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6.jpg" ContentType="image/jpg"/>
  <Override PartName="/ppt/media/image50.jpg" ContentType="image/jpg"/>
  <Override PartName="/ppt/media/image51.jpg" ContentType="image/jpg"/>
  <Override PartName="/ppt/media/image54.jpg" ContentType="image/jpg"/>
  <Override PartName="/ppt/notesSlides/notesSlide1.xml" ContentType="application/vnd.openxmlformats-officedocument.presentationml.notesSlide+xml"/>
  <Override PartName="/ppt/media/image68.jpg" ContentType="image/jpg"/>
  <Override PartName="/ppt/media/image73.jpg" ContentType="image/jpg"/>
  <Override PartName="/ppt/media/image75.jpg" ContentType="image/jpg"/>
  <Override PartName="/ppt/media/image86.jpg" ContentType="image/jpg"/>
  <Override PartName="/ppt/media/image88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0" r:id="rId4"/>
    <p:sldId id="259" r:id="rId5"/>
    <p:sldId id="260" r:id="rId6"/>
    <p:sldId id="281" r:id="rId7"/>
    <p:sldId id="294" r:id="rId8"/>
    <p:sldId id="295" r:id="rId9"/>
    <p:sldId id="296" r:id="rId10"/>
    <p:sldId id="285" r:id="rId11"/>
    <p:sldId id="288" r:id="rId12"/>
    <p:sldId id="290" r:id="rId13"/>
    <p:sldId id="289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infirmier!$E$6:$E$12</c:f>
              <c:strCache>
                <c:ptCount val="7"/>
                <c:pt idx="0">
                  <c:v>Bruxelles</c:v>
                </c:pt>
                <c:pt idx="1">
                  <c:v>Brabant Wallon</c:v>
                </c:pt>
                <c:pt idx="2">
                  <c:v>Namur</c:v>
                </c:pt>
                <c:pt idx="3">
                  <c:v>Hainaut</c:v>
                </c:pt>
                <c:pt idx="4">
                  <c:v>Liège</c:v>
                </c:pt>
                <c:pt idx="5">
                  <c:v>Luxembourg</c:v>
                </c:pt>
                <c:pt idx="6">
                  <c:v>Autre</c:v>
                </c:pt>
              </c:strCache>
            </c:strRef>
          </c:cat>
          <c:val>
            <c:numRef>
              <c:f>infirmier!$F$6:$F$12</c:f>
              <c:numCache>
                <c:formatCode>0%</c:formatCode>
                <c:ptCount val="7"/>
                <c:pt idx="0">
                  <c:v>0.2</c:v>
                </c:pt>
                <c:pt idx="1">
                  <c:v>0.06</c:v>
                </c:pt>
                <c:pt idx="2">
                  <c:v>0.12</c:v>
                </c:pt>
                <c:pt idx="3">
                  <c:v>0.26</c:v>
                </c:pt>
                <c:pt idx="4">
                  <c:v>0.27</c:v>
                </c:pt>
                <c:pt idx="5">
                  <c:v>0.03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463776"/>
        <c:axId val="551459424"/>
      </c:barChart>
      <c:catAx>
        <c:axId val="5514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459424"/>
        <c:crosses val="autoZero"/>
        <c:auto val="1"/>
        <c:lblAlgn val="ctr"/>
        <c:lblOffset val="100"/>
        <c:noMultiLvlLbl val="0"/>
      </c:catAx>
      <c:valAx>
        <c:axId val="5514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4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2B49-BC1A-445F-ADD5-F7D9A857E422}" type="datetimeFigureOut">
              <a:rPr lang="fr-BE" smtClean="0"/>
              <a:t>22-03-22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B1D5-52A5-4A5A-B406-F130B0A78F4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468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841-9888-42A7-AA4B-70E0639FFFA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693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866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47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46.jp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5.png"/><Relationship Id="rId5" Type="http://schemas.openxmlformats.org/officeDocument/2006/relationships/image" Target="../media/image82.png"/><Relationship Id="rId15" Type="http://schemas.openxmlformats.org/officeDocument/2006/relationships/image" Target="../media/image49.png"/><Relationship Id="rId10" Type="http://schemas.openxmlformats.org/officeDocument/2006/relationships/image" Target="../media/image87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docreferences.be/presse/dossierls_infirmiers_et_soins_0805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6" y="3063230"/>
            <a:ext cx="3760393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INFIRMIER(E)S &amp; SOINS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55" dirty="0" smtClean="0">
                <a:solidFill>
                  <a:srgbClr val="FFFFFF"/>
                </a:solidFill>
                <a:latin typeface="Mont-SemiBold"/>
                <a:cs typeface="Mont-SemiBold"/>
              </a:rPr>
              <a:t>06/05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327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/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28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Heavy"/>
                <a:cs typeface="Mont-Heavy"/>
              </a:rPr>
              <a:t>U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?</a:t>
            </a:r>
            <a:endParaRPr sz="30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47942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3831" y="5925189"/>
            <a:ext cx="8160539" cy="62645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23870" marR="1516380" indent="-1499870">
              <a:lnSpc>
                <a:spcPts val="1800"/>
              </a:lnSpc>
              <a:spcBef>
                <a:spcPts val="1285"/>
              </a:spcBef>
            </a:pPr>
            <a:r>
              <a:rPr lang="fr-BE"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                       </a:t>
            </a:r>
            <a:r>
              <a:rPr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Deadline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0" dirty="0" err="1">
                <a:solidFill>
                  <a:srgbClr val="FFFFFF"/>
                </a:solidFill>
                <a:latin typeface="Mont-Heavy"/>
                <a:cs typeface="Mont-Heavy"/>
              </a:rPr>
              <a:t>réservation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22/04                                            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37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i</a:t>
            </a:r>
            <a:r>
              <a:rPr sz="1800" b="1" spc="-65" dirty="0">
                <a:solidFill>
                  <a:srgbClr val="FFFFFF"/>
                </a:solidFill>
                <a:latin typeface="Mont-Heavy"/>
                <a:cs typeface="Mont-Heavy"/>
              </a:rPr>
              <a:t>ff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usio</a:t>
            </a:r>
            <a:r>
              <a:rPr sz="1800" b="1" spc="135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sz="1800" b="1" dirty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45" dirty="0" err="1">
                <a:solidFill>
                  <a:srgbClr val="FFFFFF"/>
                </a:solidFill>
                <a:latin typeface="Mont-Heavy"/>
                <a:cs typeface="Mont-Heavy"/>
              </a:rPr>
              <a:t>àp</a:t>
            </a:r>
            <a:r>
              <a:rPr sz="1800" b="1" dirty="0" err="1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smtClean="0">
                <a:solidFill>
                  <a:srgbClr val="FFFFFF"/>
                </a:solidFill>
                <a:latin typeface="Mont-Heavy"/>
                <a:cs typeface="Mont-Heavy"/>
              </a:rPr>
              <a:t>06/05</a:t>
            </a:r>
            <a:endParaRPr sz="1800" dirty="0">
              <a:latin typeface="Mont-Heavy"/>
              <a:cs typeface="Mont-Heavy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2819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16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92700" y="1361553"/>
            <a:ext cx="5107305" cy="511345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Au vu de la crise sanitaire que nous traversons, les soins de santé jouent un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rôle prépondérant dans notre société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BE" sz="1400" dirty="0" smtClean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Métiers essentiels et 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historiquement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en pénurie</a:t>
            </a:r>
            <a:endParaRPr lang="fr-BE" sz="1400" b="1" dirty="0">
              <a:solidFill>
                <a:srgbClr val="00AEEF"/>
              </a:solidFill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capitaliser sur les efforts fournis durant la crise et de gérer votre communication auprès du grand public et des candidats.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revaloriser les métiers liés aux soins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et particulièrement le travail des </a:t>
            </a:r>
            <a:r>
              <a:rPr lang="fr-BE" sz="1400" dirty="0" err="1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infirmier.ère.s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Un infirmier sur quatre n'est pas satisfait de son travail actuel, et 36% sont même menacés d'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épuisement professionnel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 Par ailleurs,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10% envisagent de quitter la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profession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créer des vocations et former des nouveaux talents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12/05 :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Journée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internationale des infirmières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Communiquez sur ce qui rend votre environnement de travail si particulier, votre culture d’entreprise, votre vision et vos valeurs ou simplement sur vos formations et postes à pourvoir.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0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*KCE</a:t>
            </a:r>
            <a:r>
              <a:rPr lang="fr-BE" sz="10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, Centre Fédéral d’Expertise des soins de Santé (2020)</a:t>
            </a:r>
            <a:endParaRPr lang="fr-BE" sz="1000" dirty="0">
              <a:effectLst/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1" r="11168"/>
          <a:stretch/>
        </p:blipFill>
        <p:spPr>
          <a:xfrm>
            <a:off x="901699" y="1444418"/>
            <a:ext cx="3581401" cy="4531824"/>
          </a:xfrm>
          <a:prstGeom prst="rect">
            <a:avLst/>
          </a:prstGeom>
        </p:spPr>
      </p:pic>
      <p:sp>
        <p:nvSpPr>
          <p:cNvPr id="25" name="object 6"/>
          <p:cNvSpPr/>
          <p:nvPr/>
        </p:nvSpPr>
        <p:spPr>
          <a:xfrm>
            <a:off x="815975" y="1444418"/>
            <a:ext cx="3667125" cy="4557206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Infirmièr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(e)s &amp; soins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381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80" dirty="0" smtClean="0">
                <a:solidFill>
                  <a:srgbClr val="FFFFFF"/>
                </a:solidFill>
                <a:latin typeface="Mont-Book"/>
                <a:cs typeface="Mont-Book"/>
              </a:rPr>
              <a:t>5.259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4587" y="1988021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smtClean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dirty="0" smtClean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err="1" smtClean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err="1" smtClean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smtClean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dirty="0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47.841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448982"/>
              </p:ext>
            </p:extLst>
          </p:nvPr>
        </p:nvGraphicFramePr>
        <p:xfrm>
          <a:off x="3532471" y="2537665"/>
          <a:ext cx="6248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93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dirty="0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995316" y="1245377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597" y="1318037"/>
            <a:ext cx="3146314" cy="46005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36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131" y="6049173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/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294384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/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875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1278</Words>
  <Application>Microsoft Office PowerPoint</Application>
  <PresentationFormat>Personnalisé</PresentationFormat>
  <Paragraphs>299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Mont</vt:lpstr>
      <vt:lpstr>Mont-Book</vt:lpstr>
      <vt:lpstr>Mont-Heavy</vt:lpstr>
      <vt:lpstr>Mont-SemiBold</vt:lpstr>
      <vt:lpstr>Symbol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45</cp:revision>
  <dcterms:created xsi:type="dcterms:W3CDTF">2021-12-28T14:28:16Z</dcterms:created>
  <dcterms:modified xsi:type="dcterms:W3CDTF">2022-03-22T16:07:01Z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