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9" r:id="rId4"/>
    <p:sldId id="280" r:id="rId5"/>
    <p:sldId id="258" r:id="rId6"/>
    <p:sldId id="272" r:id="rId7"/>
    <p:sldId id="260" r:id="rId8"/>
    <p:sldId id="261" r:id="rId9"/>
    <p:sldId id="270" r:id="rId10"/>
    <p:sldId id="277" r:id="rId11"/>
    <p:sldId id="271" r:id="rId12"/>
    <p:sldId id="278" r:id="rId13"/>
    <p:sldId id="269" r:id="rId14"/>
  </p:sldIdLst>
  <p:sldSz cx="24384000" cy="13716000"/>
  <p:notesSz cx="6794500" cy="9931400"/>
  <p:embeddedFontLst>
    <p:embeddedFont>
      <p:font typeface="Proxima Nova" panose="020B0604020202020204" charset="0"/>
      <p:regular r:id="rId16"/>
      <p:bold r:id="rId17"/>
      <p:italic r:id="rId18"/>
      <p:boldItalic r:id="rId19"/>
    </p:embeddedFont>
    <p:embeddedFont>
      <p:font typeface="Montserrat Light" panose="020B0604020202020204" charset="0"/>
      <p:regular r:id="rId20"/>
      <p:bold r:id="rId21"/>
      <p:italic r:id="rId22"/>
      <p:boldItalic r:id="rId23"/>
    </p:embeddedFont>
    <p:embeddedFont>
      <p:font typeface="Helvetica Neue" panose="020B0604020202020204" charset="0"/>
      <p:regular r:id="rId24"/>
      <p:bold r:id="rId25"/>
      <p:italic r:id="rId26"/>
      <p:boldItalic r:id="rId27"/>
    </p:embeddedFont>
    <p:embeddedFont>
      <p:font typeface="Montserrat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ipCmuMynQPA6Fy+0WlMqhKB6Sq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DD9"/>
    <a:srgbClr val="0063C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92"/>
    <p:restoredTop sz="93802" autoAdjust="0"/>
  </p:normalViewPr>
  <p:slideViewPr>
    <p:cSldViewPr snapToGrid="0">
      <p:cViewPr varScale="1">
        <p:scale>
          <a:sx n="42" d="100"/>
          <a:sy n="42" d="100"/>
        </p:scale>
        <p:origin x="7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customschemas.google.com/relationships/presentationmetadata" Target="meta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7948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:notes"/>
          <p:cNvSpPr txBox="1">
            <a:spLocks noGrp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0" name="Google Shape;2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1508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7:notes"/>
          <p:cNvSpPr txBox="1">
            <a:spLocks noGrp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9442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1983a4fb44_0_284:notes"/>
          <p:cNvSpPr txBox="1">
            <a:spLocks noGrp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48" name="Google Shape;548;g11983a4fb44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2694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1983a4fb44_0_284:notes"/>
          <p:cNvSpPr txBox="1">
            <a:spLocks noGrp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48" name="Google Shape;548;g11983a4fb44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8935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1983a4fb4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11983a4fb44_0_494:notes"/>
          <p:cNvSpPr txBox="1">
            <a:spLocks noGrp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816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:notes"/>
          <p:cNvSpPr txBox="1">
            <a:spLocks noGrp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4" name="Google Shape;3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285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:notes"/>
          <p:cNvSpPr txBox="1">
            <a:spLocks noGrp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04" name="Google Shape;3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3485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6:notes"/>
          <p:cNvSpPr txBox="1">
            <a:spLocks noGrp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3011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:notes"/>
          <p:cNvSpPr txBox="1">
            <a:spLocks noGrp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4365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:notes"/>
          <p:cNvSpPr txBox="1">
            <a:spLocks noGrp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8" name="Google Shape;3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0813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:notes"/>
          <p:cNvSpPr txBox="1">
            <a:spLocks noGrp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1" name="Google Shape;3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7285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7:notes"/>
          <p:cNvSpPr txBox="1">
            <a:spLocks noGrp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5808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:notes"/>
          <p:cNvSpPr txBox="1">
            <a:spLocks noGrp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0" name="Google Shape;4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4199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_Empty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">
  <p:cSld name="010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21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7302449" y="0"/>
            <a:ext cx="4495839" cy="93598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48" name="Google Shape;48;p12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">
  <p:cSld name="01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4249400" y="1905000"/>
            <a:ext cx="8229699" cy="9906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51" name="Google Shape;51;p12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">
  <p:cSld name="01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2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6095902" cy="1371585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54" name="Google Shape;54;p12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">
  <p:cSld name="013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2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4727023" cy="685809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57" name="Google Shape;57;p124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0" y="6858000"/>
            <a:ext cx="14727221" cy="685809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58" name="Google Shape;58;p12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">
  <p:cSld name="014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2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4859000" y="1905000"/>
            <a:ext cx="19050000" cy="9906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61" name="Google Shape;61;p12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">
  <p:cSld name="015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2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-9525000" y="1905000"/>
            <a:ext cx="19050000" cy="9906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64" name="Google Shape;64;p12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">
  <p:cSld name="016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2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6256000" y="-1"/>
            <a:ext cx="8128000" cy="1371610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67" name="Google Shape;67;p12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">
  <p:cSld name="017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2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6230598" y="1905000"/>
            <a:ext cx="6248452" cy="99061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70" name="Google Shape;70;p128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9067799" y="0"/>
            <a:ext cx="6248452" cy="787408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71" name="Google Shape;71;p12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">
  <p:cSld name="018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29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4706995" y="6197600"/>
            <a:ext cx="7772201" cy="75184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74" name="Google Shape;74;p12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9">
  <p:cSld name="019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3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7962776" y="1905000"/>
            <a:ext cx="6248452" cy="99061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77" name="Google Shape;77;p13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1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4477602" y="1905000"/>
            <a:ext cx="8001300" cy="1054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3" name="Google Shape;13;p11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0">
  <p:cSld name="020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31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6637000" y="0"/>
            <a:ext cx="5841999" cy="7874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0" name="Google Shape;80;p13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020">
  <p:cSld name="1_020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3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471623" y="0"/>
            <a:ext cx="3682853" cy="13716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" name="Google Shape;83;p13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1">
  <p:cSld name="02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33"/>
          <p:cNvPicPr preferRelativeResize="0">
            <a:picLocks noGrp="1"/>
          </p:cNvPicPr>
          <p:nvPr>
            <p:ph type="pic" idx="2"/>
          </p:nvPr>
        </p:nvPicPr>
        <p:blipFill/>
        <p:spPr>
          <a:xfrm flipH="1">
            <a:off x="9964171" y="2116788"/>
            <a:ext cx="4468902" cy="9537700"/>
          </a:xfrm>
          <a:prstGeom prst="roundRect">
            <a:avLst>
              <a:gd name="adj" fmla="val 12018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6" name="Google Shape;86;p13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2">
  <p:cSld name="02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826999" y="1908175"/>
            <a:ext cx="9652083" cy="98998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89" name="Google Shape;89;p134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905099" y="1905000"/>
            <a:ext cx="9652083" cy="98998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" name="Google Shape;90;p13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3">
  <p:cSld name="023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3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8452120" y="1905000"/>
            <a:ext cx="5588001" cy="990585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3" name="Google Shape;93;p13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4">
  <p:cSld name="024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3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954000" y="4622800"/>
            <a:ext cx="11430000" cy="9093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6" name="Google Shape;96;p13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5">
  <p:cSld name="025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3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6230600" y="7874000"/>
            <a:ext cx="6248452" cy="584186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99" name="Google Shape;99;p137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6230600" y="0"/>
            <a:ext cx="6248452" cy="723907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00" name="Google Shape;100;p13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6">
  <p:cSld name="026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3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21335998" y="0"/>
            <a:ext cx="3048098" cy="13716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03" name="Google Shape;103;p13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7">
  <p:cSld name="027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39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398000" y="0"/>
            <a:ext cx="13080950" cy="46229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06" name="Google Shape;106;p13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8">
  <p:cSld name="028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4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4355763" y="0"/>
            <a:ext cx="10028122" cy="685809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09" name="Google Shape;109;p140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4355763" y="6858000"/>
            <a:ext cx="10028122" cy="685809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10" name="Google Shape;110;p14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">
  <p:cSld name="002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1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347199" y="1905000"/>
            <a:ext cx="6248452" cy="99061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6" name="Google Shape;16;p113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6230600" y="1919684"/>
            <a:ext cx="62484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7" name="Google Shape;17;p11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9">
  <p:cSld name="029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1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6230600" y="1905000"/>
            <a:ext cx="6248452" cy="989142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13" name="Google Shape;113;p141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8407400" y="1905000"/>
            <a:ext cx="75692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14" name="Google Shape;114;p141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905000" y="6994525"/>
            <a:ext cx="14071454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15" name="Google Shape;115;p14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0">
  <p:cSld name="030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4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5994398" y="4622800"/>
            <a:ext cx="6248452" cy="909329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18" name="Google Shape;118;p14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1">
  <p:cSld name="03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4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954000" y="0"/>
            <a:ext cx="11430000" cy="13716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21" name="Google Shape;121;p14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2">
  <p:cSld name="03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4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4622800"/>
            <a:ext cx="6648280" cy="909321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24" name="Google Shape;124;p14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3">
  <p:cSld name="033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4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14328" y="1905000"/>
            <a:ext cx="4445001" cy="4445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27" name="Google Shape;127;p145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8043328" y="1905000"/>
            <a:ext cx="4445001" cy="44450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28" name="Google Shape;128;p145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7290661" y="1905000"/>
            <a:ext cx="4445001" cy="4445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29" name="Google Shape;129;p145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12666994" y="1905000"/>
            <a:ext cx="4445001" cy="44450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30" name="Google Shape;130;p14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4">
  <p:cSld name="034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4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192000" y="1904999"/>
            <a:ext cx="2773681" cy="277368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33" name="Google Shape;133;p146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2192000" y="5471159"/>
            <a:ext cx="2773681" cy="277368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34" name="Google Shape;134;p146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2192000" y="9037319"/>
            <a:ext cx="2773681" cy="277368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35" name="Google Shape;135;p14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5">
  <p:cSld name="035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4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4999" y="6731000"/>
            <a:ext cx="4445002" cy="5715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38" name="Google Shape;138;p147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8034000" y="6731000"/>
            <a:ext cx="4445001" cy="57149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39" name="Google Shape;139;p147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7281332" y="6731000"/>
            <a:ext cx="4445002" cy="57149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40" name="Google Shape;140;p147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12657666" y="6731000"/>
            <a:ext cx="4445001" cy="57149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41" name="Google Shape;141;p14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6">
  <p:cSld name="036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4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653002" y="6095999"/>
            <a:ext cx="4445002" cy="57150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44" name="Google Shape;144;p148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8029334" y="6096000"/>
            <a:ext cx="4445001" cy="57149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45" name="Google Shape;145;p14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7">
  <p:cSld name="037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49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8382858" cy="137160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48" name="Google Shape;148;p14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8">
  <p:cSld name="038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5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6763998" y="1905000"/>
            <a:ext cx="5715001" cy="99060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51" name="Google Shape;151;p15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">
  <p:cSld name="003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1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6540500"/>
            <a:ext cx="9397372" cy="717542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0" name="Google Shape;20;p11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9">
  <p:cSld name="039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51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7445124" y="0"/>
            <a:ext cx="8382858" cy="137160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54" name="Google Shape;154;p15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0">
  <p:cSld name="040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5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4999" y="1905000"/>
            <a:ext cx="20573902" cy="990585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57" name="Google Shape;157;p15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1">
  <p:cSld name="04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5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7874000"/>
            <a:ext cx="5390856" cy="45720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60" name="Google Shape;160;p153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8839696" y="1905000"/>
            <a:ext cx="5390856" cy="78233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61" name="Google Shape;161;p153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905000" y="1905000"/>
            <a:ext cx="5390856" cy="45720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62" name="Google Shape;162;p15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2">
  <p:cSld name="04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5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347199" y="1905000"/>
            <a:ext cx="6248452" cy="99061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65" name="Google Shape;165;p154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6230600" y="1919684"/>
            <a:ext cx="62484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66" name="Google Shape;166;p15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3">
  <p:cSld name="043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5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-66" y="0"/>
            <a:ext cx="6095902" cy="78738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69" name="Google Shape;169;p155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6096001" y="0"/>
            <a:ext cx="6095902" cy="1371585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70" name="Google Shape;170;p155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2191999" y="7873999"/>
            <a:ext cx="6095902" cy="58418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71" name="Google Shape;171;p155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18288000" y="7873999"/>
            <a:ext cx="6095902" cy="58418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72" name="Google Shape;172;p15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4">
  <p:cSld name="044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5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1912289"/>
            <a:ext cx="6248452" cy="989142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75" name="Google Shape;175;p156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8407400" y="1905000"/>
            <a:ext cx="75692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76" name="Google Shape;176;p156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8407400" y="6994525"/>
            <a:ext cx="7569252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77" name="Google Shape;177;p156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16230600" y="1905000"/>
            <a:ext cx="6248452" cy="9906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78" name="Google Shape;178;p15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5">
  <p:cSld name="045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730638" y="1919684"/>
            <a:ext cx="6248452" cy="989142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81" name="Google Shape;181;p157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909877" y="6994524"/>
            <a:ext cx="75692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82" name="Google Shape;182;p157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6230600" y="1919684"/>
            <a:ext cx="62484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83" name="Google Shape;183;p15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6">
  <p:cSld name="046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58"/>
          <p:cNvPicPr preferRelativeResize="0">
            <a:picLocks noGrp="1"/>
          </p:cNvPicPr>
          <p:nvPr>
            <p:ph type="pic" idx="2"/>
          </p:nvPr>
        </p:nvPicPr>
        <p:blipFill/>
        <p:spPr>
          <a:xfrm flipH="1">
            <a:off x="14764152" y="2258869"/>
            <a:ext cx="7333003" cy="15650373"/>
          </a:xfrm>
          <a:prstGeom prst="roundRect">
            <a:avLst>
              <a:gd name="adj" fmla="val 12018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86" name="Google Shape;186;p15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7">
  <p:cSld name="047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59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1912289"/>
            <a:ext cx="6248452" cy="989142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89" name="Google Shape;189;p159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8407400" y="1905000"/>
            <a:ext cx="75692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90" name="Google Shape;190;p159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8407400" y="6994525"/>
            <a:ext cx="14071454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91" name="Google Shape;191;p15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8">
  <p:cSld name="048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6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728200" y="1905000"/>
            <a:ext cx="6248452" cy="989142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94" name="Google Shape;194;p160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905000" y="1905000"/>
            <a:ext cx="75692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95" name="Google Shape;195;p160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6230600" y="1919684"/>
            <a:ext cx="6248452" cy="989142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96" name="Google Shape;196;p16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">
  <p:cSld name="004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1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6230600" y="1905000"/>
            <a:ext cx="62484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3" name="Google Shape;23;p115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9347200" y="1905000"/>
            <a:ext cx="62484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4" name="Google Shape;24;p11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9">
  <p:cSld name="049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61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1912289"/>
            <a:ext cx="6248452" cy="989142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199" name="Google Shape;199;p161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8407400" y="1905000"/>
            <a:ext cx="75692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00" name="Google Shape;200;p161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8407400" y="6994525"/>
            <a:ext cx="14071454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01" name="Google Shape;201;p16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0">
  <p:cSld name="050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6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730638" y="1919684"/>
            <a:ext cx="6248452" cy="989142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04" name="Google Shape;204;p162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980216" y="1919684"/>
            <a:ext cx="7569250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05" name="Google Shape;205;p162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6230600" y="1919684"/>
            <a:ext cx="62484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06" name="Google Shape;206;p162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16230600" y="6994525"/>
            <a:ext cx="6248449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07" name="Google Shape;207;p16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1">
  <p:cSld name="05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6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233199" y="2624475"/>
            <a:ext cx="13051516" cy="823305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10" name="Google Shape;210;p16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2">
  <p:cSld name="05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6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5720556"/>
            <a:ext cx="4445001" cy="609053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13" name="Google Shape;213;p164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8034000" y="5720556"/>
            <a:ext cx="4445001" cy="609053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14" name="Google Shape;214;p164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2657666" y="5715000"/>
            <a:ext cx="4445002" cy="609053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15" name="Google Shape;215;p164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7281333" y="5716852"/>
            <a:ext cx="4445002" cy="609053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16" name="Google Shape;216;p16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3">
  <p:cSld name="053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6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0854822" y="4635305"/>
            <a:ext cx="3505932" cy="444442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19" name="Google Shape;219;p16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4">
  <p:cSld name="054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6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8287998" y="5842000"/>
            <a:ext cx="6095902" cy="78738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22" name="Google Shape;222;p166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8288000" y="0"/>
            <a:ext cx="6095902" cy="58418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23" name="Google Shape;223;p166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2192000" y="0"/>
            <a:ext cx="6095902" cy="1371585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24" name="Google Shape;224;p166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6096000" y="0"/>
            <a:ext cx="6095902" cy="78738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25" name="Google Shape;225;p16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5">
  <p:cSld name="055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67"/>
          <p:cNvPicPr preferRelativeResize="0">
            <a:picLocks noGrp="1"/>
          </p:cNvPicPr>
          <p:nvPr>
            <p:ph type="pic" idx="2"/>
          </p:nvPr>
        </p:nvPicPr>
        <p:blipFill/>
        <p:spPr>
          <a:xfrm flipH="1">
            <a:off x="2146250" y="2119144"/>
            <a:ext cx="4435775" cy="9466999"/>
          </a:xfrm>
          <a:prstGeom prst="roundRect">
            <a:avLst>
              <a:gd name="adj" fmla="val 12018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28" name="Google Shape;228;p16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6">
  <p:cSld name="056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6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511822" y="5461000"/>
            <a:ext cx="9967189" cy="63499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31" name="Google Shape;231;p16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7">
  <p:cSld name="057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69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398000" y="1905000"/>
            <a:ext cx="13080937" cy="27177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34" name="Google Shape;234;p16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8">
  <p:cSld name="058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7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8242300" cy="1371600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37" name="Google Shape;237;p17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">
  <p:cSld name="005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1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347199" y="1905000"/>
            <a:ext cx="6248452" cy="99061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7" name="Google Shape;27;p11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9">
  <p:cSld name="059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71"/>
          <p:cNvPicPr preferRelativeResize="0">
            <a:picLocks noGrp="1"/>
          </p:cNvPicPr>
          <p:nvPr>
            <p:ph type="pic" idx="2"/>
          </p:nvPr>
        </p:nvPicPr>
        <p:blipFill/>
        <p:spPr>
          <a:xfrm flipH="1">
            <a:off x="12590661" y="4976668"/>
            <a:ext cx="7333003" cy="15650373"/>
          </a:xfrm>
          <a:prstGeom prst="roundRect">
            <a:avLst>
              <a:gd name="adj" fmla="val 12018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40" name="Google Shape;240;p17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0">
  <p:cSld name="060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7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4622800"/>
            <a:ext cx="5468877" cy="9093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43" name="Google Shape;243;p17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1">
  <p:cSld name="06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7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4900" y="4622800"/>
            <a:ext cx="10795100" cy="9093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46" name="Google Shape;246;p17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2">
  <p:cSld name="062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7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9035" y="1917620"/>
            <a:ext cx="8889978" cy="494036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49" name="Google Shape;249;p17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3">
  <p:cSld name="063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7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2479449" y="6391219"/>
            <a:ext cx="13032289" cy="822092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52" name="Google Shape;252;p17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4">
  <p:cSld name="064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7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7747000" y="1881981"/>
            <a:ext cx="5468877" cy="992913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55" name="Google Shape;255;p17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5">
  <p:cSld name="065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7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2420566" y="5660144"/>
            <a:ext cx="7501344" cy="995977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58" name="Google Shape;258;p17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6">
  <p:cSld name="066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7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1905000"/>
            <a:ext cx="20573805" cy="9906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61" name="Google Shape;261;p17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7">
  <p:cSld name="067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79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4935198" y="1905000"/>
            <a:ext cx="7543802" cy="990584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64" name="Google Shape;264;p17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8">
  <p:cSld name="068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8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6236688" y="3381156"/>
            <a:ext cx="850901" cy="10795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67" name="Google Shape;267;p180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8094370" y="3381156"/>
            <a:ext cx="850901" cy="10795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68" name="Google Shape;268;p180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9952055" y="3381156"/>
            <a:ext cx="850901" cy="10795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69" name="Google Shape;269;p180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21762419" y="3381156"/>
            <a:ext cx="850901" cy="10795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70" name="Google Shape;270;p180"/>
          <p:cNvPicPr preferRelativeResize="0">
            <a:picLocks noGrp="1"/>
          </p:cNvPicPr>
          <p:nvPr>
            <p:ph type="pic" idx="6"/>
          </p:nvPr>
        </p:nvPicPr>
        <p:blipFill/>
        <p:spPr>
          <a:xfrm>
            <a:off x="14880434" y="6855762"/>
            <a:ext cx="7084244" cy="446881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71" name="Google Shape;271;p180"/>
          <p:cNvPicPr preferRelativeResize="0">
            <a:picLocks noGrp="1"/>
          </p:cNvPicPr>
          <p:nvPr>
            <p:ph type="pic" idx="7"/>
          </p:nvPr>
        </p:nvPicPr>
        <p:blipFill/>
        <p:spPr>
          <a:xfrm>
            <a:off x="11120106" y="9735699"/>
            <a:ext cx="997745" cy="177825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72" name="Google Shape;272;p180"/>
          <p:cNvPicPr preferRelativeResize="0">
            <a:picLocks noGrp="1"/>
          </p:cNvPicPr>
          <p:nvPr>
            <p:ph type="pic" idx="8"/>
          </p:nvPr>
        </p:nvPicPr>
        <p:blipFill/>
        <p:spPr>
          <a:xfrm>
            <a:off x="8226669" y="8304013"/>
            <a:ext cx="2372123" cy="315317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73" name="Google Shape;273;p180"/>
          <p:cNvPicPr preferRelativeResize="0">
            <a:picLocks noGrp="1"/>
          </p:cNvPicPr>
          <p:nvPr>
            <p:ph type="pic" idx="9"/>
          </p:nvPr>
        </p:nvPicPr>
        <p:blipFill/>
        <p:spPr>
          <a:xfrm>
            <a:off x="4285294" y="8316713"/>
            <a:ext cx="2372123" cy="315317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74" name="Google Shape;274;p180"/>
          <p:cNvPicPr preferRelativeResize="0">
            <a:picLocks noGrp="1"/>
          </p:cNvPicPr>
          <p:nvPr>
            <p:ph type="pic" idx="13"/>
          </p:nvPr>
        </p:nvPicPr>
        <p:blipFill/>
        <p:spPr>
          <a:xfrm>
            <a:off x="2616635" y="9735699"/>
            <a:ext cx="985044" cy="176555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75" name="Google Shape;275;p18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pic>
        <p:nvPicPr>
          <p:cNvPr id="276" name="Google Shape;276;p180"/>
          <p:cNvPicPr preferRelativeResize="0">
            <a:picLocks noGrp="1"/>
          </p:cNvPicPr>
          <p:nvPr>
            <p:ph type="pic" idx="14"/>
          </p:nvPr>
        </p:nvPicPr>
        <p:blipFill/>
        <p:spPr>
          <a:xfrm flipH="1">
            <a:off x="13231591" y="1980525"/>
            <a:ext cx="1747840" cy="3728793"/>
          </a:xfrm>
          <a:prstGeom prst="roundRect">
            <a:avLst>
              <a:gd name="adj" fmla="val 12018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277" name="Google Shape;277;p180"/>
          <p:cNvPicPr preferRelativeResize="0">
            <a:picLocks noGrp="1"/>
          </p:cNvPicPr>
          <p:nvPr>
            <p:ph type="pic" idx="15"/>
          </p:nvPr>
        </p:nvPicPr>
        <p:blipFill/>
        <p:spPr>
          <a:xfrm flipH="1">
            <a:off x="8716271" y="3958753"/>
            <a:ext cx="3722305" cy="1750565"/>
          </a:xfrm>
          <a:prstGeom prst="roundRect">
            <a:avLst>
              <a:gd name="adj" fmla="val 12018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">
  <p:cSld name="007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1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8168589" y="0"/>
            <a:ext cx="5481522" cy="685809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35" name="Google Shape;35;p118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8168589" y="6858000"/>
            <a:ext cx="5481522" cy="685809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36" name="Google Shape;36;p118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0">
  <p:cSld name="070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&amp; Untertitel">
  <p:cSld name="Titel &amp; Untertitel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2"/>
          <p:cNvSpPr txBox="1">
            <a:spLocks noGrp="1"/>
          </p:cNvSpPr>
          <p:nvPr>
            <p:ph type="title"/>
          </p:nvPr>
        </p:nvSpPr>
        <p:spPr>
          <a:xfrm>
            <a:off x="2027039" y="2025848"/>
            <a:ext cx="20317223" cy="178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1200"/>
              <a:buFont typeface="Proxima Nova"/>
              <a:buNone/>
              <a:defRPr sz="11200" b="1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82" name="Google Shape;282;p182"/>
          <p:cNvSpPr txBox="1">
            <a:spLocks noGrp="1"/>
          </p:cNvSpPr>
          <p:nvPr>
            <p:ph type="body" idx="1"/>
          </p:nvPr>
        </p:nvSpPr>
        <p:spPr>
          <a:xfrm>
            <a:off x="2027039" y="4577079"/>
            <a:ext cx="20317223" cy="584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200"/>
              <a:buFont typeface="Montserrat"/>
              <a:buNone/>
              <a:defRPr sz="4200" b="0" i="0" u="none" strike="noStrike" cap="none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Montserrat Light"/>
              <a:buNone/>
              <a:defRPr sz="3000" b="0" i="0" u="none" strike="noStrike" cap="non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>
                <a:srgbClr val="929292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92929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0919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83" name="Google Shape;283;p182"/>
          <p:cNvSpPr txBox="1">
            <a:spLocks noGrp="1"/>
          </p:cNvSpPr>
          <p:nvPr>
            <p:ph type="sldNum" idx="12"/>
          </p:nvPr>
        </p:nvSpPr>
        <p:spPr>
          <a:xfrm>
            <a:off x="21848959" y="12319000"/>
            <a:ext cx="452477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&amp; Untertitel">
  <p:cSld name="Titel &amp; Untertitel 2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3"/>
          <p:cNvSpPr txBox="1">
            <a:spLocks noGrp="1"/>
          </p:cNvSpPr>
          <p:nvPr>
            <p:ph type="title"/>
          </p:nvPr>
        </p:nvSpPr>
        <p:spPr>
          <a:xfrm>
            <a:off x="2027039" y="2025848"/>
            <a:ext cx="20317223" cy="178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1200"/>
              <a:buFont typeface="Proxima Nova"/>
              <a:buNone/>
              <a:defRPr sz="11200" b="1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86" name="Google Shape;286;p183"/>
          <p:cNvSpPr txBox="1">
            <a:spLocks noGrp="1"/>
          </p:cNvSpPr>
          <p:nvPr>
            <p:ph type="body" idx="1"/>
          </p:nvPr>
        </p:nvSpPr>
        <p:spPr>
          <a:xfrm>
            <a:off x="2027039" y="4577079"/>
            <a:ext cx="20317223" cy="584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200"/>
              <a:buFont typeface="Montserrat"/>
              <a:buNone/>
              <a:defRPr sz="4200" b="0" i="0" u="none" strike="noStrike" cap="none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Montserrat Light"/>
              <a:buNone/>
              <a:defRPr sz="3000" b="0" i="0" u="none" strike="noStrike" cap="non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>
                <a:srgbClr val="929292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92929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0919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87" name="Google Shape;287;p183"/>
          <p:cNvSpPr txBox="1">
            <a:spLocks noGrp="1"/>
          </p:cNvSpPr>
          <p:nvPr>
            <p:ph type="sldNum" idx="12"/>
          </p:nvPr>
        </p:nvSpPr>
        <p:spPr>
          <a:xfrm>
            <a:off x="21848959" y="12319000"/>
            <a:ext cx="452477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797979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">
  <p:cSld name="006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1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5000" y="1905000"/>
            <a:ext cx="6248452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30" name="Google Shape;30;p117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9067800" y="1905000"/>
            <a:ext cx="6248452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31" name="Google Shape;31;p117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6230600" y="1905000"/>
            <a:ext cx="6248452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32" name="Google Shape;32;p117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2628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">
  <p:cSld name="008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19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9067799" y="3810000"/>
            <a:ext cx="6248452" cy="99061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39" name="Google Shape;39;p119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6230598" y="0"/>
            <a:ext cx="6248452" cy="99061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40" name="Google Shape;40;p119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">
  <p:cSld name="009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2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904999" y="8899525"/>
            <a:ext cx="6248452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43" name="Google Shape;43;p120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9067799" y="8899525"/>
            <a:ext cx="6248452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44" name="Google Shape;44;p120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6230600" y="8899525"/>
            <a:ext cx="6248452" cy="48164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45" name="Google Shape;45;p12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0"/>
          <p:cNvSpPr txBox="1">
            <a:spLocks noGrp="1"/>
          </p:cNvSpPr>
          <p:nvPr>
            <p:ph type="title"/>
          </p:nvPr>
        </p:nvSpPr>
        <p:spPr>
          <a:xfrm>
            <a:off x="730250" y="4749800"/>
            <a:ext cx="20828001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  <a:defRPr sz="9600" b="1" i="0" u="none" strike="noStrike" cap="none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10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10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5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8.jpeg"/><Relationship Id="rId11" Type="http://schemas.openxmlformats.org/officeDocument/2006/relationships/hyperlink" Target="https://references.lesoir.be/offre-emploi/9949517/stage-alternance-en-support-administratif/?LinkSource=PremiumListing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19.jp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1075" y="1905002"/>
            <a:ext cx="6497651" cy="10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06906" y="11812309"/>
            <a:ext cx="12809269" cy="66094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"/>
          <p:cNvSpPr/>
          <p:nvPr/>
        </p:nvSpPr>
        <p:spPr>
          <a:xfrm>
            <a:off x="23248275" y="204675"/>
            <a:ext cx="1135800" cy="20442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"/>
          <p:cNvSpPr txBox="1"/>
          <p:nvPr/>
        </p:nvSpPr>
        <p:spPr>
          <a:xfrm>
            <a:off x="23455350" y="419925"/>
            <a:ext cx="8592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14000"/>
              <a:buFont typeface="Proxima Nova"/>
              <a:buNone/>
            </a:pPr>
            <a:r>
              <a:rPr lang="en-US" sz="4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20</a:t>
            </a:r>
            <a:br>
              <a:rPr lang="en-US" sz="4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43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22</a:t>
            </a:r>
            <a:endParaRPr sz="43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00" name="Google Shape;30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2825" y="11535802"/>
            <a:ext cx="1196767" cy="133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3534" y="11750497"/>
            <a:ext cx="2089026" cy="78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76517" y="2928602"/>
            <a:ext cx="10843060" cy="708470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343" y="3230962"/>
            <a:ext cx="11167732" cy="7445155"/>
          </a:xfrm>
          <a:prstGeom prst="rect">
            <a:avLst/>
          </a:prstGeom>
        </p:spPr>
      </p:pic>
      <p:pic>
        <p:nvPicPr>
          <p:cNvPr id="1030" name="Picture 6" descr="Rossel Group | Contraste Europ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423" y="11573832"/>
            <a:ext cx="4038462" cy="117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e 21"/>
          <p:cNvGrpSpPr/>
          <p:nvPr/>
        </p:nvGrpSpPr>
        <p:grpSpPr>
          <a:xfrm>
            <a:off x="-1" y="-50686"/>
            <a:ext cx="343713" cy="13766685"/>
            <a:chOff x="11988573" y="1494599"/>
            <a:chExt cx="406854" cy="10726802"/>
          </a:xfrm>
        </p:grpSpPr>
        <p:sp>
          <p:nvSpPr>
            <p:cNvPr id="23" name="AutoShape 2"/>
            <p:cNvSpPr/>
            <p:nvPr/>
          </p:nvSpPr>
          <p:spPr>
            <a:xfrm>
              <a:off x="11988573" y="1494599"/>
              <a:ext cx="406854" cy="2145360"/>
            </a:xfrm>
            <a:prstGeom prst="rect">
              <a:avLst/>
            </a:prstGeom>
            <a:solidFill>
              <a:srgbClr val="9BF25E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24" name="AutoShape 7"/>
            <p:cNvSpPr/>
            <p:nvPr/>
          </p:nvSpPr>
          <p:spPr>
            <a:xfrm>
              <a:off x="11988573" y="3639959"/>
              <a:ext cx="406854" cy="2145360"/>
            </a:xfrm>
            <a:prstGeom prst="rect">
              <a:avLst/>
            </a:prstGeom>
            <a:solidFill>
              <a:srgbClr val="301E3F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25" name="AutoShape 8"/>
            <p:cNvSpPr/>
            <p:nvPr/>
          </p:nvSpPr>
          <p:spPr>
            <a:xfrm>
              <a:off x="11988573" y="5785320"/>
              <a:ext cx="406854" cy="2145360"/>
            </a:xfrm>
            <a:prstGeom prst="rect">
              <a:avLst/>
            </a:prstGeom>
            <a:solidFill>
              <a:srgbClr val="EB6B64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26" name="AutoShape 9"/>
            <p:cNvSpPr/>
            <p:nvPr/>
          </p:nvSpPr>
          <p:spPr>
            <a:xfrm>
              <a:off x="11988573" y="7930680"/>
              <a:ext cx="406854" cy="2145360"/>
            </a:xfrm>
            <a:prstGeom prst="rect">
              <a:avLst/>
            </a:prstGeom>
            <a:solidFill>
              <a:srgbClr val="E9CF54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27" name="AutoShape 10"/>
            <p:cNvSpPr/>
            <p:nvPr/>
          </p:nvSpPr>
          <p:spPr>
            <a:xfrm>
              <a:off x="11988573" y="10076041"/>
              <a:ext cx="406854" cy="2145360"/>
            </a:xfrm>
            <a:prstGeom prst="rect">
              <a:avLst/>
            </a:prstGeom>
            <a:solidFill>
              <a:srgbClr val="24A0DF"/>
            </a:solidFill>
          </p:spPr>
          <p:txBody>
            <a:bodyPr/>
            <a:lstStyle/>
            <a:p>
              <a:endParaRPr lang="fr-BE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"/>
          <p:cNvSpPr txBox="1"/>
          <p:nvPr/>
        </p:nvSpPr>
        <p:spPr>
          <a:xfrm>
            <a:off x="10197349" y="3533550"/>
            <a:ext cx="10740555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fr-FR" sz="9600" b="1" dirty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En tant qu’expert.</a:t>
            </a:r>
            <a:endParaRPr sz="9600" b="1" dirty="0">
              <a:solidFill>
                <a:srgbClr val="15131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7" name="Google Shape;387;p7"/>
          <p:cNvSpPr txBox="1"/>
          <p:nvPr/>
        </p:nvSpPr>
        <p:spPr>
          <a:xfrm>
            <a:off x="10197350" y="4870177"/>
            <a:ext cx="76311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>
              <a:buClr>
                <a:srgbClr val="694AFF"/>
              </a:buClr>
              <a:buSzPts val="3600"/>
            </a:pPr>
            <a:r>
              <a:rPr lang="fr-FR" sz="3600" b="1" dirty="0" smtClean="0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Positionnez-vous </a:t>
            </a:r>
            <a:r>
              <a:rPr lang="fr-FR" sz="3600" b="1" dirty="0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comme expert en emploi ou formation</a:t>
            </a:r>
          </a:p>
        </p:txBody>
      </p:sp>
      <p:sp>
        <p:nvSpPr>
          <p:cNvPr id="388" name="Google Shape;388;p7"/>
          <p:cNvSpPr txBox="1"/>
          <p:nvPr/>
        </p:nvSpPr>
        <p:spPr>
          <a:xfrm>
            <a:off x="10268751" y="6703861"/>
            <a:ext cx="10903932" cy="42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contenu dans « Conseil d’experts » sur tacarriere.be</a:t>
            </a: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Une visibilité en tant qu’expert dans le dossier presse 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SEF</a:t>
            </a: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logo en tant que partenaire dans notre campagne générale</a:t>
            </a: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90" name="Google Shape;390;p7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683107" y="-76269"/>
            <a:ext cx="4299096" cy="2808971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46CA14A7-F823-0848-85A9-D8365C2E96EB}"/>
              </a:ext>
            </a:extLst>
          </p:cNvPr>
          <p:cNvGrpSpPr/>
          <p:nvPr/>
        </p:nvGrpSpPr>
        <p:grpSpPr>
          <a:xfrm>
            <a:off x="-1" y="-50686"/>
            <a:ext cx="343713" cy="13766685"/>
            <a:chOff x="11988573" y="1494599"/>
            <a:chExt cx="406854" cy="10726802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xmlns="" id="{957FA0E6-3BDF-174E-A5DB-81C01C1A65CD}"/>
                </a:ext>
              </a:extLst>
            </p:cNvPr>
            <p:cNvSpPr/>
            <p:nvPr/>
          </p:nvSpPr>
          <p:spPr>
            <a:xfrm>
              <a:off x="11988573" y="1494599"/>
              <a:ext cx="406854" cy="2145360"/>
            </a:xfrm>
            <a:prstGeom prst="rect">
              <a:avLst/>
            </a:prstGeom>
            <a:solidFill>
              <a:srgbClr val="9BF25E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22" name="AutoShape 7">
              <a:extLst>
                <a:ext uri="{FF2B5EF4-FFF2-40B4-BE49-F238E27FC236}">
                  <a16:creationId xmlns:a16="http://schemas.microsoft.com/office/drawing/2014/main" xmlns="" id="{CF1A7C05-BA77-3F46-BF88-ADA109D29F08}"/>
                </a:ext>
              </a:extLst>
            </p:cNvPr>
            <p:cNvSpPr/>
            <p:nvPr/>
          </p:nvSpPr>
          <p:spPr>
            <a:xfrm>
              <a:off x="11988573" y="3639959"/>
              <a:ext cx="406854" cy="2145360"/>
            </a:xfrm>
            <a:prstGeom prst="rect">
              <a:avLst/>
            </a:prstGeom>
            <a:solidFill>
              <a:srgbClr val="301E3F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23" name="AutoShape 8">
              <a:extLst>
                <a:ext uri="{FF2B5EF4-FFF2-40B4-BE49-F238E27FC236}">
                  <a16:creationId xmlns:a16="http://schemas.microsoft.com/office/drawing/2014/main" xmlns="" id="{02DF4821-ABD7-6341-A941-0BEFA348D440}"/>
                </a:ext>
              </a:extLst>
            </p:cNvPr>
            <p:cNvSpPr/>
            <p:nvPr/>
          </p:nvSpPr>
          <p:spPr>
            <a:xfrm>
              <a:off x="11988573" y="5785320"/>
              <a:ext cx="406854" cy="2145360"/>
            </a:xfrm>
            <a:prstGeom prst="rect">
              <a:avLst/>
            </a:prstGeom>
            <a:solidFill>
              <a:srgbClr val="EB6B64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24" name="AutoShape 9">
              <a:extLst>
                <a:ext uri="{FF2B5EF4-FFF2-40B4-BE49-F238E27FC236}">
                  <a16:creationId xmlns:a16="http://schemas.microsoft.com/office/drawing/2014/main" xmlns="" id="{9074B122-D7AA-5946-8F42-79714CE72934}"/>
                </a:ext>
              </a:extLst>
            </p:cNvPr>
            <p:cNvSpPr/>
            <p:nvPr/>
          </p:nvSpPr>
          <p:spPr>
            <a:xfrm>
              <a:off x="11988573" y="7930680"/>
              <a:ext cx="406854" cy="2145360"/>
            </a:xfrm>
            <a:prstGeom prst="rect">
              <a:avLst/>
            </a:prstGeom>
            <a:solidFill>
              <a:srgbClr val="E9CF54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25" name="AutoShape 10">
              <a:extLst>
                <a:ext uri="{FF2B5EF4-FFF2-40B4-BE49-F238E27FC236}">
                  <a16:creationId xmlns:a16="http://schemas.microsoft.com/office/drawing/2014/main" xmlns="" id="{2BCE9E59-5EFA-F148-A38B-08C9694795B6}"/>
                </a:ext>
              </a:extLst>
            </p:cNvPr>
            <p:cNvSpPr/>
            <p:nvPr/>
          </p:nvSpPr>
          <p:spPr>
            <a:xfrm>
              <a:off x="11988573" y="10076041"/>
              <a:ext cx="406854" cy="2145360"/>
            </a:xfrm>
            <a:prstGeom prst="rect">
              <a:avLst/>
            </a:prstGeom>
            <a:solidFill>
              <a:srgbClr val="24A0DF"/>
            </a:solidFill>
          </p:spPr>
          <p:txBody>
            <a:bodyPr/>
            <a:lstStyle/>
            <a:p>
              <a:endParaRPr lang="fr-BE"/>
            </a:p>
          </p:txBody>
        </p:sp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24" y="-19010"/>
            <a:ext cx="4939409" cy="1372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45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AutoShape 10"/>
          <p:cNvSpPr/>
          <p:nvPr/>
        </p:nvSpPr>
        <p:spPr>
          <a:xfrm>
            <a:off x="20447919" y="709861"/>
            <a:ext cx="2944332" cy="816681"/>
          </a:xfrm>
          <a:prstGeom prst="rect">
            <a:avLst/>
          </a:prstGeom>
          <a:solidFill>
            <a:srgbClr val="24A0DF"/>
          </a:solidFill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r-FR" sz="2700" b="1" dirty="0">
                <a:solidFill>
                  <a:schemeClr val="bg1"/>
                </a:solidFill>
                <a:latin typeface="Proxima Nova" panose="020B0604020202020204" charset="0"/>
              </a:rPr>
              <a:t>EXPERT</a:t>
            </a:r>
            <a:endParaRPr lang="fr-BE" sz="2700" b="1" dirty="0">
              <a:solidFill>
                <a:schemeClr val="bg1"/>
              </a:solidFill>
              <a:latin typeface="Proxima Nova" panose="020B0604020202020204" charset="0"/>
            </a:endParaRPr>
          </a:p>
        </p:txBody>
      </p:sp>
      <p:sp>
        <p:nvSpPr>
          <p:cNvPr id="109" name="AutoShape 9"/>
          <p:cNvSpPr/>
          <p:nvPr/>
        </p:nvSpPr>
        <p:spPr>
          <a:xfrm>
            <a:off x="11450406" y="699591"/>
            <a:ext cx="3037187" cy="806700"/>
          </a:xfrm>
          <a:prstGeom prst="rect">
            <a:avLst/>
          </a:prstGeom>
          <a:solidFill>
            <a:srgbClr val="E9CF54"/>
          </a:solidFill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r-FR" sz="2700" b="1" dirty="0" smtClean="0">
                <a:solidFill>
                  <a:schemeClr val="bg1"/>
                </a:solidFill>
                <a:latin typeface="Proxima Nova" panose="020B0604020202020204" charset="0"/>
              </a:rPr>
              <a:t>BRONZE</a:t>
            </a:r>
            <a:endParaRPr lang="fr-BE" sz="2700" b="1" dirty="0">
              <a:solidFill>
                <a:schemeClr val="bg1"/>
              </a:solidFill>
              <a:latin typeface="Proxima Nova" panose="020B0604020202020204" charset="0"/>
            </a:endParaRPr>
          </a:p>
        </p:txBody>
      </p:sp>
      <p:sp>
        <p:nvSpPr>
          <p:cNvPr id="80" name="AutoShape 8"/>
          <p:cNvSpPr/>
          <p:nvPr/>
        </p:nvSpPr>
        <p:spPr>
          <a:xfrm>
            <a:off x="14487594" y="699591"/>
            <a:ext cx="2892673" cy="806700"/>
          </a:xfrm>
          <a:prstGeom prst="rect">
            <a:avLst/>
          </a:prstGeom>
          <a:solidFill>
            <a:srgbClr val="EB6B64"/>
          </a:solidFill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r-FR" sz="2700" b="1" dirty="0" smtClean="0">
                <a:solidFill>
                  <a:schemeClr val="bg1"/>
                </a:solidFill>
                <a:latin typeface="Proxima Nova" panose="020B0604020202020204" charset="0"/>
              </a:rPr>
              <a:t>SILVER</a:t>
            </a:r>
            <a:endParaRPr lang="fr-BE" sz="2700" b="1" dirty="0">
              <a:solidFill>
                <a:schemeClr val="bg1"/>
              </a:solidFill>
              <a:latin typeface="Proxima Nova" panose="020B0604020202020204" charset="0"/>
            </a:endParaRPr>
          </a:p>
        </p:txBody>
      </p:sp>
      <p:sp>
        <p:nvSpPr>
          <p:cNvPr id="550" name="Google Shape;550;g11983a4fb44_0_284"/>
          <p:cNvSpPr/>
          <p:nvPr/>
        </p:nvSpPr>
        <p:spPr>
          <a:xfrm>
            <a:off x="11001820" y="8807499"/>
            <a:ext cx="607068" cy="495009"/>
          </a:xfrm>
          <a:custGeom>
            <a:avLst/>
            <a:gdLst/>
            <a:ahLst/>
            <a:cxnLst/>
            <a:rect l="l" t="t" r="r" b="b"/>
            <a:pathLst>
              <a:path w="21600" h="21422" extrusionOk="0">
                <a:moveTo>
                  <a:pt x="21600" y="2714"/>
                </a:moveTo>
                <a:cubicBezTo>
                  <a:pt x="20877" y="3044"/>
                  <a:pt x="20109" y="3319"/>
                  <a:pt x="19341" y="3484"/>
                </a:cubicBezTo>
                <a:cubicBezTo>
                  <a:pt x="19295" y="3484"/>
                  <a:pt x="19250" y="3484"/>
                  <a:pt x="19205" y="3539"/>
                </a:cubicBezTo>
                <a:cubicBezTo>
                  <a:pt x="19205" y="3539"/>
                  <a:pt x="19205" y="3484"/>
                  <a:pt x="19205" y="3484"/>
                </a:cubicBezTo>
                <a:cubicBezTo>
                  <a:pt x="19250" y="3429"/>
                  <a:pt x="19295" y="3429"/>
                  <a:pt x="19341" y="3374"/>
                </a:cubicBezTo>
                <a:cubicBezTo>
                  <a:pt x="20154" y="2714"/>
                  <a:pt x="20787" y="1670"/>
                  <a:pt x="21058" y="516"/>
                </a:cubicBezTo>
                <a:cubicBezTo>
                  <a:pt x="20922" y="626"/>
                  <a:pt x="20787" y="680"/>
                  <a:pt x="20606" y="790"/>
                </a:cubicBezTo>
                <a:cubicBezTo>
                  <a:pt x="19883" y="1230"/>
                  <a:pt x="19069" y="1560"/>
                  <a:pt x="18301" y="1780"/>
                </a:cubicBezTo>
                <a:cubicBezTo>
                  <a:pt x="17533" y="735"/>
                  <a:pt x="16449" y="131"/>
                  <a:pt x="15319" y="21"/>
                </a:cubicBezTo>
                <a:cubicBezTo>
                  <a:pt x="14370" y="-89"/>
                  <a:pt x="13376" y="241"/>
                  <a:pt x="12562" y="845"/>
                </a:cubicBezTo>
                <a:cubicBezTo>
                  <a:pt x="12291" y="1010"/>
                  <a:pt x="12065" y="1285"/>
                  <a:pt x="11885" y="1505"/>
                </a:cubicBezTo>
                <a:cubicBezTo>
                  <a:pt x="11749" y="1670"/>
                  <a:pt x="11659" y="1780"/>
                  <a:pt x="11523" y="1945"/>
                </a:cubicBezTo>
                <a:cubicBezTo>
                  <a:pt x="10619" y="3264"/>
                  <a:pt x="10258" y="5077"/>
                  <a:pt x="10619" y="6726"/>
                </a:cubicBezTo>
                <a:cubicBezTo>
                  <a:pt x="10303" y="6726"/>
                  <a:pt x="9987" y="6671"/>
                  <a:pt x="9715" y="6671"/>
                </a:cubicBezTo>
                <a:cubicBezTo>
                  <a:pt x="9264" y="6616"/>
                  <a:pt x="8857" y="6506"/>
                  <a:pt x="8450" y="6397"/>
                </a:cubicBezTo>
                <a:cubicBezTo>
                  <a:pt x="6326" y="5847"/>
                  <a:pt x="4338" y="4528"/>
                  <a:pt x="2756" y="2714"/>
                </a:cubicBezTo>
                <a:cubicBezTo>
                  <a:pt x="2305" y="2164"/>
                  <a:pt x="1853" y="1615"/>
                  <a:pt x="1491" y="955"/>
                </a:cubicBezTo>
                <a:cubicBezTo>
                  <a:pt x="271" y="3539"/>
                  <a:pt x="949" y="6891"/>
                  <a:pt x="3073" y="8430"/>
                </a:cubicBezTo>
                <a:cubicBezTo>
                  <a:pt x="2305" y="8265"/>
                  <a:pt x="1536" y="7990"/>
                  <a:pt x="813" y="7606"/>
                </a:cubicBezTo>
                <a:cubicBezTo>
                  <a:pt x="768" y="10299"/>
                  <a:pt x="2440" y="12717"/>
                  <a:pt x="4609" y="13157"/>
                </a:cubicBezTo>
                <a:cubicBezTo>
                  <a:pt x="3886" y="13267"/>
                  <a:pt x="3118" y="13267"/>
                  <a:pt x="2395" y="13157"/>
                </a:cubicBezTo>
                <a:cubicBezTo>
                  <a:pt x="2982" y="15300"/>
                  <a:pt x="4564" y="16839"/>
                  <a:pt x="6507" y="16894"/>
                </a:cubicBezTo>
                <a:cubicBezTo>
                  <a:pt x="4564" y="18378"/>
                  <a:pt x="2305" y="19203"/>
                  <a:pt x="0" y="19148"/>
                </a:cubicBezTo>
                <a:cubicBezTo>
                  <a:pt x="1853" y="20522"/>
                  <a:pt x="3931" y="21291"/>
                  <a:pt x="6100" y="21401"/>
                </a:cubicBezTo>
                <a:cubicBezTo>
                  <a:pt x="7863" y="21511"/>
                  <a:pt x="9625" y="21181"/>
                  <a:pt x="11297" y="20412"/>
                </a:cubicBezTo>
                <a:cubicBezTo>
                  <a:pt x="12833" y="19697"/>
                  <a:pt x="14279" y="18598"/>
                  <a:pt x="15500" y="17224"/>
                </a:cubicBezTo>
                <a:cubicBezTo>
                  <a:pt x="16720" y="15850"/>
                  <a:pt x="17714" y="14201"/>
                  <a:pt x="18392" y="12387"/>
                </a:cubicBezTo>
                <a:cubicBezTo>
                  <a:pt x="19115" y="10519"/>
                  <a:pt x="19521" y="8485"/>
                  <a:pt x="19567" y="6396"/>
                </a:cubicBezTo>
                <a:cubicBezTo>
                  <a:pt x="19567" y="6122"/>
                  <a:pt x="19567" y="5847"/>
                  <a:pt x="19567" y="5572"/>
                </a:cubicBezTo>
                <a:cubicBezTo>
                  <a:pt x="19567" y="5462"/>
                  <a:pt x="19567" y="5352"/>
                  <a:pt x="19567" y="5187"/>
                </a:cubicBezTo>
                <a:cubicBezTo>
                  <a:pt x="20425" y="4803"/>
                  <a:pt x="21148" y="3868"/>
                  <a:pt x="21600" y="27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1" name="Google Shape;551;g11983a4fb44_0_284"/>
          <p:cNvSpPr/>
          <p:nvPr/>
        </p:nvSpPr>
        <p:spPr>
          <a:xfrm>
            <a:off x="15225986" y="7576213"/>
            <a:ext cx="253193" cy="5334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754" y="21600"/>
                </a:moveTo>
                <a:lnTo>
                  <a:pt x="14054" y="21600"/>
                </a:lnTo>
                <a:lnTo>
                  <a:pt x="14054" y="11070"/>
                </a:lnTo>
                <a:lnTo>
                  <a:pt x="21128" y="11070"/>
                </a:lnTo>
                <a:lnTo>
                  <a:pt x="21600" y="7380"/>
                </a:lnTo>
                <a:lnTo>
                  <a:pt x="14054" y="7380"/>
                </a:lnTo>
                <a:cubicBezTo>
                  <a:pt x="14054" y="7380"/>
                  <a:pt x="14054" y="5535"/>
                  <a:pt x="14054" y="4815"/>
                </a:cubicBezTo>
                <a:cubicBezTo>
                  <a:pt x="14054" y="3960"/>
                  <a:pt x="14903" y="3600"/>
                  <a:pt x="16601" y="3600"/>
                </a:cubicBezTo>
                <a:cubicBezTo>
                  <a:pt x="18016" y="3600"/>
                  <a:pt x="21600" y="3600"/>
                  <a:pt x="21600" y="3600"/>
                </a:cubicBezTo>
                <a:lnTo>
                  <a:pt x="21600" y="0"/>
                </a:lnTo>
                <a:cubicBezTo>
                  <a:pt x="21600" y="0"/>
                  <a:pt x="16318" y="0"/>
                  <a:pt x="15186" y="0"/>
                </a:cubicBezTo>
                <a:cubicBezTo>
                  <a:pt x="8300" y="0"/>
                  <a:pt x="5659" y="1215"/>
                  <a:pt x="5659" y="3960"/>
                </a:cubicBezTo>
                <a:cubicBezTo>
                  <a:pt x="5659" y="6345"/>
                  <a:pt x="5659" y="7380"/>
                  <a:pt x="5659" y="7380"/>
                </a:cubicBezTo>
                <a:lnTo>
                  <a:pt x="0" y="7380"/>
                </a:lnTo>
                <a:lnTo>
                  <a:pt x="0" y="11115"/>
                </a:lnTo>
                <a:lnTo>
                  <a:pt x="5659" y="11115"/>
                </a:lnTo>
                <a:lnTo>
                  <a:pt x="5659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2" name="Google Shape;552;g11983a4fb44_0_284"/>
          <p:cNvSpPr/>
          <p:nvPr/>
        </p:nvSpPr>
        <p:spPr>
          <a:xfrm>
            <a:off x="21867225" y="6450943"/>
            <a:ext cx="528113" cy="533412"/>
          </a:xfrm>
          <a:custGeom>
            <a:avLst/>
            <a:gdLst/>
            <a:ahLst/>
            <a:cxnLst/>
            <a:rect l="l" t="t" r="r" b="b"/>
            <a:pathLst>
              <a:path w="21353" h="21600" extrusionOk="0">
                <a:moveTo>
                  <a:pt x="2533" y="0"/>
                </a:moveTo>
                <a:cubicBezTo>
                  <a:pt x="1133" y="0"/>
                  <a:pt x="0" y="1134"/>
                  <a:pt x="0" y="2537"/>
                </a:cubicBezTo>
                <a:cubicBezTo>
                  <a:pt x="0" y="3940"/>
                  <a:pt x="1133" y="5074"/>
                  <a:pt x="2533" y="5074"/>
                </a:cubicBezTo>
                <a:cubicBezTo>
                  <a:pt x="3934" y="5074"/>
                  <a:pt x="5066" y="3940"/>
                  <a:pt x="5066" y="2537"/>
                </a:cubicBezTo>
                <a:cubicBezTo>
                  <a:pt x="5066" y="1134"/>
                  <a:pt x="3934" y="0"/>
                  <a:pt x="2533" y="0"/>
                </a:cubicBezTo>
                <a:close/>
                <a:moveTo>
                  <a:pt x="15764" y="6817"/>
                </a:moveTo>
                <a:cubicBezTo>
                  <a:pt x="14904" y="6817"/>
                  <a:pt x="14131" y="7050"/>
                  <a:pt x="13316" y="7413"/>
                </a:cubicBezTo>
                <a:cubicBezTo>
                  <a:pt x="13044" y="7549"/>
                  <a:pt x="12634" y="7809"/>
                  <a:pt x="12226" y="8263"/>
                </a:cubicBezTo>
                <a:cubicBezTo>
                  <a:pt x="11909" y="8626"/>
                  <a:pt x="11680" y="8997"/>
                  <a:pt x="11590" y="9269"/>
                </a:cubicBezTo>
                <a:lnTo>
                  <a:pt x="11590" y="7271"/>
                </a:lnTo>
                <a:lnTo>
                  <a:pt x="7245" y="7271"/>
                </a:lnTo>
                <a:lnTo>
                  <a:pt x="7245" y="21600"/>
                </a:lnTo>
                <a:lnTo>
                  <a:pt x="11774" y="21600"/>
                </a:lnTo>
                <a:lnTo>
                  <a:pt x="11774" y="14074"/>
                </a:lnTo>
                <a:cubicBezTo>
                  <a:pt x="11774" y="12577"/>
                  <a:pt x="12277" y="11222"/>
                  <a:pt x="13274" y="10814"/>
                </a:cubicBezTo>
                <a:cubicBezTo>
                  <a:pt x="13908" y="10587"/>
                  <a:pt x="14629" y="10672"/>
                  <a:pt x="14675" y="10672"/>
                </a:cubicBezTo>
                <a:cubicBezTo>
                  <a:pt x="14901" y="10718"/>
                  <a:pt x="15490" y="10811"/>
                  <a:pt x="16033" y="11310"/>
                </a:cubicBezTo>
                <a:cubicBezTo>
                  <a:pt x="16939" y="12127"/>
                  <a:pt x="16797" y="13082"/>
                  <a:pt x="16797" y="13535"/>
                </a:cubicBezTo>
                <a:lnTo>
                  <a:pt x="16797" y="21600"/>
                </a:lnTo>
                <a:lnTo>
                  <a:pt x="21325" y="21600"/>
                </a:lnTo>
                <a:lnTo>
                  <a:pt x="21325" y="12798"/>
                </a:lnTo>
                <a:cubicBezTo>
                  <a:pt x="21371" y="12572"/>
                  <a:pt x="21600" y="9624"/>
                  <a:pt x="19245" y="7809"/>
                </a:cubicBezTo>
                <a:cubicBezTo>
                  <a:pt x="17842" y="6766"/>
                  <a:pt x="16262" y="6772"/>
                  <a:pt x="15764" y="6817"/>
                </a:cubicBezTo>
                <a:close/>
                <a:moveTo>
                  <a:pt x="0" y="7257"/>
                </a:moveTo>
                <a:lnTo>
                  <a:pt x="0" y="21586"/>
                </a:lnTo>
                <a:lnTo>
                  <a:pt x="4528" y="21586"/>
                </a:lnTo>
                <a:lnTo>
                  <a:pt x="4528" y="7257"/>
                </a:lnTo>
                <a:lnTo>
                  <a:pt x="0" y="72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3" name="Google Shape;553;g11983a4fb44_0_284"/>
          <p:cNvSpPr/>
          <p:nvPr/>
        </p:nvSpPr>
        <p:spPr>
          <a:xfrm>
            <a:off x="18565760" y="7563825"/>
            <a:ext cx="606470" cy="6096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014" y="0"/>
                </a:moveTo>
                <a:cubicBezTo>
                  <a:pt x="6420" y="0"/>
                  <a:pt x="5112" y="4"/>
                  <a:pt x="3727" y="443"/>
                </a:cubicBezTo>
                <a:cubicBezTo>
                  <a:pt x="2202" y="998"/>
                  <a:pt x="998" y="2195"/>
                  <a:pt x="443" y="3720"/>
                </a:cubicBezTo>
                <a:cubicBezTo>
                  <a:pt x="1" y="5113"/>
                  <a:pt x="0" y="6424"/>
                  <a:pt x="0" y="9007"/>
                </a:cubicBezTo>
                <a:lnTo>
                  <a:pt x="0" y="12551"/>
                </a:lnTo>
                <a:cubicBezTo>
                  <a:pt x="0" y="15174"/>
                  <a:pt x="1" y="16487"/>
                  <a:pt x="443" y="17880"/>
                </a:cubicBezTo>
                <a:cubicBezTo>
                  <a:pt x="998" y="19405"/>
                  <a:pt x="2202" y="20602"/>
                  <a:pt x="3727" y="21157"/>
                </a:cubicBezTo>
                <a:cubicBezTo>
                  <a:pt x="5120" y="21599"/>
                  <a:pt x="6431" y="21600"/>
                  <a:pt x="9014" y="21600"/>
                </a:cubicBezTo>
                <a:lnTo>
                  <a:pt x="12551" y="21600"/>
                </a:lnTo>
                <a:cubicBezTo>
                  <a:pt x="15174" y="21600"/>
                  <a:pt x="16487" y="21599"/>
                  <a:pt x="17880" y="21157"/>
                </a:cubicBezTo>
                <a:cubicBezTo>
                  <a:pt x="19405" y="20602"/>
                  <a:pt x="20602" y="19405"/>
                  <a:pt x="21157" y="17880"/>
                </a:cubicBezTo>
                <a:cubicBezTo>
                  <a:pt x="21599" y="16487"/>
                  <a:pt x="21600" y="15176"/>
                  <a:pt x="21600" y="12593"/>
                </a:cubicBezTo>
                <a:lnTo>
                  <a:pt x="21600" y="9049"/>
                </a:lnTo>
                <a:cubicBezTo>
                  <a:pt x="21600" y="6426"/>
                  <a:pt x="21599" y="5113"/>
                  <a:pt x="21157" y="3720"/>
                </a:cubicBezTo>
                <a:cubicBezTo>
                  <a:pt x="20602" y="2195"/>
                  <a:pt x="19405" y="998"/>
                  <a:pt x="17880" y="443"/>
                </a:cubicBezTo>
                <a:cubicBezTo>
                  <a:pt x="16487" y="1"/>
                  <a:pt x="15176" y="0"/>
                  <a:pt x="12593" y="0"/>
                </a:cubicBezTo>
                <a:lnTo>
                  <a:pt x="9049" y="0"/>
                </a:lnTo>
                <a:lnTo>
                  <a:pt x="9014" y="0"/>
                </a:lnTo>
                <a:close/>
                <a:moveTo>
                  <a:pt x="8262" y="1702"/>
                </a:moveTo>
                <a:lnTo>
                  <a:pt x="8290" y="1702"/>
                </a:lnTo>
                <a:lnTo>
                  <a:pt x="13345" y="1702"/>
                </a:lnTo>
                <a:cubicBezTo>
                  <a:pt x="15225" y="1702"/>
                  <a:pt x="16177" y="1704"/>
                  <a:pt x="17191" y="2025"/>
                </a:cubicBezTo>
                <a:cubicBezTo>
                  <a:pt x="18301" y="2429"/>
                  <a:pt x="19178" y="3299"/>
                  <a:pt x="19582" y="4409"/>
                </a:cubicBezTo>
                <a:cubicBezTo>
                  <a:pt x="19903" y="5423"/>
                  <a:pt x="19898" y="6381"/>
                  <a:pt x="19898" y="8290"/>
                </a:cubicBezTo>
                <a:lnTo>
                  <a:pt x="19898" y="13338"/>
                </a:lnTo>
                <a:cubicBezTo>
                  <a:pt x="19898" y="15218"/>
                  <a:pt x="19903" y="16177"/>
                  <a:pt x="19582" y="17191"/>
                </a:cubicBezTo>
                <a:cubicBezTo>
                  <a:pt x="19178" y="18301"/>
                  <a:pt x="18301" y="19171"/>
                  <a:pt x="17191" y="19575"/>
                </a:cubicBezTo>
                <a:cubicBezTo>
                  <a:pt x="16177" y="19896"/>
                  <a:pt x="15219" y="19898"/>
                  <a:pt x="13310" y="19898"/>
                </a:cubicBezTo>
                <a:lnTo>
                  <a:pt x="8262" y="19898"/>
                </a:lnTo>
                <a:cubicBezTo>
                  <a:pt x="6382" y="19898"/>
                  <a:pt x="5430" y="19896"/>
                  <a:pt x="4416" y="19575"/>
                </a:cubicBezTo>
                <a:cubicBezTo>
                  <a:pt x="3306" y="19171"/>
                  <a:pt x="2429" y="18301"/>
                  <a:pt x="2025" y="17191"/>
                </a:cubicBezTo>
                <a:cubicBezTo>
                  <a:pt x="1704" y="16177"/>
                  <a:pt x="1702" y="15219"/>
                  <a:pt x="1702" y="13310"/>
                </a:cubicBezTo>
                <a:lnTo>
                  <a:pt x="1702" y="8262"/>
                </a:lnTo>
                <a:cubicBezTo>
                  <a:pt x="1702" y="6382"/>
                  <a:pt x="1704" y="5423"/>
                  <a:pt x="2025" y="4409"/>
                </a:cubicBezTo>
                <a:cubicBezTo>
                  <a:pt x="2429" y="3299"/>
                  <a:pt x="3306" y="2429"/>
                  <a:pt x="4416" y="2025"/>
                </a:cubicBezTo>
                <a:cubicBezTo>
                  <a:pt x="5423" y="1706"/>
                  <a:pt x="6376" y="1702"/>
                  <a:pt x="8262" y="1702"/>
                </a:cubicBezTo>
                <a:close/>
                <a:moveTo>
                  <a:pt x="16355" y="4177"/>
                </a:moveTo>
                <a:cubicBezTo>
                  <a:pt x="16129" y="4177"/>
                  <a:pt x="15915" y="4258"/>
                  <a:pt x="15743" y="4430"/>
                </a:cubicBezTo>
                <a:cubicBezTo>
                  <a:pt x="15399" y="4774"/>
                  <a:pt x="15399" y="5344"/>
                  <a:pt x="15743" y="5688"/>
                </a:cubicBezTo>
                <a:cubicBezTo>
                  <a:pt x="16087" y="6032"/>
                  <a:pt x="16636" y="6032"/>
                  <a:pt x="16980" y="5688"/>
                </a:cubicBezTo>
                <a:cubicBezTo>
                  <a:pt x="17325" y="5344"/>
                  <a:pt x="17325" y="4774"/>
                  <a:pt x="16980" y="4430"/>
                </a:cubicBezTo>
                <a:cubicBezTo>
                  <a:pt x="16808" y="4258"/>
                  <a:pt x="16580" y="4177"/>
                  <a:pt x="16355" y="4177"/>
                </a:cubicBezTo>
                <a:close/>
                <a:moveTo>
                  <a:pt x="10800" y="5576"/>
                </a:moveTo>
                <a:cubicBezTo>
                  <a:pt x="9447" y="5576"/>
                  <a:pt x="8078" y="6083"/>
                  <a:pt x="7045" y="7116"/>
                </a:cubicBezTo>
                <a:cubicBezTo>
                  <a:pt x="4981" y="9180"/>
                  <a:pt x="4981" y="12539"/>
                  <a:pt x="7045" y="14604"/>
                </a:cubicBezTo>
                <a:cubicBezTo>
                  <a:pt x="9110" y="16668"/>
                  <a:pt x="12490" y="16669"/>
                  <a:pt x="14555" y="14604"/>
                </a:cubicBezTo>
                <a:cubicBezTo>
                  <a:pt x="16619" y="12539"/>
                  <a:pt x="16619" y="9180"/>
                  <a:pt x="14555" y="7116"/>
                </a:cubicBezTo>
                <a:cubicBezTo>
                  <a:pt x="13522" y="6083"/>
                  <a:pt x="12153" y="5576"/>
                  <a:pt x="10800" y="5576"/>
                </a:cubicBezTo>
                <a:close/>
                <a:moveTo>
                  <a:pt x="10800" y="7559"/>
                </a:moveTo>
                <a:cubicBezTo>
                  <a:pt x="11646" y="7559"/>
                  <a:pt x="12489" y="7891"/>
                  <a:pt x="13134" y="8536"/>
                </a:cubicBezTo>
                <a:cubicBezTo>
                  <a:pt x="14425" y="9826"/>
                  <a:pt x="14425" y="11914"/>
                  <a:pt x="13134" y="13205"/>
                </a:cubicBezTo>
                <a:cubicBezTo>
                  <a:pt x="11844" y="14495"/>
                  <a:pt x="9756" y="14495"/>
                  <a:pt x="8466" y="13205"/>
                </a:cubicBezTo>
                <a:cubicBezTo>
                  <a:pt x="7175" y="11914"/>
                  <a:pt x="7175" y="9826"/>
                  <a:pt x="8466" y="8536"/>
                </a:cubicBezTo>
                <a:cubicBezTo>
                  <a:pt x="9111" y="7891"/>
                  <a:pt x="9954" y="7559"/>
                  <a:pt x="10800" y="75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555" name="Google Shape;555;g11983a4fb44_0_284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6" name="Google Shape;556;g11983a4fb44_0_284"/>
          <p:cNvSpPr/>
          <p:nvPr/>
        </p:nvSpPr>
        <p:spPr>
          <a:xfrm>
            <a:off x="0" y="0"/>
            <a:ext cx="4402500" cy="13716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</p:txBody>
      </p:sp>
      <p:sp>
        <p:nvSpPr>
          <p:cNvPr id="557" name="Google Shape;557;g11983a4fb44_0_284"/>
          <p:cNvSpPr txBox="1"/>
          <p:nvPr/>
        </p:nvSpPr>
        <p:spPr>
          <a:xfrm>
            <a:off x="5148350" y="294625"/>
            <a:ext cx="42186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 dirty="0" err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Tarifs</a:t>
            </a:r>
            <a:r>
              <a:rPr lang="en-US" sz="9600" b="1" dirty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g11983a4fb44_0_284"/>
          <p:cNvSpPr txBox="1"/>
          <p:nvPr/>
        </p:nvSpPr>
        <p:spPr>
          <a:xfrm>
            <a:off x="323100" y="2946700"/>
            <a:ext cx="3756300" cy="10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Du 5 au 9 décembre 2022 </a:t>
            </a:r>
            <a:r>
              <a:rPr lang="fr-FR" sz="2800" b="1" dirty="0" smtClean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sur tacarriere.be</a:t>
            </a: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 smtClean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 smtClean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 smtClean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 smtClean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r>
              <a:rPr lang="en-US" sz="2800" b="1" dirty="0" smtClean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Deadlines:</a:t>
            </a:r>
          </a:p>
          <a:p>
            <a:r>
              <a:rPr lang="en-US" sz="2800" b="1" dirty="0" err="1" smtClean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Réservation</a:t>
            </a:r>
            <a:r>
              <a:rPr lang="en-US" sz="2800" b="1" dirty="0" smtClean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: 17/11</a:t>
            </a:r>
          </a:p>
          <a:p>
            <a:r>
              <a:rPr lang="en-US" sz="2800" b="1" dirty="0" err="1" smtClean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Matériel</a:t>
            </a:r>
            <a:r>
              <a:rPr lang="en-US" sz="2800" b="1" dirty="0" smtClean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: 21/11</a:t>
            </a:r>
            <a:endParaRPr lang="fr-FR"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 smtClean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 smtClean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Parution Dossier SEF: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 smtClean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Sur references.be, à partir du 2/12</a:t>
            </a:r>
          </a:p>
          <a:p>
            <a:pPr lvl="0"/>
            <a:r>
              <a:rPr lang="fr-FR" sz="2800" dirty="0" err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Sudinfo</a:t>
            </a:r>
            <a:r>
              <a:rPr lang="fr-FR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: 2/12</a:t>
            </a:r>
          </a:p>
          <a:p>
            <a:pPr lvl="0"/>
            <a:r>
              <a:rPr lang="fr-FR" sz="2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Le Soir: 3/12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600"/>
              <a:buFont typeface="Proxima Nova"/>
              <a:buNone/>
            </a:pP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0" name="Google Shape;560;g11983a4fb44_0_284"/>
          <p:cNvSpPr/>
          <p:nvPr/>
        </p:nvSpPr>
        <p:spPr>
          <a:xfrm>
            <a:off x="18565760" y="7563825"/>
            <a:ext cx="606470" cy="6096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014" y="0"/>
                </a:moveTo>
                <a:cubicBezTo>
                  <a:pt x="6420" y="0"/>
                  <a:pt x="5112" y="4"/>
                  <a:pt x="3727" y="443"/>
                </a:cubicBezTo>
                <a:cubicBezTo>
                  <a:pt x="2202" y="998"/>
                  <a:pt x="998" y="2195"/>
                  <a:pt x="443" y="3720"/>
                </a:cubicBezTo>
                <a:cubicBezTo>
                  <a:pt x="1" y="5113"/>
                  <a:pt x="0" y="6424"/>
                  <a:pt x="0" y="9007"/>
                </a:cubicBezTo>
                <a:lnTo>
                  <a:pt x="0" y="12551"/>
                </a:lnTo>
                <a:cubicBezTo>
                  <a:pt x="0" y="15174"/>
                  <a:pt x="1" y="16487"/>
                  <a:pt x="443" y="17880"/>
                </a:cubicBezTo>
                <a:cubicBezTo>
                  <a:pt x="998" y="19405"/>
                  <a:pt x="2202" y="20602"/>
                  <a:pt x="3727" y="21157"/>
                </a:cubicBezTo>
                <a:cubicBezTo>
                  <a:pt x="5120" y="21599"/>
                  <a:pt x="6431" y="21600"/>
                  <a:pt x="9014" y="21600"/>
                </a:cubicBezTo>
                <a:lnTo>
                  <a:pt x="12551" y="21600"/>
                </a:lnTo>
                <a:cubicBezTo>
                  <a:pt x="15174" y="21600"/>
                  <a:pt x="16487" y="21599"/>
                  <a:pt x="17880" y="21157"/>
                </a:cubicBezTo>
                <a:cubicBezTo>
                  <a:pt x="19405" y="20602"/>
                  <a:pt x="20602" y="19405"/>
                  <a:pt x="21157" y="17880"/>
                </a:cubicBezTo>
                <a:cubicBezTo>
                  <a:pt x="21599" y="16487"/>
                  <a:pt x="21600" y="15176"/>
                  <a:pt x="21600" y="12593"/>
                </a:cubicBezTo>
                <a:lnTo>
                  <a:pt x="21600" y="9049"/>
                </a:lnTo>
                <a:cubicBezTo>
                  <a:pt x="21600" y="6426"/>
                  <a:pt x="21599" y="5113"/>
                  <a:pt x="21157" y="3720"/>
                </a:cubicBezTo>
                <a:cubicBezTo>
                  <a:pt x="20602" y="2195"/>
                  <a:pt x="19405" y="998"/>
                  <a:pt x="17880" y="443"/>
                </a:cubicBezTo>
                <a:cubicBezTo>
                  <a:pt x="16487" y="1"/>
                  <a:pt x="15176" y="0"/>
                  <a:pt x="12593" y="0"/>
                </a:cubicBezTo>
                <a:lnTo>
                  <a:pt x="9049" y="0"/>
                </a:lnTo>
                <a:lnTo>
                  <a:pt x="9014" y="0"/>
                </a:lnTo>
                <a:close/>
                <a:moveTo>
                  <a:pt x="8262" y="1702"/>
                </a:moveTo>
                <a:lnTo>
                  <a:pt x="8290" y="1702"/>
                </a:lnTo>
                <a:lnTo>
                  <a:pt x="13345" y="1702"/>
                </a:lnTo>
                <a:cubicBezTo>
                  <a:pt x="15225" y="1702"/>
                  <a:pt x="16177" y="1704"/>
                  <a:pt x="17191" y="2025"/>
                </a:cubicBezTo>
                <a:cubicBezTo>
                  <a:pt x="18301" y="2429"/>
                  <a:pt x="19178" y="3299"/>
                  <a:pt x="19582" y="4409"/>
                </a:cubicBezTo>
                <a:cubicBezTo>
                  <a:pt x="19903" y="5423"/>
                  <a:pt x="19898" y="6381"/>
                  <a:pt x="19898" y="8290"/>
                </a:cubicBezTo>
                <a:lnTo>
                  <a:pt x="19898" y="13338"/>
                </a:lnTo>
                <a:cubicBezTo>
                  <a:pt x="19898" y="15218"/>
                  <a:pt x="19903" y="16177"/>
                  <a:pt x="19582" y="17191"/>
                </a:cubicBezTo>
                <a:cubicBezTo>
                  <a:pt x="19178" y="18301"/>
                  <a:pt x="18301" y="19171"/>
                  <a:pt x="17191" y="19575"/>
                </a:cubicBezTo>
                <a:cubicBezTo>
                  <a:pt x="16177" y="19896"/>
                  <a:pt x="15219" y="19898"/>
                  <a:pt x="13310" y="19898"/>
                </a:cubicBezTo>
                <a:lnTo>
                  <a:pt x="8262" y="19898"/>
                </a:lnTo>
                <a:cubicBezTo>
                  <a:pt x="6382" y="19898"/>
                  <a:pt x="5430" y="19896"/>
                  <a:pt x="4416" y="19575"/>
                </a:cubicBezTo>
                <a:cubicBezTo>
                  <a:pt x="3306" y="19171"/>
                  <a:pt x="2429" y="18301"/>
                  <a:pt x="2025" y="17191"/>
                </a:cubicBezTo>
                <a:cubicBezTo>
                  <a:pt x="1704" y="16177"/>
                  <a:pt x="1702" y="15219"/>
                  <a:pt x="1702" y="13310"/>
                </a:cubicBezTo>
                <a:lnTo>
                  <a:pt x="1702" y="8262"/>
                </a:lnTo>
                <a:cubicBezTo>
                  <a:pt x="1702" y="6382"/>
                  <a:pt x="1704" y="5423"/>
                  <a:pt x="2025" y="4409"/>
                </a:cubicBezTo>
                <a:cubicBezTo>
                  <a:pt x="2429" y="3299"/>
                  <a:pt x="3306" y="2429"/>
                  <a:pt x="4416" y="2025"/>
                </a:cubicBezTo>
                <a:cubicBezTo>
                  <a:pt x="5423" y="1706"/>
                  <a:pt x="6376" y="1702"/>
                  <a:pt x="8262" y="1702"/>
                </a:cubicBezTo>
                <a:close/>
                <a:moveTo>
                  <a:pt x="16355" y="4177"/>
                </a:moveTo>
                <a:cubicBezTo>
                  <a:pt x="16129" y="4177"/>
                  <a:pt x="15915" y="4258"/>
                  <a:pt x="15743" y="4430"/>
                </a:cubicBezTo>
                <a:cubicBezTo>
                  <a:pt x="15399" y="4774"/>
                  <a:pt x="15399" y="5344"/>
                  <a:pt x="15743" y="5688"/>
                </a:cubicBezTo>
                <a:cubicBezTo>
                  <a:pt x="16087" y="6032"/>
                  <a:pt x="16636" y="6032"/>
                  <a:pt x="16980" y="5688"/>
                </a:cubicBezTo>
                <a:cubicBezTo>
                  <a:pt x="17325" y="5344"/>
                  <a:pt x="17325" y="4774"/>
                  <a:pt x="16980" y="4430"/>
                </a:cubicBezTo>
                <a:cubicBezTo>
                  <a:pt x="16808" y="4258"/>
                  <a:pt x="16580" y="4177"/>
                  <a:pt x="16355" y="4177"/>
                </a:cubicBezTo>
                <a:close/>
                <a:moveTo>
                  <a:pt x="10800" y="5576"/>
                </a:moveTo>
                <a:cubicBezTo>
                  <a:pt x="9447" y="5576"/>
                  <a:pt x="8078" y="6083"/>
                  <a:pt x="7045" y="7116"/>
                </a:cubicBezTo>
                <a:cubicBezTo>
                  <a:pt x="4981" y="9180"/>
                  <a:pt x="4981" y="12539"/>
                  <a:pt x="7045" y="14604"/>
                </a:cubicBezTo>
                <a:cubicBezTo>
                  <a:pt x="9110" y="16668"/>
                  <a:pt x="12490" y="16669"/>
                  <a:pt x="14555" y="14604"/>
                </a:cubicBezTo>
                <a:cubicBezTo>
                  <a:pt x="16619" y="12539"/>
                  <a:pt x="16619" y="9180"/>
                  <a:pt x="14555" y="7116"/>
                </a:cubicBezTo>
                <a:cubicBezTo>
                  <a:pt x="13522" y="6083"/>
                  <a:pt x="12153" y="5576"/>
                  <a:pt x="10800" y="5576"/>
                </a:cubicBezTo>
                <a:close/>
                <a:moveTo>
                  <a:pt x="10800" y="7559"/>
                </a:moveTo>
                <a:cubicBezTo>
                  <a:pt x="11646" y="7559"/>
                  <a:pt x="12489" y="7891"/>
                  <a:pt x="13134" y="8536"/>
                </a:cubicBezTo>
                <a:cubicBezTo>
                  <a:pt x="14425" y="9826"/>
                  <a:pt x="14425" y="11914"/>
                  <a:pt x="13134" y="13205"/>
                </a:cubicBezTo>
                <a:cubicBezTo>
                  <a:pt x="11844" y="14495"/>
                  <a:pt x="9756" y="14495"/>
                  <a:pt x="8466" y="13205"/>
                </a:cubicBezTo>
                <a:cubicBezTo>
                  <a:pt x="7175" y="11914"/>
                  <a:pt x="7175" y="9826"/>
                  <a:pt x="8466" y="8536"/>
                </a:cubicBezTo>
                <a:cubicBezTo>
                  <a:pt x="9111" y="7891"/>
                  <a:pt x="9954" y="7559"/>
                  <a:pt x="10800" y="75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1" name="Google Shape;561;g11983a4fb44_0_284"/>
          <p:cNvSpPr txBox="1"/>
          <p:nvPr/>
        </p:nvSpPr>
        <p:spPr>
          <a:xfrm>
            <a:off x="9628440" y="782767"/>
            <a:ext cx="137338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PACKS</a:t>
            </a:r>
            <a:endParaRPr sz="27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7" name="Google Shape;567;g11983a4fb44_0_284"/>
          <p:cNvSpPr txBox="1"/>
          <p:nvPr/>
        </p:nvSpPr>
        <p:spPr>
          <a:xfrm>
            <a:off x="4235394" y="2363651"/>
            <a:ext cx="6499101" cy="296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 algn="r">
              <a:lnSpc>
                <a:spcPts val="2600"/>
              </a:lnSpc>
              <a:buClr>
                <a:srgbClr val="0B0C11"/>
              </a:buClr>
              <a:buSzPts val="3000"/>
            </a:pPr>
            <a:r>
              <a:rPr lang="fr-FR" sz="18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logo dans la communication générale</a:t>
            </a:r>
            <a:endParaRPr lang="fr-FR"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r">
              <a:lnSpc>
                <a:spcPts val="2600"/>
              </a:lnSpc>
              <a:spcAft>
                <a:spcPts val="700"/>
              </a:spcAft>
              <a:buClr>
                <a:srgbClr val="0B0C11"/>
              </a:buClr>
              <a:buSzPts val="3000"/>
            </a:pPr>
            <a:endParaRPr lang="fr-FR"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r">
              <a:lnSpc>
                <a:spcPts val="2600"/>
              </a:lnSpc>
              <a:spcAft>
                <a:spcPts val="700"/>
              </a:spcAft>
              <a:buClr>
                <a:srgbClr val="0B0C11"/>
              </a:buClr>
              <a:buSzPts val="3000"/>
            </a:pPr>
            <a:r>
              <a:rPr lang="fr-FR" sz="18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article </a:t>
            </a:r>
            <a:r>
              <a:rPr lang="fr-FR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presse et </a:t>
            </a:r>
            <a:r>
              <a:rPr lang="fr-FR" sz="18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digital dans Le Soir et </a:t>
            </a:r>
            <a:r>
              <a:rPr lang="fr-FR" sz="1800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Sudinfo</a:t>
            </a:r>
            <a:r>
              <a:rPr lang="fr-FR" sz="1800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*</a:t>
            </a:r>
          </a:p>
          <a:p>
            <a:pPr marL="0" marR="0" lvl="0" indent="0" algn="r" rtl="0">
              <a:lnSpc>
                <a:spcPts val="2600"/>
              </a:lnSpc>
              <a:spcBef>
                <a:spcPts val="0"/>
              </a:spcBef>
              <a:spcAft>
                <a:spcPts val="700"/>
              </a:spcAft>
              <a:buNone/>
            </a:pPr>
            <a:endParaRPr lang="fr-FR" sz="18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r">
              <a:lnSpc>
                <a:spcPts val="2600"/>
              </a:lnSpc>
              <a:spcAft>
                <a:spcPts val="700"/>
              </a:spcAft>
            </a:pPr>
            <a:r>
              <a:rPr lang="fr-FR" sz="18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campagne ciblée </a:t>
            </a:r>
            <a:r>
              <a:rPr lang="fr-FR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(Facebook, </a:t>
            </a:r>
            <a:r>
              <a:rPr lang="fr-FR" sz="18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LinkedIn, </a:t>
            </a:r>
            <a:r>
              <a:rPr lang="fr-FR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Newsletter)</a:t>
            </a:r>
          </a:p>
          <a:p>
            <a:pPr lvl="0" algn="r">
              <a:lnSpc>
                <a:spcPts val="2600"/>
              </a:lnSpc>
              <a:spcAft>
                <a:spcPts val="700"/>
              </a:spcAft>
              <a:buClr>
                <a:srgbClr val="0B0C11"/>
              </a:buClr>
              <a:buSzPts val="3000"/>
            </a:pPr>
            <a:endParaRPr lang="fr-FR"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r">
              <a:lnSpc>
                <a:spcPts val="2600"/>
              </a:lnSpc>
              <a:spcAft>
                <a:spcPts val="700"/>
              </a:spcAft>
              <a:buClr>
                <a:srgbClr val="0B0C11"/>
              </a:buClr>
              <a:buSzPts val="3000"/>
            </a:pPr>
            <a:r>
              <a:rPr lang="fr-FR" sz="18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article dans un emailing dédié</a:t>
            </a:r>
            <a:endParaRPr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5" name="Google Shape;575;g11983a4fb44_0_284"/>
          <p:cNvSpPr txBox="1"/>
          <p:nvPr/>
        </p:nvSpPr>
        <p:spPr>
          <a:xfrm>
            <a:off x="14399847" y="876822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¼ page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7" name="Google Shape;577;g11983a4fb44_0_284"/>
          <p:cNvSpPr txBox="1"/>
          <p:nvPr/>
        </p:nvSpPr>
        <p:spPr>
          <a:xfrm>
            <a:off x="20569453" y="8766757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½ page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9" name="Google Shape;589;g11983a4fb44_0_284"/>
          <p:cNvSpPr txBox="1"/>
          <p:nvPr/>
        </p:nvSpPr>
        <p:spPr>
          <a:xfrm>
            <a:off x="11443739" y="7775809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0" name="Google Shape;610;g11983a4fb44_0_284"/>
          <p:cNvSpPr txBox="1"/>
          <p:nvPr/>
        </p:nvSpPr>
        <p:spPr>
          <a:xfrm>
            <a:off x="5165370" y="12596890"/>
            <a:ext cx="3471279" cy="66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PRIX </a:t>
            </a:r>
          </a:p>
        </p:txBody>
      </p:sp>
      <p:sp>
        <p:nvSpPr>
          <p:cNvPr id="611" name="Google Shape;611;g11983a4fb44_0_284"/>
          <p:cNvSpPr txBox="1"/>
          <p:nvPr/>
        </p:nvSpPr>
        <p:spPr>
          <a:xfrm>
            <a:off x="11388639" y="12572191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2.500€</a:t>
            </a:r>
            <a:endParaRPr sz="2700" b="1" baseline="300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2" name="Google Shape;612;g11983a4fb44_0_284"/>
          <p:cNvSpPr txBox="1"/>
          <p:nvPr/>
        </p:nvSpPr>
        <p:spPr>
          <a:xfrm>
            <a:off x="14376425" y="12572191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4.500€</a:t>
            </a:r>
            <a:endParaRPr sz="2700" b="1" baseline="300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4" name="Google Shape;614;g11983a4fb44_0_284"/>
          <p:cNvSpPr txBox="1"/>
          <p:nvPr/>
        </p:nvSpPr>
        <p:spPr>
          <a:xfrm>
            <a:off x="20546031" y="12572191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12.000€</a:t>
            </a:r>
            <a:endParaRPr sz="2700" b="1" baseline="300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" name="Google Shape;333;p16"/>
          <p:cNvSpPr/>
          <p:nvPr/>
        </p:nvSpPr>
        <p:spPr>
          <a:xfrm>
            <a:off x="5184167" y="10365453"/>
            <a:ext cx="4363021" cy="563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1800" b="1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LEADS &amp; CANDIDATURES GENERES</a:t>
            </a:r>
            <a:endParaRPr sz="1800" b="0" i="0" u="none" strike="noStrike" cap="none" dirty="0">
              <a:solidFill>
                <a:srgbClr val="00B0F0"/>
              </a:solidFill>
              <a:sym typeface="Arial"/>
            </a:endParaRPr>
          </a:p>
        </p:txBody>
      </p:sp>
      <p:sp>
        <p:nvSpPr>
          <p:cNvPr id="70" name="Google Shape;333;p16"/>
          <p:cNvSpPr/>
          <p:nvPr/>
        </p:nvSpPr>
        <p:spPr>
          <a:xfrm>
            <a:off x="5122378" y="1806565"/>
            <a:ext cx="3667461" cy="500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lvl="0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sz="1800" b="1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FAIRE DECOUVRIR VIA</a:t>
            </a:r>
            <a:endParaRPr sz="1800" b="0" i="0" u="none" strike="noStrike" cap="none" dirty="0">
              <a:solidFill>
                <a:srgbClr val="00B0F0"/>
              </a:solidFill>
              <a:sym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9" y="646753"/>
            <a:ext cx="3526543" cy="1847092"/>
          </a:xfrm>
          <a:prstGeom prst="rect">
            <a:avLst/>
          </a:prstGeom>
        </p:spPr>
      </p:pic>
      <p:sp>
        <p:nvSpPr>
          <p:cNvPr id="73" name="Google Shape;333;p16"/>
          <p:cNvSpPr/>
          <p:nvPr/>
        </p:nvSpPr>
        <p:spPr>
          <a:xfrm>
            <a:off x="5220471" y="5201403"/>
            <a:ext cx="3667461" cy="500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1800" b="1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INFORMER VIA</a:t>
            </a:r>
            <a:endParaRPr sz="1800" b="0" i="0" u="none" strike="noStrike" cap="none" dirty="0">
              <a:solidFill>
                <a:srgbClr val="00B0F0"/>
              </a:solidFill>
              <a:sym typeface="Arial"/>
            </a:endParaRPr>
          </a:p>
        </p:txBody>
      </p:sp>
      <p:sp>
        <p:nvSpPr>
          <p:cNvPr id="74" name="Google Shape;567;g11983a4fb44_0_284"/>
          <p:cNvSpPr txBox="1"/>
          <p:nvPr/>
        </p:nvSpPr>
        <p:spPr>
          <a:xfrm>
            <a:off x="5661653" y="5959311"/>
            <a:ext cx="5018400" cy="2269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 algn="r">
              <a:lnSpc>
                <a:spcPts val="2600"/>
              </a:lnSpc>
              <a:spcAft>
                <a:spcPts val="700"/>
              </a:spcAft>
              <a:buClr>
                <a:srgbClr val="0B0C11"/>
              </a:buClr>
              <a:buSzPts val="3000"/>
            </a:pPr>
            <a:r>
              <a:rPr lang="fr-FR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espace dédié sur </a:t>
            </a:r>
            <a:r>
              <a:rPr lang="fr-FR" sz="18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tacarriere.be</a:t>
            </a:r>
          </a:p>
          <a:p>
            <a:pPr algn="r">
              <a:lnSpc>
                <a:spcPts val="2600"/>
              </a:lnSpc>
              <a:spcAft>
                <a:spcPts val="700"/>
              </a:spcAft>
              <a:buClr>
                <a:srgbClr val="0B0C11"/>
              </a:buClr>
              <a:buSzPts val="3000"/>
            </a:pPr>
            <a:endParaRPr lang="fr-FR" sz="1800" dirty="0" smtClean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r">
              <a:lnSpc>
                <a:spcPts val="2600"/>
              </a:lnSpc>
              <a:spcAft>
                <a:spcPts val="700"/>
              </a:spcAft>
              <a:buClr>
                <a:srgbClr val="0B0C11"/>
              </a:buClr>
              <a:buSzPts val="3000"/>
            </a:pPr>
            <a:r>
              <a:rPr lang="fr-FR" sz="18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Un </a:t>
            </a:r>
            <a:r>
              <a:rPr lang="fr-FR" sz="1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avis de l’expert presse</a:t>
            </a:r>
            <a:r>
              <a:rPr lang="fr-FR" sz="1800" dirty="0" smtClean="0">
                <a:solidFill>
                  <a:srgbClr val="0063C0"/>
                </a:solidFill>
                <a:latin typeface="Proxima Nova"/>
                <a:ea typeface="Proxima Nova"/>
                <a:cs typeface="Proxima Nova"/>
                <a:sym typeface="Proxima Nova"/>
              </a:rPr>
              <a:t>*</a:t>
            </a:r>
            <a:r>
              <a:rPr lang="fr-FR" sz="18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fr-FR" sz="1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et </a:t>
            </a:r>
            <a:r>
              <a:rPr lang="fr-FR" sz="18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digital</a:t>
            </a:r>
            <a:endParaRPr lang="fr-FR"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r">
              <a:lnSpc>
                <a:spcPts val="2600"/>
              </a:lnSpc>
              <a:spcAft>
                <a:spcPts val="700"/>
              </a:spcAft>
              <a:buClr>
                <a:srgbClr val="0B0C11"/>
              </a:buClr>
              <a:buSzPts val="3000"/>
            </a:pPr>
            <a:endParaRPr lang="fr-FR"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r">
              <a:lnSpc>
                <a:spcPts val="2600"/>
              </a:lnSpc>
              <a:spcAft>
                <a:spcPts val="700"/>
              </a:spcAft>
              <a:buClr>
                <a:srgbClr val="0B0C11"/>
              </a:buClr>
              <a:buSzPts val="3000"/>
            </a:pPr>
            <a:r>
              <a:rPr lang="fr-FR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Vos </a:t>
            </a:r>
            <a:r>
              <a:rPr lang="fr-FR" sz="18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jobs sur references.be</a:t>
            </a:r>
          </a:p>
          <a:p>
            <a:pPr algn="r">
              <a:lnSpc>
                <a:spcPts val="2600"/>
              </a:lnSpc>
              <a:spcAft>
                <a:spcPts val="700"/>
              </a:spcAft>
              <a:buClr>
                <a:srgbClr val="0B0C11"/>
              </a:buClr>
              <a:buSzPts val="3000"/>
            </a:pPr>
            <a:r>
              <a:rPr lang="fr-FR" sz="18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Ou Vos formations sur referencesacademy.be</a:t>
            </a:r>
            <a:r>
              <a:rPr lang="fr-FR" sz="1800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**</a:t>
            </a:r>
            <a:endParaRPr lang="fr-FR" sz="1800" dirty="0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r">
              <a:lnSpc>
                <a:spcPts val="2600"/>
              </a:lnSpc>
              <a:spcAft>
                <a:spcPts val="700"/>
              </a:spcAft>
              <a:buClr>
                <a:srgbClr val="0B0C11"/>
              </a:buClr>
              <a:buSzPts val="3000"/>
            </a:pPr>
            <a:endParaRPr lang="fr-FR" sz="1800" dirty="0" smtClean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r">
              <a:lnSpc>
                <a:spcPts val="2600"/>
              </a:lnSpc>
              <a:spcAft>
                <a:spcPts val="700"/>
              </a:spcAft>
              <a:buClr>
                <a:srgbClr val="0B0C11"/>
              </a:buClr>
              <a:buSzPts val="3000"/>
            </a:pPr>
            <a:r>
              <a:rPr lang="fr-FR" sz="18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annonce dans Le Soir et </a:t>
            </a:r>
            <a:r>
              <a:rPr lang="fr-FR" sz="1800" dirty="0" err="1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Sudinfo</a:t>
            </a:r>
            <a:r>
              <a:rPr lang="fr-FR" sz="18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*</a:t>
            </a:r>
            <a:endParaRPr lang="fr-FR" sz="1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" name="Google Shape;613;g11983a4fb44_0_284"/>
          <p:cNvSpPr txBox="1"/>
          <p:nvPr/>
        </p:nvSpPr>
        <p:spPr>
          <a:xfrm>
            <a:off x="17283745" y="12572191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7.500€</a:t>
            </a:r>
            <a:endParaRPr sz="2700" b="1" baseline="300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" name="Google Shape;592;g11983a4fb44_0_284"/>
          <p:cNvSpPr/>
          <p:nvPr/>
        </p:nvSpPr>
        <p:spPr>
          <a:xfrm>
            <a:off x="15672154" y="2300739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" name="Google Shape;592;g11983a4fb44_0_284"/>
          <p:cNvSpPr/>
          <p:nvPr/>
        </p:nvSpPr>
        <p:spPr>
          <a:xfrm>
            <a:off x="12663965" y="2279197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3" name="Google Shape;592;g11983a4fb44_0_284"/>
          <p:cNvSpPr/>
          <p:nvPr/>
        </p:nvSpPr>
        <p:spPr>
          <a:xfrm>
            <a:off x="18634181" y="2302613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6" name="Google Shape;592;g11983a4fb44_0_284"/>
          <p:cNvSpPr/>
          <p:nvPr/>
        </p:nvSpPr>
        <p:spPr>
          <a:xfrm>
            <a:off x="21801221" y="3133057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" name="Google Shape;592;g11983a4fb44_0_284"/>
          <p:cNvSpPr/>
          <p:nvPr/>
        </p:nvSpPr>
        <p:spPr>
          <a:xfrm>
            <a:off x="18634181" y="3110462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" name="Google Shape;575;g11983a4fb44_0_284"/>
          <p:cNvSpPr txBox="1"/>
          <p:nvPr/>
        </p:nvSpPr>
        <p:spPr>
          <a:xfrm>
            <a:off x="17307167" y="8775051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¼ page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" name="Google Shape;592;g11983a4fb44_0_284"/>
          <p:cNvSpPr/>
          <p:nvPr/>
        </p:nvSpPr>
        <p:spPr>
          <a:xfrm>
            <a:off x="15642961" y="3910182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5" name="Google Shape;592;g11983a4fb44_0_284"/>
          <p:cNvSpPr/>
          <p:nvPr/>
        </p:nvSpPr>
        <p:spPr>
          <a:xfrm>
            <a:off x="12677771" y="3917597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6" name="Google Shape;592;g11983a4fb44_0_284"/>
          <p:cNvSpPr/>
          <p:nvPr/>
        </p:nvSpPr>
        <p:spPr>
          <a:xfrm>
            <a:off x="21786660" y="3919946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7" name="Google Shape;592;g11983a4fb44_0_284"/>
          <p:cNvSpPr/>
          <p:nvPr/>
        </p:nvSpPr>
        <p:spPr>
          <a:xfrm>
            <a:off x="18623786" y="3918311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8" name="Google Shape;592;g11983a4fb44_0_284"/>
          <p:cNvSpPr/>
          <p:nvPr/>
        </p:nvSpPr>
        <p:spPr>
          <a:xfrm>
            <a:off x="12658904" y="5908949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4" name="Google Shape;589;g11983a4fb44_0_284"/>
          <p:cNvSpPr txBox="1"/>
          <p:nvPr/>
        </p:nvSpPr>
        <p:spPr>
          <a:xfrm>
            <a:off x="14399847" y="1135270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1000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5" name="Google Shape;589;g11983a4fb44_0_284"/>
          <p:cNvSpPr txBox="1"/>
          <p:nvPr/>
        </p:nvSpPr>
        <p:spPr>
          <a:xfrm>
            <a:off x="17307167" y="1135270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2000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6" name="Google Shape;589;g11983a4fb44_0_284"/>
          <p:cNvSpPr txBox="1"/>
          <p:nvPr/>
        </p:nvSpPr>
        <p:spPr>
          <a:xfrm>
            <a:off x="20569453" y="1135270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4000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7" name="Google Shape;589;g11983a4fb44_0_284"/>
          <p:cNvSpPr txBox="1"/>
          <p:nvPr/>
        </p:nvSpPr>
        <p:spPr>
          <a:xfrm>
            <a:off x="11412061" y="11352703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500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9" name="ZoneTexte 128"/>
          <p:cNvSpPr txBox="1"/>
          <p:nvPr/>
        </p:nvSpPr>
        <p:spPr>
          <a:xfrm>
            <a:off x="18577293" y="999107"/>
            <a:ext cx="692818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BE" dirty="0"/>
              <a:t>GOLD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46705" y="12695932"/>
            <a:ext cx="3362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Proxima Nova" panose="020B0604020202020204" charset="0"/>
              </a:rPr>
              <a:t>* </a:t>
            </a:r>
            <a:r>
              <a:rPr lang="fr-FR" sz="1600" dirty="0" err="1" smtClean="0">
                <a:solidFill>
                  <a:schemeClr val="bg1"/>
                </a:solidFill>
                <a:latin typeface="Proxima Nova" panose="020B0604020202020204" charset="0"/>
              </a:rPr>
              <a:t>Natio</a:t>
            </a:r>
            <a:endParaRPr lang="fr-FR" sz="1600" dirty="0">
              <a:solidFill>
                <a:schemeClr val="bg1"/>
              </a:solidFill>
              <a:latin typeface="Proxima Nova" panose="020B0604020202020204" charset="0"/>
            </a:endParaRPr>
          </a:p>
          <a:p>
            <a:r>
              <a:rPr lang="fr-FR" sz="1600" dirty="0">
                <a:solidFill>
                  <a:schemeClr val="bg1"/>
                </a:solidFill>
                <a:latin typeface="Proxima Nova" panose="020B0604020202020204" charset="0"/>
              </a:rPr>
              <a:t>** Premium Jobs ou Premium Formations</a:t>
            </a:r>
            <a:endParaRPr lang="fr-BE" sz="1600" dirty="0">
              <a:solidFill>
                <a:schemeClr val="bg1"/>
              </a:solidFill>
              <a:latin typeface="Proxima Nova" panose="020B060402020202020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D209E074-291C-3844-9B5F-DDBF800E3C35}"/>
              </a:ext>
            </a:extLst>
          </p:cNvPr>
          <p:cNvCxnSpPr/>
          <p:nvPr/>
        </p:nvCxnSpPr>
        <p:spPr>
          <a:xfrm>
            <a:off x="14492841" y="873605"/>
            <a:ext cx="0" cy="12457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Google Shape;589;g11983a4fb44_0_284">
            <a:extLst>
              <a:ext uri="{FF2B5EF4-FFF2-40B4-BE49-F238E27FC236}">
                <a16:creationId xmlns:a16="http://schemas.microsoft.com/office/drawing/2014/main" xmlns="" id="{5FDAB861-755B-2F46-879B-A06FEB6CACBD}"/>
              </a:ext>
            </a:extLst>
          </p:cNvPr>
          <p:cNvSpPr txBox="1"/>
          <p:nvPr/>
        </p:nvSpPr>
        <p:spPr>
          <a:xfrm>
            <a:off x="14431525" y="7775809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8" name="Google Shape;592;g11983a4fb44_0_284">
            <a:extLst>
              <a:ext uri="{FF2B5EF4-FFF2-40B4-BE49-F238E27FC236}">
                <a16:creationId xmlns:a16="http://schemas.microsoft.com/office/drawing/2014/main" xmlns="" id="{8C1D922A-42D2-3C4B-BBB0-F068610F2446}"/>
              </a:ext>
            </a:extLst>
          </p:cNvPr>
          <p:cNvSpPr/>
          <p:nvPr/>
        </p:nvSpPr>
        <p:spPr>
          <a:xfrm>
            <a:off x="15603151" y="5908949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" name="Google Shape;589;g11983a4fb44_0_284">
            <a:extLst>
              <a:ext uri="{FF2B5EF4-FFF2-40B4-BE49-F238E27FC236}">
                <a16:creationId xmlns:a16="http://schemas.microsoft.com/office/drawing/2014/main" xmlns="" id="{7F4B1F87-108D-024B-A108-1FC3911998A1}"/>
              </a:ext>
            </a:extLst>
          </p:cNvPr>
          <p:cNvSpPr txBox="1"/>
          <p:nvPr/>
        </p:nvSpPr>
        <p:spPr>
          <a:xfrm>
            <a:off x="17338845" y="7775809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5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1" name="Google Shape;592;g11983a4fb44_0_284">
            <a:extLst>
              <a:ext uri="{FF2B5EF4-FFF2-40B4-BE49-F238E27FC236}">
                <a16:creationId xmlns:a16="http://schemas.microsoft.com/office/drawing/2014/main" xmlns="" id="{860B0070-0ED2-E445-86DD-8BBAF10FA003}"/>
              </a:ext>
            </a:extLst>
          </p:cNvPr>
          <p:cNvSpPr/>
          <p:nvPr/>
        </p:nvSpPr>
        <p:spPr>
          <a:xfrm>
            <a:off x="18554010" y="5908949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2" name="Google Shape;589;g11983a4fb44_0_284">
            <a:extLst>
              <a:ext uri="{FF2B5EF4-FFF2-40B4-BE49-F238E27FC236}">
                <a16:creationId xmlns:a16="http://schemas.microsoft.com/office/drawing/2014/main" xmlns="" id="{B13D4AEB-2BCD-8442-91A1-43653AB1BEA6}"/>
              </a:ext>
            </a:extLst>
          </p:cNvPr>
          <p:cNvSpPr txBox="1"/>
          <p:nvPr/>
        </p:nvSpPr>
        <p:spPr>
          <a:xfrm>
            <a:off x="20601131" y="7775809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10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3" name="Google Shape;592;g11983a4fb44_0_284">
            <a:extLst>
              <a:ext uri="{FF2B5EF4-FFF2-40B4-BE49-F238E27FC236}">
                <a16:creationId xmlns:a16="http://schemas.microsoft.com/office/drawing/2014/main" xmlns="" id="{66E27B16-C431-0546-8979-DF3E34B5DDA4}"/>
              </a:ext>
            </a:extLst>
          </p:cNvPr>
          <p:cNvSpPr/>
          <p:nvPr/>
        </p:nvSpPr>
        <p:spPr>
          <a:xfrm>
            <a:off x="21731445" y="6735671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xmlns="" id="{E5AA6CAA-8C52-8644-B501-ADE9B62FEF7C}"/>
              </a:ext>
            </a:extLst>
          </p:cNvPr>
          <p:cNvCxnSpPr/>
          <p:nvPr/>
        </p:nvCxnSpPr>
        <p:spPr>
          <a:xfrm>
            <a:off x="5232029" y="12399174"/>
            <a:ext cx="179293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xmlns="" id="{AB40A3A1-F081-9D41-9898-963F7523200B}"/>
              </a:ext>
            </a:extLst>
          </p:cNvPr>
          <p:cNvCxnSpPr/>
          <p:nvPr/>
        </p:nvCxnSpPr>
        <p:spPr>
          <a:xfrm>
            <a:off x="17355963" y="873605"/>
            <a:ext cx="0" cy="12457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xmlns="" id="{1D9C3B91-D837-3848-A0F9-993F1F98F319}"/>
              </a:ext>
            </a:extLst>
          </p:cNvPr>
          <p:cNvCxnSpPr/>
          <p:nvPr/>
        </p:nvCxnSpPr>
        <p:spPr>
          <a:xfrm>
            <a:off x="20467136" y="873605"/>
            <a:ext cx="0" cy="12457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Google Shape;567;g11983a4fb44_0_284">
            <a:extLst>
              <a:ext uri="{FF2B5EF4-FFF2-40B4-BE49-F238E27FC236}">
                <a16:creationId xmlns:a16="http://schemas.microsoft.com/office/drawing/2014/main" xmlns="" id="{5CA75D89-A537-9F4E-8386-60413C8B4D0A}"/>
              </a:ext>
            </a:extLst>
          </p:cNvPr>
          <p:cNvSpPr txBox="1"/>
          <p:nvPr/>
        </p:nvSpPr>
        <p:spPr>
          <a:xfrm>
            <a:off x="4921472" y="10569440"/>
            <a:ext cx="5768481" cy="2269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 algn="r">
              <a:spcAft>
                <a:spcPts val="700"/>
              </a:spcAft>
              <a:buClr>
                <a:srgbClr val="0B0C11"/>
              </a:buClr>
              <a:buSzPts val="3000"/>
            </a:pPr>
            <a:endParaRPr lang="fr-FR"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8100" lvl="0" algn="r">
              <a:lnSpc>
                <a:spcPct val="120000"/>
              </a:lnSpc>
              <a:buClr>
                <a:srgbClr val="0B0C11"/>
              </a:buClr>
              <a:buSzPts val="3000"/>
            </a:pPr>
            <a:r>
              <a:rPr lang="fr-FR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Visiteurs informés et ciblés </a:t>
            </a:r>
            <a:r>
              <a:rPr lang="fr-FR" sz="18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redirigés sur </a:t>
            </a:r>
            <a:r>
              <a:rPr lang="fr-FR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plateforme</a:t>
            </a:r>
          </a:p>
          <a:p>
            <a:pPr marL="38100" lvl="0" algn="r">
              <a:lnSpc>
                <a:spcPct val="120000"/>
              </a:lnSpc>
              <a:buClr>
                <a:srgbClr val="0B0C11"/>
              </a:buClr>
              <a:buSzPts val="3000"/>
            </a:pPr>
            <a:r>
              <a:rPr lang="fr-FR" sz="18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(site carrière &amp; formation)</a:t>
            </a:r>
          </a:p>
          <a:p>
            <a:pPr lvl="0">
              <a:spcAft>
                <a:spcPts val="700"/>
              </a:spcAft>
              <a:buClr>
                <a:srgbClr val="0B0C11"/>
              </a:buClr>
              <a:buSzPts val="3000"/>
            </a:pPr>
            <a:endParaRPr lang="fr-FR" sz="18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" name="AutoShape 2"/>
          <p:cNvSpPr/>
          <p:nvPr/>
        </p:nvSpPr>
        <p:spPr>
          <a:xfrm>
            <a:off x="17355963" y="699590"/>
            <a:ext cx="3111173" cy="826951"/>
          </a:xfrm>
          <a:prstGeom prst="rect">
            <a:avLst/>
          </a:prstGeom>
          <a:solidFill>
            <a:srgbClr val="9BF25E"/>
          </a:solidFill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r-FR" sz="2700" b="1" dirty="0">
                <a:solidFill>
                  <a:schemeClr val="bg1"/>
                </a:solidFill>
                <a:latin typeface="Proxima Nova" panose="020B0604020202020204" charset="0"/>
              </a:rPr>
              <a:t>GOLD</a:t>
            </a:r>
            <a:endParaRPr lang="fr-BE" sz="2700" b="1" dirty="0">
              <a:solidFill>
                <a:schemeClr val="bg1"/>
              </a:solidFill>
              <a:latin typeface="Proxima Nova" panose="020B0604020202020204" charset="0"/>
            </a:endParaRPr>
          </a:p>
        </p:txBody>
      </p:sp>
      <p:sp>
        <p:nvSpPr>
          <p:cNvPr id="84" name="Google Shape;575;g11983a4fb44_0_284"/>
          <p:cNvSpPr txBox="1"/>
          <p:nvPr/>
        </p:nvSpPr>
        <p:spPr>
          <a:xfrm>
            <a:off x="20571956" y="2148547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En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tant</a:t>
            </a: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que </a:t>
            </a:r>
            <a:r>
              <a:rPr lang="en-US" sz="2100" b="1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partenaire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" name="Google Shape;575;g11983a4fb44_0_284"/>
          <p:cNvSpPr txBox="1"/>
          <p:nvPr/>
        </p:nvSpPr>
        <p:spPr>
          <a:xfrm>
            <a:off x="17364281" y="4700098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2500 envois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" name="Google Shape;575;g11983a4fb44_0_284"/>
          <p:cNvSpPr txBox="1"/>
          <p:nvPr/>
        </p:nvSpPr>
        <p:spPr>
          <a:xfrm>
            <a:off x="14428162" y="470683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" name="Google Shape;575;g11983a4fb44_0_284"/>
          <p:cNvSpPr txBox="1"/>
          <p:nvPr/>
        </p:nvSpPr>
        <p:spPr>
          <a:xfrm>
            <a:off x="20546031" y="4706835"/>
            <a:ext cx="30603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5000 envois</a:t>
            </a:r>
            <a:endParaRPr sz="21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" name="Google Shape;592;g11983a4fb44_0_284">
            <a:extLst>
              <a:ext uri="{FF2B5EF4-FFF2-40B4-BE49-F238E27FC236}">
                <a16:creationId xmlns:a16="http://schemas.microsoft.com/office/drawing/2014/main" xmlns="" id="{66E27B16-C431-0546-8979-DF3E34B5DDA4}"/>
              </a:ext>
            </a:extLst>
          </p:cNvPr>
          <p:cNvSpPr/>
          <p:nvPr/>
        </p:nvSpPr>
        <p:spPr>
          <a:xfrm>
            <a:off x="21731445" y="5933079"/>
            <a:ext cx="579042" cy="5790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694AFF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908497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5" name="Google Shape;555;g11983a4fb44_0_284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6" name="Google Shape;556;g11983a4fb44_0_284"/>
          <p:cNvSpPr/>
          <p:nvPr/>
        </p:nvSpPr>
        <p:spPr>
          <a:xfrm>
            <a:off x="0" y="0"/>
            <a:ext cx="4402500" cy="13716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</p:txBody>
      </p:sp>
      <p:sp>
        <p:nvSpPr>
          <p:cNvPr id="557" name="Google Shape;557;g11983a4fb44_0_284"/>
          <p:cNvSpPr txBox="1"/>
          <p:nvPr/>
        </p:nvSpPr>
        <p:spPr>
          <a:xfrm>
            <a:off x="5148350" y="294625"/>
            <a:ext cx="6961874" cy="147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 dirty="0" err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En</a:t>
            </a:r>
            <a:r>
              <a:rPr lang="en-US" sz="9600" b="1" dirty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 options.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11983a4fb44_0_284"/>
          <p:cNvSpPr txBox="1"/>
          <p:nvPr/>
        </p:nvSpPr>
        <p:spPr>
          <a:xfrm>
            <a:off x="14941428" y="1233304"/>
            <a:ext cx="1772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2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SILVER</a:t>
            </a:r>
            <a:endParaRPr sz="2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9" y="646753"/>
            <a:ext cx="3526543" cy="1847092"/>
          </a:xfrm>
          <a:prstGeom prst="rect">
            <a:avLst/>
          </a:prstGeom>
        </p:spPr>
      </p:pic>
      <p:sp>
        <p:nvSpPr>
          <p:cNvPr id="29" name="Google Shape;336;p16">
            <a:extLst>
              <a:ext uri="{FF2B5EF4-FFF2-40B4-BE49-F238E27FC236}">
                <a16:creationId xmlns:a16="http://schemas.microsoft.com/office/drawing/2014/main" xmlns="" id="{D4FBAE14-512B-484B-9C6F-28D375CF39A2}"/>
              </a:ext>
            </a:extLst>
          </p:cNvPr>
          <p:cNvSpPr txBox="1"/>
          <p:nvPr/>
        </p:nvSpPr>
        <p:spPr>
          <a:xfrm>
            <a:off x="5306612" y="4260395"/>
            <a:ext cx="5078985" cy="281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 algn="ctr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sz="4000" b="1" dirty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OPTION LOCAL</a:t>
            </a:r>
          </a:p>
          <a:p>
            <a:pPr lvl="0" algn="ctr">
              <a:lnSpc>
                <a:spcPct val="120000"/>
              </a:lnSpc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ctr">
              <a:lnSpc>
                <a:spcPct val="120000"/>
              </a:lnSpc>
            </a:pPr>
            <a:r>
              <a:rPr lang="fr-FR" sz="3000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Boostez votre visibilité auprès des candidats/apprenants de votre région</a:t>
            </a:r>
            <a:endParaRPr lang="fr-FR" sz="3000" dirty="0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ctr">
              <a:lnSpc>
                <a:spcPct val="120000"/>
              </a:lnSpc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ctr">
              <a:lnSpc>
                <a:spcPct val="120000"/>
              </a:lnSpc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ctr">
              <a:lnSpc>
                <a:spcPct val="120000"/>
              </a:lnSpc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Annonce (1/2 page) dans 7Dimanche</a:t>
            </a: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ctr">
              <a:lnSpc>
                <a:spcPct val="120000"/>
              </a:lnSpc>
            </a:pP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et Vlan (1 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région au choix)</a:t>
            </a: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" name="Google Shape;336;p16">
            <a:extLst>
              <a:ext uri="{FF2B5EF4-FFF2-40B4-BE49-F238E27FC236}">
                <a16:creationId xmlns:a16="http://schemas.microsoft.com/office/drawing/2014/main" xmlns="" id="{FB95E40F-3831-6341-B2E2-98D71D1AEAF8}"/>
              </a:ext>
            </a:extLst>
          </p:cNvPr>
          <p:cNvSpPr txBox="1"/>
          <p:nvPr/>
        </p:nvSpPr>
        <p:spPr>
          <a:xfrm>
            <a:off x="11348182" y="4260395"/>
            <a:ext cx="5078985" cy="281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 algn="ctr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sz="4000" b="1" dirty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OPTION CREA</a:t>
            </a:r>
          </a:p>
          <a:p>
            <a:pPr lvl="0" algn="ctr">
              <a:lnSpc>
                <a:spcPct val="120000"/>
              </a:lnSpc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ctr">
              <a:lnSpc>
                <a:spcPct val="120000"/>
              </a:lnSpc>
            </a:pPr>
            <a:r>
              <a:rPr lang="fr-FR" sz="3000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Le recrutement est de  la séduction. Mettez en valeurs vos ambassadeurs, </a:t>
            </a:r>
            <a:r>
              <a:rPr lang="fr-FR" sz="3000" dirty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votre </a:t>
            </a:r>
            <a:r>
              <a:rPr lang="fr-FR" sz="3000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environnement… pour mieux séduire</a:t>
            </a:r>
          </a:p>
          <a:p>
            <a:pPr lvl="0" algn="ctr">
              <a:lnSpc>
                <a:spcPct val="120000"/>
              </a:lnSpc>
            </a:pPr>
            <a:endParaRPr lang="fr-FR" sz="3000" dirty="0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ctr">
              <a:lnSpc>
                <a:spcPct val="120000"/>
              </a:lnSpc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Production </a:t>
            </a: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d’un reportage  vidéo et 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photos</a:t>
            </a: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" name="Google Shape;336;p16">
            <a:extLst>
              <a:ext uri="{FF2B5EF4-FFF2-40B4-BE49-F238E27FC236}">
                <a16:creationId xmlns:a16="http://schemas.microsoft.com/office/drawing/2014/main" xmlns="" id="{4363A7E0-6947-B84F-AF02-3FD9DC2B9230}"/>
              </a:ext>
            </a:extLst>
          </p:cNvPr>
          <p:cNvSpPr txBox="1"/>
          <p:nvPr/>
        </p:nvSpPr>
        <p:spPr>
          <a:xfrm>
            <a:off x="17389754" y="4260395"/>
            <a:ext cx="5078985" cy="444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 algn="ctr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sz="4000" b="1" dirty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OPTION EXPERT</a:t>
            </a:r>
          </a:p>
          <a:p>
            <a:pPr lvl="0" algn="ctr">
              <a:lnSpc>
                <a:spcPct val="120000"/>
              </a:lnSpc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ctr">
              <a:lnSpc>
                <a:spcPct val="120000"/>
              </a:lnSpc>
            </a:pPr>
            <a:r>
              <a:rPr lang="fr-FR" sz="3000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Positionnez votre nom comme expert emploi et formation</a:t>
            </a:r>
            <a:endParaRPr lang="fr-FR" sz="3000" dirty="0">
              <a:solidFill>
                <a:srgbClr val="00B0F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ctr">
              <a:lnSpc>
                <a:spcPct val="120000"/>
              </a:lnSpc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ctr">
              <a:lnSpc>
                <a:spcPct val="120000"/>
              </a:lnSpc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ctr">
              <a:lnSpc>
                <a:spcPct val="120000"/>
              </a:lnSpc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algn="ctr">
              <a:lnSpc>
                <a:spcPct val="120000"/>
              </a:lnSpc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Avis de l’expert sur tacarriere.be, dans </a:t>
            </a: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le dossier 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Presse SEF </a:t>
            </a: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Le Soir et </a:t>
            </a:r>
            <a:r>
              <a:rPr lang="fr-FR" sz="3000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Sudinfo</a:t>
            </a: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xmlns="" id="{D503CDD5-CA9B-7D4E-801B-E9E67D086AC0}"/>
              </a:ext>
            </a:extLst>
          </p:cNvPr>
          <p:cNvSpPr txBox="1"/>
          <p:nvPr/>
        </p:nvSpPr>
        <p:spPr>
          <a:xfrm>
            <a:off x="6839640" y="11714495"/>
            <a:ext cx="2071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/>
              <a:t>2000 €</a:t>
            </a:r>
            <a:endParaRPr lang="fr-BE" sz="4800" b="1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975F4687-A28F-674C-A75E-9A38E2915427}"/>
              </a:ext>
            </a:extLst>
          </p:cNvPr>
          <p:cNvSpPr txBox="1"/>
          <p:nvPr/>
        </p:nvSpPr>
        <p:spPr>
          <a:xfrm>
            <a:off x="12870027" y="11714495"/>
            <a:ext cx="2071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/>
              <a:t>2500 €</a:t>
            </a:r>
            <a:endParaRPr lang="fr-BE" sz="4800" b="1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xmlns="" id="{8350B4DD-438A-7145-8BF0-C7AA8F8484F2}"/>
              </a:ext>
            </a:extLst>
          </p:cNvPr>
          <p:cNvSpPr txBox="1"/>
          <p:nvPr/>
        </p:nvSpPr>
        <p:spPr>
          <a:xfrm>
            <a:off x="19057646" y="11714495"/>
            <a:ext cx="2071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 smtClean="0"/>
              <a:t>2500 €</a:t>
            </a:r>
            <a:endParaRPr lang="fr-BE" sz="4800" b="1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E0AB439-B333-144D-8EE9-75C0D7382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240" y="2532754"/>
            <a:ext cx="1504757" cy="120748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4952C38F-FD99-AB49-9B98-55B9199B4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3195" y="2598067"/>
            <a:ext cx="1288955" cy="107308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A7CE282-7AD5-6F41-8E5D-ECB87C830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2954" y="2532753"/>
            <a:ext cx="1408704" cy="1138399"/>
          </a:xfrm>
          <a:prstGeom prst="rect">
            <a:avLst/>
          </a:prstGeom>
        </p:spPr>
      </p:pic>
      <p:sp>
        <p:nvSpPr>
          <p:cNvPr id="17" name="Google Shape;558;g11983a4fb44_0_284"/>
          <p:cNvSpPr txBox="1"/>
          <p:nvPr/>
        </p:nvSpPr>
        <p:spPr>
          <a:xfrm>
            <a:off x="323100" y="2946700"/>
            <a:ext cx="3756300" cy="10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Du 5 au 9 décembre 2022 </a:t>
            </a:r>
            <a:endParaRPr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72552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1983a4fb44_0_494"/>
          <p:cNvSpPr/>
          <p:nvPr/>
        </p:nvSpPr>
        <p:spPr>
          <a:xfrm>
            <a:off x="631900" y="649400"/>
            <a:ext cx="23120100" cy="123975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</p:txBody>
      </p:sp>
      <p:sp>
        <p:nvSpPr>
          <p:cNvPr id="732" name="Google Shape;732;g11983a4fb44_0_494"/>
          <p:cNvSpPr txBox="1"/>
          <p:nvPr/>
        </p:nvSpPr>
        <p:spPr>
          <a:xfrm>
            <a:off x="7493200" y="2654675"/>
            <a:ext cx="93975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6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Un conseil ?</a:t>
            </a:r>
            <a:endParaRPr sz="6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g11983a4fb44_0_494"/>
          <p:cNvSpPr txBox="1"/>
          <p:nvPr/>
        </p:nvSpPr>
        <p:spPr>
          <a:xfrm>
            <a:off x="7493200" y="3402550"/>
            <a:ext cx="93975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80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Contactez-nous !</a:t>
            </a:r>
            <a:endParaRPr sz="80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734" name="Google Shape;734;g11983a4fb44_0_494"/>
          <p:cNvSpPr txBox="1"/>
          <p:nvPr/>
        </p:nvSpPr>
        <p:spPr>
          <a:xfrm>
            <a:off x="4623400" y="6910375"/>
            <a:ext cx="151371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+32 2 225 56 45 • hello@references.be</a:t>
            </a:r>
            <a:endParaRPr sz="4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endParaRPr sz="47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35" name="Google Shape;735;g11983a4fb44_0_4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3975" y="10621000"/>
            <a:ext cx="5015949" cy="125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8"/>
          <p:cNvSpPr/>
          <p:nvPr/>
        </p:nvSpPr>
        <p:spPr>
          <a:xfrm>
            <a:off x="-1" y="5593879"/>
            <a:ext cx="2962428" cy="2873061"/>
          </a:xfrm>
          <a:prstGeom prst="rect">
            <a:avLst/>
          </a:prstGeom>
          <a:solidFill>
            <a:srgbClr val="EB6B64"/>
          </a:solidFill>
        </p:spPr>
        <p:txBody>
          <a:bodyPr/>
          <a:lstStyle/>
          <a:p>
            <a:endParaRPr lang="fr-BE"/>
          </a:p>
        </p:txBody>
      </p:sp>
      <p:sp>
        <p:nvSpPr>
          <p:cNvPr id="306" name="Google Shape;306;p4"/>
          <p:cNvSpPr txBox="1"/>
          <p:nvPr/>
        </p:nvSpPr>
        <p:spPr>
          <a:xfrm>
            <a:off x="4914759" y="1233304"/>
            <a:ext cx="17311998" cy="1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 dirty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La SEF, </a:t>
            </a:r>
            <a:r>
              <a:rPr lang="en-US" sz="9600" b="1" dirty="0" err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c’est</a:t>
            </a:r>
            <a:r>
              <a:rPr lang="en-US" sz="9600" b="1" dirty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 quoi?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"/>
          <p:cNvSpPr txBox="1"/>
          <p:nvPr/>
        </p:nvSpPr>
        <p:spPr>
          <a:xfrm>
            <a:off x="4914759" y="3348816"/>
            <a:ext cx="17311998" cy="271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CONCEPT</a:t>
            </a:r>
            <a:endParaRPr lang="en-US" sz="3600" dirty="0">
              <a:solidFill>
                <a:srgbClr val="00B0F0"/>
              </a:solidFill>
            </a:endParaRPr>
          </a:p>
          <a:p>
            <a:pPr>
              <a:lnSpc>
                <a:spcPct val="120000"/>
              </a:lnSpc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20000"/>
              </a:lnSpc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Du </a:t>
            </a: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5 au 9 décembre, l’emploi et la formation sont mis à l’honneur par 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Références. </a:t>
            </a:r>
          </a:p>
          <a:p>
            <a:pPr>
              <a:lnSpc>
                <a:spcPct val="120000"/>
              </a:lnSpc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Sur </a:t>
            </a: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tacarriere.be, Références donne rendez-vous aux étudiants, chercheurs d’emploi et travailleurs. Ils y trouveront toute l’information nécessaire pour donner du sens à leur futur professionnel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</a:p>
          <a:p>
            <a:pPr lvl="0">
              <a:lnSpc>
                <a:spcPct val="120000"/>
              </a:lnSpc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20000"/>
              </a:lnSpc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L’occasion pour Références de jouer son rôle et créer l’échange entre ces candidats en recherche de nouvelles opportunités de carrière et le monde de l’entreprise et de la formation.</a:t>
            </a:r>
          </a:p>
          <a:p>
            <a:pPr lvl="0">
              <a:lnSpc>
                <a:spcPct val="120000"/>
              </a:lnSpc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20000"/>
              </a:lnSpc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Un plan de communication </a:t>
            </a: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de grande 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envergure sera mis en place pour faire de la semaine de l’emploi et de la formation un booster formations et recrutements en cette fin d’année 2022.</a:t>
            </a:r>
          </a:p>
          <a:p>
            <a:pPr lvl="0">
              <a:lnSpc>
                <a:spcPct val="120000"/>
              </a:lnSpc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20000"/>
              </a:lnSpc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20000"/>
              </a:lnSpc>
            </a:pPr>
            <a:endParaRPr lang="fr-FR" sz="30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20000"/>
              </a:lnSpc>
            </a:pP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15" name="Google Shape;315;p4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AutoShape 10"/>
          <p:cNvSpPr/>
          <p:nvPr/>
        </p:nvSpPr>
        <p:spPr>
          <a:xfrm>
            <a:off x="-1" y="8443495"/>
            <a:ext cx="2962428" cy="2604902"/>
          </a:xfrm>
          <a:prstGeom prst="rect">
            <a:avLst/>
          </a:prstGeom>
          <a:solidFill>
            <a:srgbClr val="24A0DF"/>
          </a:solidFill>
        </p:spPr>
        <p:txBody>
          <a:bodyPr/>
          <a:lstStyle/>
          <a:p>
            <a:endParaRPr lang="fr-BE"/>
          </a:p>
        </p:txBody>
      </p:sp>
      <p:sp>
        <p:nvSpPr>
          <p:cNvPr id="23" name="AutoShape 9"/>
          <p:cNvSpPr/>
          <p:nvPr/>
        </p:nvSpPr>
        <p:spPr>
          <a:xfrm>
            <a:off x="4140" y="2863584"/>
            <a:ext cx="2958287" cy="2739776"/>
          </a:xfrm>
          <a:prstGeom prst="rect">
            <a:avLst/>
          </a:prstGeom>
          <a:solidFill>
            <a:srgbClr val="E9CF54"/>
          </a:solidFill>
        </p:spPr>
        <p:txBody>
          <a:bodyPr/>
          <a:lstStyle/>
          <a:p>
            <a:endParaRPr lang="fr-BE"/>
          </a:p>
        </p:txBody>
      </p:sp>
      <p:pic>
        <p:nvPicPr>
          <p:cNvPr id="24" name="Picture 5"/>
          <p:cNvPicPr>
            <a:picLocks noChangeAspect="1"/>
          </p:cNvPicPr>
          <p:nvPr/>
        </p:nvPicPr>
        <p:blipFill rotWithShape="1">
          <a:blip r:embed="rId3"/>
          <a:srcRect b="4025"/>
          <a:stretch/>
        </p:blipFill>
        <p:spPr>
          <a:xfrm>
            <a:off x="115363" y="3348816"/>
            <a:ext cx="2590101" cy="2260677"/>
          </a:xfrm>
          <a:prstGeom prst="rect">
            <a:avLst/>
          </a:prstGeom>
        </p:spPr>
      </p:pic>
      <p:sp>
        <p:nvSpPr>
          <p:cNvPr id="27" name="AutoShape 10"/>
          <p:cNvSpPr/>
          <p:nvPr/>
        </p:nvSpPr>
        <p:spPr>
          <a:xfrm>
            <a:off x="-1" y="3"/>
            <a:ext cx="2962428" cy="2863581"/>
          </a:xfrm>
          <a:prstGeom prst="rect">
            <a:avLst/>
          </a:prstGeom>
          <a:solidFill>
            <a:srgbClr val="24A0DF"/>
          </a:solidFill>
        </p:spPr>
        <p:txBody>
          <a:bodyPr/>
          <a:lstStyle/>
          <a:p>
            <a:endParaRPr lang="fr-BE"/>
          </a:p>
        </p:txBody>
      </p:sp>
      <p:pic>
        <p:nvPicPr>
          <p:cNvPr id="2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683107" y="-76269"/>
            <a:ext cx="4299096" cy="280897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26A28B8-6E2C-6245-A27E-F4CC4876A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46" y="151603"/>
            <a:ext cx="3571983" cy="26715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24DBA69-CE91-B946-BC49-05C3C57A2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45" y="8395364"/>
            <a:ext cx="3571983" cy="26715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46C72010-1B63-FC4B-BA0F-5905773EF3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821" y="5881486"/>
            <a:ext cx="2590101" cy="2562009"/>
          </a:xfrm>
          <a:prstGeom prst="rect">
            <a:avLst/>
          </a:prstGeom>
        </p:spPr>
      </p:pic>
      <p:sp>
        <p:nvSpPr>
          <p:cNvPr id="28" name="AutoShape 9"/>
          <p:cNvSpPr/>
          <p:nvPr/>
        </p:nvSpPr>
        <p:spPr>
          <a:xfrm>
            <a:off x="-1" y="11000517"/>
            <a:ext cx="2958287" cy="2739776"/>
          </a:xfrm>
          <a:prstGeom prst="rect">
            <a:avLst/>
          </a:prstGeom>
          <a:solidFill>
            <a:srgbClr val="E9CF54"/>
          </a:solidFill>
        </p:spPr>
        <p:txBody>
          <a:bodyPr/>
          <a:lstStyle/>
          <a:p>
            <a:endParaRPr lang="fr-BE"/>
          </a:p>
        </p:txBody>
      </p:sp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3"/>
          <a:srcRect b="4025"/>
          <a:stretch/>
        </p:blipFill>
        <p:spPr>
          <a:xfrm>
            <a:off x="111222" y="11468164"/>
            <a:ext cx="2590101" cy="22606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8"/>
          <p:cNvSpPr/>
          <p:nvPr/>
        </p:nvSpPr>
        <p:spPr>
          <a:xfrm>
            <a:off x="-1" y="5593879"/>
            <a:ext cx="2962428" cy="2873061"/>
          </a:xfrm>
          <a:prstGeom prst="rect">
            <a:avLst/>
          </a:prstGeom>
          <a:solidFill>
            <a:srgbClr val="EB6B64"/>
          </a:solidFill>
        </p:spPr>
        <p:txBody>
          <a:bodyPr/>
          <a:lstStyle/>
          <a:p>
            <a:endParaRPr lang="fr-BE"/>
          </a:p>
        </p:txBody>
      </p:sp>
      <p:sp>
        <p:nvSpPr>
          <p:cNvPr id="306" name="Google Shape;306;p4"/>
          <p:cNvSpPr txBox="1"/>
          <p:nvPr/>
        </p:nvSpPr>
        <p:spPr>
          <a:xfrm>
            <a:off x="4914759" y="1233304"/>
            <a:ext cx="17311998" cy="1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 dirty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La SEF, </a:t>
            </a:r>
            <a:r>
              <a:rPr lang="en-US" sz="9600" b="1" dirty="0" err="1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c’est</a:t>
            </a:r>
            <a:r>
              <a:rPr lang="en-US" sz="9600" b="1" dirty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 quoi?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5" name="Google Shape;315;p4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AutoShape 10"/>
          <p:cNvSpPr/>
          <p:nvPr/>
        </p:nvSpPr>
        <p:spPr>
          <a:xfrm>
            <a:off x="-1" y="8443495"/>
            <a:ext cx="2962428" cy="2604902"/>
          </a:xfrm>
          <a:prstGeom prst="rect">
            <a:avLst/>
          </a:prstGeom>
          <a:solidFill>
            <a:srgbClr val="24A0DF"/>
          </a:solidFill>
        </p:spPr>
        <p:txBody>
          <a:bodyPr/>
          <a:lstStyle/>
          <a:p>
            <a:endParaRPr lang="fr-BE"/>
          </a:p>
        </p:txBody>
      </p:sp>
      <p:sp>
        <p:nvSpPr>
          <p:cNvPr id="23" name="AutoShape 9"/>
          <p:cNvSpPr/>
          <p:nvPr/>
        </p:nvSpPr>
        <p:spPr>
          <a:xfrm>
            <a:off x="4140" y="2863584"/>
            <a:ext cx="2958287" cy="2739776"/>
          </a:xfrm>
          <a:prstGeom prst="rect">
            <a:avLst/>
          </a:prstGeom>
          <a:solidFill>
            <a:srgbClr val="E9CF54"/>
          </a:solidFill>
        </p:spPr>
        <p:txBody>
          <a:bodyPr/>
          <a:lstStyle/>
          <a:p>
            <a:endParaRPr lang="fr-BE"/>
          </a:p>
        </p:txBody>
      </p:sp>
      <p:pic>
        <p:nvPicPr>
          <p:cNvPr id="24" name="Picture 5"/>
          <p:cNvPicPr>
            <a:picLocks noChangeAspect="1"/>
          </p:cNvPicPr>
          <p:nvPr/>
        </p:nvPicPr>
        <p:blipFill rotWithShape="1">
          <a:blip r:embed="rId3"/>
          <a:srcRect b="4025"/>
          <a:stretch/>
        </p:blipFill>
        <p:spPr>
          <a:xfrm>
            <a:off x="115363" y="3348816"/>
            <a:ext cx="2590101" cy="2260677"/>
          </a:xfrm>
          <a:prstGeom prst="rect">
            <a:avLst/>
          </a:prstGeom>
        </p:spPr>
      </p:pic>
      <p:sp>
        <p:nvSpPr>
          <p:cNvPr id="27" name="AutoShape 10"/>
          <p:cNvSpPr/>
          <p:nvPr/>
        </p:nvSpPr>
        <p:spPr>
          <a:xfrm>
            <a:off x="-1" y="3"/>
            <a:ext cx="2962428" cy="2863581"/>
          </a:xfrm>
          <a:prstGeom prst="rect">
            <a:avLst/>
          </a:prstGeom>
          <a:solidFill>
            <a:srgbClr val="24A0DF"/>
          </a:solidFill>
        </p:spPr>
        <p:txBody>
          <a:bodyPr/>
          <a:lstStyle/>
          <a:p>
            <a:endParaRPr lang="fr-BE"/>
          </a:p>
        </p:txBody>
      </p:sp>
      <p:pic>
        <p:nvPicPr>
          <p:cNvPr id="2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683107" y="-76269"/>
            <a:ext cx="4299096" cy="280897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26A28B8-6E2C-6245-A27E-F4CC4876A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46" y="151603"/>
            <a:ext cx="3571983" cy="26715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24DBA69-CE91-B946-BC49-05C3C57A2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45" y="8395364"/>
            <a:ext cx="3571983" cy="26715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46C72010-1B63-FC4B-BA0F-5905773EF3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821" y="5881486"/>
            <a:ext cx="2590101" cy="2562009"/>
          </a:xfrm>
          <a:prstGeom prst="rect">
            <a:avLst/>
          </a:prstGeom>
        </p:spPr>
      </p:pic>
      <p:sp>
        <p:nvSpPr>
          <p:cNvPr id="28" name="AutoShape 9"/>
          <p:cNvSpPr/>
          <p:nvPr/>
        </p:nvSpPr>
        <p:spPr>
          <a:xfrm>
            <a:off x="-1" y="11000517"/>
            <a:ext cx="2958287" cy="2739776"/>
          </a:xfrm>
          <a:prstGeom prst="rect">
            <a:avLst/>
          </a:prstGeom>
          <a:solidFill>
            <a:srgbClr val="E9CF54"/>
          </a:solidFill>
        </p:spPr>
        <p:txBody>
          <a:bodyPr/>
          <a:lstStyle/>
          <a:p>
            <a:endParaRPr lang="fr-BE"/>
          </a:p>
        </p:txBody>
      </p:sp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3"/>
          <a:srcRect b="4025"/>
          <a:stretch/>
        </p:blipFill>
        <p:spPr>
          <a:xfrm>
            <a:off x="111222" y="11468164"/>
            <a:ext cx="2590101" cy="2260677"/>
          </a:xfrm>
          <a:prstGeom prst="rect">
            <a:avLst/>
          </a:prstGeom>
        </p:spPr>
      </p:pic>
      <p:sp>
        <p:nvSpPr>
          <p:cNvPr id="18" name="Google Shape;308;p4"/>
          <p:cNvSpPr txBox="1"/>
          <p:nvPr/>
        </p:nvSpPr>
        <p:spPr>
          <a:xfrm>
            <a:off x="4914759" y="3348817"/>
            <a:ext cx="17311998" cy="12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EN </a:t>
            </a:r>
            <a:r>
              <a:rPr lang="en-US" sz="3600" b="1" dirty="0" smtClean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PRATIQUE</a:t>
            </a:r>
          </a:p>
          <a:p>
            <a:pPr>
              <a:lnSpc>
                <a:spcPct val="120000"/>
              </a:lnSpc>
            </a:pPr>
            <a:endParaRPr lang="fr-FR" sz="32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20000"/>
              </a:lnSpc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Du </a:t>
            </a: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5 au 9 décembre: 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tacarriere.be </a:t>
            </a: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conseille, informe, donne des 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astuces sur les 5 thématiques suivantes:</a:t>
            </a:r>
          </a:p>
          <a:p>
            <a:pPr>
              <a:lnSpc>
                <a:spcPct val="120000"/>
              </a:lnSpc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20000"/>
              </a:lnSpc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20000"/>
              </a:lnSpc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20000"/>
              </a:lnSpc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20000"/>
              </a:lnSpc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20000"/>
              </a:lnSpc>
            </a:pPr>
            <a:r>
              <a:rPr lang="en-US" sz="3000" dirty="0" err="1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Une</a:t>
            </a:r>
            <a:r>
              <a:rPr lang="en-US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campagne</a:t>
            </a:r>
            <a:r>
              <a:rPr lang="en-US" sz="300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(radio</a:t>
            </a: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, press, emailing) </a:t>
            </a: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de 2 semaines fera de la semaine de l’emploi et de la formation sur 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tacarriere.be le rendez-vous de cette fin d’année pour </a:t>
            </a: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tous les chercheurs de formation et d’emploi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</a:p>
          <a:p>
            <a:pPr>
              <a:lnSpc>
                <a:spcPct val="120000"/>
              </a:lnSpc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20000"/>
              </a:lnSpc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L’occasion de mettre en </a:t>
            </a: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lumière toutes les 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entreprises et organismes de formation auprès des visiteurs de tacarriere.be. Ces visiteurs informés </a:t>
            </a: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et séduits sont redirigés vers votre site 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carrière </a:t>
            </a: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ou 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plateforme formation afin  </a:t>
            </a: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de déposer leur 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candidature ou inscription.</a:t>
            </a: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20000"/>
              </a:lnSpc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20000"/>
              </a:lnSpc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20000"/>
              </a:lnSpc>
            </a:pPr>
            <a:endParaRPr lang="fr-FR" sz="30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20000"/>
              </a:lnSpc>
            </a:pP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en-US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597357" y="5389174"/>
            <a:ext cx="4423006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8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me former</a:t>
            </a:r>
          </a:p>
          <a:p>
            <a:pPr marL="457200" lvl="8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postuler</a:t>
            </a:r>
          </a:p>
          <a:p>
            <a:pPr marL="457200" lvl="8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entretien d’embauche</a:t>
            </a:r>
          </a:p>
          <a:p>
            <a:pPr marL="457200" lvl="8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ma carrière </a:t>
            </a:r>
          </a:p>
          <a:p>
            <a:pPr marL="457200" lvl="8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mon équilibre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95546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6"/>
          <p:cNvSpPr/>
          <p:nvPr/>
        </p:nvSpPr>
        <p:spPr>
          <a:xfrm>
            <a:off x="9237089" y="4344752"/>
            <a:ext cx="6096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4000" b="1" dirty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2. </a:t>
            </a:r>
            <a:r>
              <a:rPr lang="en-US" sz="4000" b="1" dirty="0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Leads &amp; candidatures</a:t>
            </a:r>
            <a:endParaRPr sz="4000" b="1" dirty="0">
              <a:solidFill>
                <a:srgbClr val="151314"/>
              </a:solidFill>
              <a:latin typeface="Proxima Nova"/>
              <a:ea typeface="Proxima Nova"/>
              <a:cs typeface="Proxima Nova"/>
            </a:endParaRPr>
          </a:p>
        </p:txBody>
      </p:sp>
      <p:sp>
        <p:nvSpPr>
          <p:cNvPr id="334" name="Google Shape;334;p16"/>
          <p:cNvSpPr txBox="1"/>
          <p:nvPr/>
        </p:nvSpPr>
        <p:spPr>
          <a:xfrm>
            <a:off x="2296398" y="5493954"/>
            <a:ext cx="6284894" cy="237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>
              <a:lnSpc>
                <a:spcPct val="120000"/>
              </a:lnSpc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Faites découvrir votre organisme, valeurs, conseils grâce à un espace dédié sur tacarriere.be et une campagne de communication dédiée ciblée.</a:t>
            </a: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5" name="Google Shape;335;p16"/>
          <p:cNvSpPr/>
          <p:nvPr/>
        </p:nvSpPr>
        <p:spPr>
          <a:xfrm>
            <a:off x="2296398" y="4344752"/>
            <a:ext cx="6096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4000" b="1" dirty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1. </a:t>
            </a:r>
            <a:r>
              <a:rPr lang="en-US" sz="4000" b="1" dirty="0" err="1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Visibilité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6"/>
          <p:cNvSpPr txBox="1"/>
          <p:nvPr/>
        </p:nvSpPr>
        <p:spPr>
          <a:xfrm>
            <a:off x="9237089" y="5493954"/>
            <a:ext cx="6483557" cy="279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Rediriger les lecteurs intéressés par votre entreprise/organisme vers votre plateforme (site carrière/offre de formation) et générez des candidatures ou inscrits à vos formations.</a:t>
            </a: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7" name="Google Shape;337;p16"/>
          <p:cNvSpPr/>
          <p:nvPr/>
        </p:nvSpPr>
        <p:spPr>
          <a:xfrm>
            <a:off x="16934083" y="4344752"/>
            <a:ext cx="6096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4000" b="1" dirty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3. </a:t>
            </a:r>
            <a:r>
              <a:rPr lang="en-US" sz="4000" b="1" dirty="0" err="1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Rôle</a:t>
            </a:r>
            <a:r>
              <a:rPr lang="en-US" sz="4000" b="1" dirty="0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4000" b="1" dirty="0" err="1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sociétal</a:t>
            </a:r>
            <a:endParaRPr sz="4000" b="1" dirty="0">
              <a:solidFill>
                <a:srgbClr val="151314"/>
              </a:solidFill>
              <a:latin typeface="Proxima Nova"/>
              <a:ea typeface="Proxima Nova"/>
              <a:cs typeface="Proxima Nova"/>
            </a:endParaRPr>
          </a:p>
        </p:txBody>
      </p:sp>
      <p:sp>
        <p:nvSpPr>
          <p:cNvPr id="338" name="Google Shape;338;p16"/>
          <p:cNvSpPr txBox="1"/>
          <p:nvPr/>
        </p:nvSpPr>
        <p:spPr>
          <a:xfrm>
            <a:off x="16934082" y="5493954"/>
            <a:ext cx="6675725" cy="3429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Contribuez à l’employabilité des chercheurs d’emploi actifs et latents et informez au mieux les candidats sur ce que votre entreprise leur apportera dans leur carrière professionnelle.</a:t>
            </a:r>
          </a:p>
        </p:txBody>
      </p:sp>
      <p:sp>
        <p:nvSpPr>
          <p:cNvPr id="339" name="Google Shape;339;p16"/>
          <p:cNvSpPr txBox="1"/>
          <p:nvPr/>
        </p:nvSpPr>
        <p:spPr>
          <a:xfrm>
            <a:off x="2248347" y="1114034"/>
            <a:ext cx="12593068" cy="15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 dirty="0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What’s in it for you.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3" name="Google Shape;343;p16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683107" y="-76269"/>
            <a:ext cx="4299096" cy="2808971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82114" y="8997568"/>
            <a:ext cx="5188398" cy="4718432"/>
          </a:xfrm>
          <a:prstGeom prst="rect">
            <a:avLst/>
          </a:prstGeom>
        </p:spPr>
      </p:pic>
      <p:grpSp>
        <p:nvGrpSpPr>
          <p:cNvPr id="33" name="Groupe 32"/>
          <p:cNvGrpSpPr/>
          <p:nvPr/>
        </p:nvGrpSpPr>
        <p:grpSpPr>
          <a:xfrm>
            <a:off x="-1" y="-50686"/>
            <a:ext cx="343713" cy="13766685"/>
            <a:chOff x="11988573" y="1494599"/>
            <a:chExt cx="406854" cy="10726802"/>
          </a:xfrm>
        </p:grpSpPr>
        <p:sp>
          <p:nvSpPr>
            <p:cNvPr id="34" name="AutoShape 2"/>
            <p:cNvSpPr/>
            <p:nvPr/>
          </p:nvSpPr>
          <p:spPr>
            <a:xfrm>
              <a:off x="11988573" y="1494599"/>
              <a:ext cx="406854" cy="2145360"/>
            </a:xfrm>
            <a:prstGeom prst="rect">
              <a:avLst/>
            </a:prstGeom>
            <a:solidFill>
              <a:srgbClr val="9BF25E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35" name="AutoShape 7"/>
            <p:cNvSpPr/>
            <p:nvPr/>
          </p:nvSpPr>
          <p:spPr>
            <a:xfrm>
              <a:off x="11988573" y="3639959"/>
              <a:ext cx="406854" cy="2145360"/>
            </a:xfrm>
            <a:prstGeom prst="rect">
              <a:avLst/>
            </a:prstGeom>
            <a:solidFill>
              <a:srgbClr val="301E3F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36" name="AutoShape 8"/>
            <p:cNvSpPr/>
            <p:nvPr/>
          </p:nvSpPr>
          <p:spPr>
            <a:xfrm>
              <a:off x="11988573" y="5785320"/>
              <a:ext cx="406854" cy="2145360"/>
            </a:xfrm>
            <a:prstGeom prst="rect">
              <a:avLst/>
            </a:prstGeom>
            <a:solidFill>
              <a:srgbClr val="EB6B64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37" name="AutoShape 9"/>
            <p:cNvSpPr/>
            <p:nvPr/>
          </p:nvSpPr>
          <p:spPr>
            <a:xfrm>
              <a:off x="11988573" y="7930680"/>
              <a:ext cx="406854" cy="2145360"/>
            </a:xfrm>
            <a:prstGeom prst="rect">
              <a:avLst/>
            </a:prstGeom>
            <a:solidFill>
              <a:srgbClr val="E9CF54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38" name="AutoShape 10"/>
            <p:cNvSpPr/>
            <p:nvPr/>
          </p:nvSpPr>
          <p:spPr>
            <a:xfrm>
              <a:off x="11988573" y="10076041"/>
              <a:ext cx="406854" cy="2145360"/>
            </a:xfrm>
            <a:prstGeom prst="rect">
              <a:avLst/>
            </a:prstGeom>
            <a:solidFill>
              <a:srgbClr val="24A0DF"/>
            </a:solidFill>
          </p:spPr>
          <p:txBody>
            <a:bodyPr/>
            <a:lstStyle/>
            <a:p>
              <a:endParaRPr lang="fr-BE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E105E69-2688-0144-807B-734B1B797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7859" y="8777284"/>
            <a:ext cx="4992868" cy="493871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07CED256-4617-2045-A554-D3F855EB25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786" y="8497739"/>
            <a:ext cx="6977087" cy="52182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96398" y="2467139"/>
            <a:ext cx="12791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Grâce à notre action, faites découvrir votre entreprise, vos services et médiatisez vos recrutements &amp; formations. </a:t>
            </a:r>
            <a:endParaRPr lang="fr-BE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6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"/>
          <p:cNvSpPr txBox="1"/>
          <p:nvPr/>
        </p:nvSpPr>
        <p:spPr>
          <a:xfrm>
            <a:off x="10285607" y="1310702"/>
            <a:ext cx="93975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 dirty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Audience.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4" name="Google Shape;324;p5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5" name="Google Shape;325;p5"/>
          <p:cNvSpPr txBox="1"/>
          <p:nvPr/>
        </p:nvSpPr>
        <p:spPr>
          <a:xfrm>
            <a:off x="10301920" y="2640458"/>
            <a:ext cx="95964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>
              <a:buClr>
                <a:srgbClr val="694AFF"/>
              </a:buClr>
              <a:buSzPts val="3600"/>
            </a:pPr>
            <a:r>
              <a:rPr lang="fr-FR" sz="3600" b="1" dirty="0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Un rendez-vous incontournable</a:t>
            </a:r>
            <a:endParaRPr lang="fr-FR" sz="36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683107" y="-76269"/>
            <a:ext cx="4299096" cy="28089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r="46369"/>
          <a:stretch/>
        </p:blipFill>
        <p:spPr>
          <a:xfrm>
            <a:off x="-18287" y="-20290"/>
            <a:ext cx="9532990" cy="1373628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  <a:gs pos="0">
                <a:schemeClr val="accent1">
                  <a:lumMod val="45000"/>
                  <a:lumOff val="55000"/>
                  <a:alpha val="75000"/>
                </a:schemeClr>
              </a:gs>
            </a:gsLst>
            <a:lin ang="0" scaled="0"/>
          </a:gradFill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xmlns="" id="{438E7DED-1A15-4655-8EDA-61E88E48CB23}"/>
              </a:ext>
            </a:extLst>
          </p:cNvPr>
          <p:cNvSpPr txBox="1">
            <a:spLocks/>
          </p:cNvSpPr>
          <p:nvPr/>
        </p:nvSpPr>
        <p:spPr>
          <a:xfrm>
            <a:off x="9514703" y="8704361"/>
            <a:ext cx="14869297" cy="1337900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6000" dirty="0">
                <a:solidFill>
                  <a:srgbClr val="000000"/>
                </a:solidFill>
                <a:latin typeface="Proxima Nova" panose="020B0604020202020204" charset="0"/>
              </a:rPr>
              <a:t>3.289.420 </a:t>
            </a:r>
            <a:r>
              <a:rPr lang="nl-BE" sz="4500" dirty="0">
                <a:solidFill>
                  <a:srgbClr val="000000"/>
                </a:solidFill>
                <a:latin typeface="Proxima Nova" panose="020B0604020202020204" charset="0"/>
              </a:rPr>
              <a:t>Personnes/jour</a:t>
            </a:r>
            <a:r>
              <a:rPr lang="nl-BE" sz="4500" baseline="30000" dirty="0">
                <a:solidFill>
                  <a:srgbClr val="000000"/>
                </a:solidFill>
                <a:latin typeface="Proxima Nova" panose="020B0604020202020204" charset="0"/>
              </a:rPr>
              <a:t>*</a:t>
            </a:r>
          </a:p>
          <a:p>
            <a:pPr algn="ctr"/>
            <a:endParaRPr lang="nl-BE" sz="6000" dirty="0">
              <a:solidFill>
                <a:srgbClr val="000000"/>
              </a:solidFill>
              <a:latin typeface="Proxima Nova" panose="020B060402020202020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8867269" y="10188201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*CIM 2020</a:t>
            </a:r>
          </a:p>
        </p:txBody>
      </p:sp>
      <p:pic>
        <p:nvPicPr>
          <p:cNvPr id="51" name="Picture 6" descr="Rossel Group | Contraste Euro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920" y="10922431"/>
            <a:ext cx="4038462" cy="117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oogle Shape;295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84357" y="11200835"/>
            <a:ext cx="4145547" cy="72763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320;p5"/>
          <p:cNvSpPr txBox="1"/>
          <p:nvPr/>
        </p:nvSpPr>
        <p:spPr>
          <a:xfrm>
            <a:off x="10717808" y="4610010"/>
            <a:ext cx="5841575" cy="267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8800" b="1" dirty="0">
                <a:solidFill>
                  <a:srgbClr val="151314"/>
                </a:solidFill>
                <a:latin typeface="Proxima Nova"/>
                <a:sym typeface="Proxima Nova"/>
              </a:rPr>
              <a:t>1</a:t>
            </a:r>
            <a:r>
              <a:rPr lang="en-US" sz="8800" b="1" baseline="30000" dirty="0">
                <a:solidFill>
                  <a:srgbClr val="151314"/>
                </a:solidFill>
                <a:latin typeface="Proxima Nova"/>
                <a:sym typeface="Proxima Nova"/>
              </a:rPr>
              <a:t>er</a:t>
            </a:r>
            <a:r>
              <a:rPr lang="en-US" sz="8800" b="1" dirty="0">
                <a:solidFill>
                  <a:srgbClr val="151314"/>
                </a:solidFill>
                <a:latin typeface="Proxima Nova"/>
                <a:sym typeface="Proxima Nova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6000" b="1" dirty="0" err="1">
                <a:solidFill>
                  <a:srgbClr val="151314"/>
                </a:solidFill>
                <a:latin typeface="Proxima Nova"/>
                <a:sym typeface="Proxima Nova"/>
              </a:rPr>
              <a:t>groupe</a:t>
            </a:r>
            <a:r>
              <a:rPr lang="en-US" sz="6000" b="1" dirty="0">
                <a:solidFill>
                  <a:srgbClr val="151314"/>
                </a:solidFill>
                <a:latin typeface="Proxima Nova"/>
                <a:sym typeface="Proxima Nova"/>
              </a:rPr>
              <a:t> media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6000" b="1" dirty="0">
                <a:solidFill>
                  <a:srgbClr val="151314"/>
                </a:solidFill>
                <a:latin typeface="Proxima Nova"/>
                <a:sym typeface="Proxima Nova"/>
              </a:rPr>
              <a:t>FR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Picture 4" descr="Boostez votre carrière sur Références Academ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709" y="10894548"/>
            <a:ext cx="4107065" cy="147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296;p3">
            <a:extLst>
              <a:ext uri="{FF2B5EF4-FFF2-40B4-BE49-F238E27FC236}">
                <a16:creationId xmlns:a16="http://schemas.microsoft.com/office/drawing/2014/main" xmlns="" id="{74E7D29F-CD19-F540-9470-BB25187B88C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52495" y="12622039"/>
            <a:ext cx="12809269" cy="6609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1647C575-987B-334A-8234-5FA4D41B102D}"/>
              </a:ext>
            </a:extLst>
          </p:cNvPr>
          <p:cNvCxnSpPr>
            <a:cxnSpLocks/>
          </p:cNvCxnSpPr>
          <p:nvPr/>
        </p:nvCxnSpPr>
        <p:spPr>
          <a:xfrm flipV="1">
            <a:off x="16916399" y="4610010"/>
            <a:ext cx="0" cy="29808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320;p5">
            <a:extLst>
              <a:ext uri="{FF2B5EF4-FFF2-40B4-BE49-F238E27FC236}">
                <a16:creationId xmlns:a16="http://schemas.microsoft.com/office/drawing/2014/main" xmlns="" id="{43DA40E8-364B-D24E-8037-40B952E5EC5E}"/>
              </a:ext>
            </a:extLst>
          </p:cNvPr>
          <p:cNvSpPr txBox="1"/>
          <p:nvPr/>
        </p:nvSpPr>
        <p:spPr>
          <a:xfrm>
            <a:off x="17347208" y="4610010"/>
            <a:ext cx="5841575" cy="267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8800" b="1" dirty="0">
                <a:solidFill>
                  <a:srgbClr val="151314"/>
                </a:solidFill>
                <a:latin typeface="Proxima Nova"/>
                <a:sym typeface="Proxima Nova"/>
              </a:rPr>
              <a:t>1</a:t>
            </a:r>
            <a:r>
              <a:rPr lang="en-US" sz="8800" b="1" baseline="30000" dirty="0">
                <a:solidFill>
                  <a:srgbClr val="151314"/>
                </a:solidFill>
                <a:latin typeface="Proxima Nova"/>
                <a:sym typeface="Proxima Nova"/>
              </a:rPr>
              <a:t>er</a:t>
            </a:r>
            <a:r>
              <a:rPr lang="en-US" sz="8800" b="1" dirty="0">
                <a:solidFill>
                  <a:srgbClr val="151314"/>
                </a:solidFill>
                <a:latin typeface="Proxima Nova"/>
                <a:sym typeface="Proxima Nova"/>
              </a:rPr>
              <a:t> </a:t>
            </a:r>
          </a:p>
          <a:p>
            <a:pPr lvl="0"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6000" b="1" dirty="0">
                <a:solidFill>
                  <a:srgbClr val="151314"/>
                </a:solidFill>
                <a:latin typeface="Proxima Nova"/>
                <a:sym typeface="Proxima Nova"/>
              </a:rPr>
              <a:t>media </a:t>
            </a:r>
            <a:r>
              <a:rPr lang="en-US" sz="6000" b="1" dirty="0" err="1">
                <a:solidFill>
                  <a:srgbClr val="151314"/>
                </a:solidFill>
                <a:latin typeface="Proxima Nova"/>
                <a:sym typeface="Proxima Nova"/>
              </a:rPr>
              <a:t>carrière</a:t>
            </a:r>
            <a:r>
              <a:rPr lang="en-US" sz="6000" b="1" dirty="0">
                <a:solidFill>
                  <a:srgbClr val="151314"/>
                </a:solidFill>
                <a:latin typeface="Proxima Nova"/>
                <a:sym typeface="Proxima Nova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6000" b="1" dirty="0">
                <a:solidFill>
                  <a:srgbClr val="151314"/>
                </a:solidFill>
                <a:latin typeface="Proxima Nova"/>
                <a:sym typeface="Proxima Nova"/>
              </a:rPr>
              <a:t>FR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4" name="Google Shape;324;p5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20039" y="3527645"/>
            <a:ext cx="7157341" cy="963786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4"/>
          <a:srcRect t="9048" b="10405"/>
          <a:stretch>
            <a:fillRect/>
          </a:stretch>
        </p:blipFill>
        <p:spPr>
          <a:xfrm>
            <a:off x="15444627" y="3717829"/>
            <a:ext cx="6684181" cy="403789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787208" y="7146762"/>
            <a:ext cx="3287277" cy="992758"/>
          </a:xfrm>
          <a:prstGeom prst="rect">
            <a:avLst/>
          </a:prstGeom>
        </p:spPr>
      </p:pic>
      <p:pic>
        <p:nvPicPr>
          <p:cNvPr id="26" name="Google Shape;327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95271" y="3184173"/>
            <a:ext cx="7863410" cy="106731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87;p7"/>
          <p:cNvSpPr txBox="1"/>
          <p:nvPr/>
        </p:nvSpPr>
        <p:spPr>
          <a:xfrm>
            <a:off x="1710958" y="2129397"/>
            <a:ext cx="17511121" cy="240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>
              <a:buClr>
                <a:srgbClr val="694AFF"/>
              </a:buClr>
              <a:buSzPts val="3600"/>
            </a:pPr>
            <a:r>
              <a:rPr lang="fr-FR" sz="4400" b="1" dirty="0" smtClean="0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Faire de tacarriere.be le booster emploi et formation de cette fin d’année 2022</a:t>
            </a:r>
            <a:endParaRPr lang="fr-FR" sz="4400" b="1" dirty="0">
              <a:solidFill>
                <a:srgbClr val="00AEE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9415" y="6401371"/>
            <a:ext cx="44056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94AFF"/>
              </a:buClr>
              <a:buSzPts val="3600"/>
            </a:pPr>
            <a:r>
              <a:rPr lang="fr-FR" sz="36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2 </a:t>
            </a:r>
            <a:r>
              <a:rPr lang="fr-FR" sz="36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semaines en presse, réseaux sociaux, mailing, radio, et </a:t>
            </a:r>
            <a:r>
              <a:rPr lang="fr-FR" sz="36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affichage (du 28 </a:t>
            </a:r>
            <a:r>
              <a:rPr lang="fr-FR" sz="3600" dirty="0" err="1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nov</a:t>
            </a:r>
            <a:r>
              <a:rPr lang="fr-FR" sz="36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au 9 </a:t>
            </a:r>
            <a:r>
              <a:rPr lang="fr-FR" sz="3600" dirty="0" err="1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dec</a:t>
            </a:r>
            <a:r>
              <a:rPr lang="fr-FR" sz="36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lang="fr-FR" sz="36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683107" y="-76269"/>
            <a:ext cx="4299096" cy="2808971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 rotWithShape="1">
          <a:blip r:embed="rId8"/>
          <a:srcRect t="31003" r="35667" b="21222"/>
          <a:stretch/>
        </p:blipFill>
        <p:spPr>
          <a:xfrm>
            <a:off x="14723388" y="8695693"/>
            <a:ext cx="7405420" cy="4124528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-1" y="-50686"/>
            <a:ext cx="343713" cy="13766685"/>
            <a:chOff x="11988573" y="1494599"/>
            <a:chExt cx="406854" cy="10726802"/>
          </a:xfrm>
        </p:grpSpPr>
        <p:sp>
          <p:nvSpPr>
            <p:cNvPr id="24" name="AutoShape 2"/>
            <p:cNvSpPr/>
            <p:nvPr/>
          </p:nvSpPr>
          <p:spPr>
            <a:xfrm>
              <a:off x="11988573" y="1494599"/>
              <a:ext cx="406854" cy="2145360"/>
            </a:xfrm>
            <a:prstGeom prst="rect">
              <a:avLst/>
            </a:prstGeom>
            <a:solidFill>
              <a:srgbClr val="9BF25E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25" name="AutoShape 7"/>
            <p:cNvSpPr/>
            <p:nvPr/>
          </p:nvSpPr>
          <p:spPr>
            <a:xfrm>
              <a:off x="11988573" y="3639959"/>
              <a:ext cx="406854" cy="2145360"/>
            </a:xfrm>
            <a:prstGeom prst="rect">
              <a:avLst/>
            </a:prstGeom>
            <a:solidFill>
              <a:srgbClr val="301E3F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28" name="AutoShape 8"/>
            <p:cNvSpPr/>
            <p:nvPr/>
          </p:nvSpPr>
          <p:spPr>
            <a:xfrm>
              <a:off x="11988573" y="5785320"/>
              <a:ext cx="406854" cy="2145360"/>
            </a:xfrm>
            <a:prstGeom prst="rect">
              <a:avLst/>
            </a:prstGeom>
            <a:solidFill>
              <a:srgbClr val="EB6B64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29" name="AutoShape 9"/>
            <p:cNvSpPr/>
            <p:nvPr/>
          </p:nvSpPr>
          <p:spPr>
            <a:xfrm>
              <a:off x="11988573" y="7930680"/>
              <a:ext cx="406854" cy="2145360"/>
            </a:xfrm>
            <a:prstGeom prst="rect">
              <a:avLst/>
            </a:prstGeom>
            <a:solidFill>
              <a:srgbClr val="E9CF54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30" name="AutoShape 10"/>
            <p:cNvSpPr/>
            <p:nvPr/>
          </p:nvSpPr>
          <p:spPr>
            <a:xfrm>
              <a:off x="11988573" y="10076041"/>
              <a:ext cx="406854" cy="2145360"/>
            </a:xfrm>
            <a:prstGeom prst="rect">
              <a:avLst/>
            </a:prstGeom>
            <a:solidFill>
              <a:srgbClr val="24A0DF"/>
            </a:solidFill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17" name="Google Shape;353;p6"/>
          <p:cNvSpPr txBox="1"/>
          <p:nvPr/>
        </p:nvSpPr>
        <p:spPr>
          <a:xfrm>
            <a:off x="1710958" y="850537"/>
            <a:ext cx="13012429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fr-BE" sz="9600" b="1" dirty="0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Campagne générale.</a:t>
            </a:r>
            <a:endParaRPr sz="9600" b="1" dirty="0">
              <a:solidFill>
                <a:srgbClr val="15131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136124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8953E78-39E9-1D41-9774-4C7F8BA2F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86" y="577626"/>
            <a:ext cx="13404021" cy="9642166"/>
          </a:xfrm>
          <a:prstGeom prst="rect">
            <a:avLst/>
          </a:prstGeom>
        </p:spPr>
      </p:pic>
      <p:sp>
        <p:nvSpPr>
          <p:cNvPr id="353" name="Google Shape;353;p6"/>
          <p:cNvSpPr txBox="1"/>
          <p:nvPr/>
        </p:nvSpPr>
        <p:spPr>
          <a:xfrm>
            <a:off x="13370388" y="3148555"/>
            <a:ext cx="11013612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fr-BE" sz="9600" b="1" dirty="0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Visibilité.</a:t>
            </a:r>
            <a:endParaRPr sz="9600" b="1" dirty="0">
              <a:solidFill>
                <a:srgbClr val="15131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7" name="Google Shape;357;p6"/>
          <p:cNvSpPr/>
          <p:nvPr/>
        </p:nvSpPr>
        <p:spPr>
          <a:xfrm>
            <a:off x="991350" y="3136984"/>
            <a:ext cx="919800" cy="919800"/>
          </a:xfrm>
          <a:prstGeom prst="ellipse">
            <a:avLst/>
          </a:prstGeom>
          <a:solidFill>
            <a:srgbClr val="694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6"/>
          <p:cNvSpPr/>
          <p:nvPr/>
        </p:nvSpPr>
        <p:spPr>
          <a:xfrm>
            <a:off x="4340750" y="1426834"/>
            <a:ext cx="790800" cy="790800"/>
          </a:xfrm>
          <a:prstGeom prst="ellipse">
            <a:avLst/>
          </a:prstGeom>
          <a:solidFill>
            <a:srgbClr val="694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6"/>
          <p:cNvSpPr txBox="1"/>
          <p:nvPr/>
        </p:nvSpPr>
        <p:spPr>
          <a:xfrm>
            <a:off x="1293225" y="3245134"/>
            <a:ext cx="7908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6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6"/>
          <p:cNvSpPr txBox="1"/>
          <p:nvPr/>
        </p:nvSpPr>
        <p:spPr>
          <a:xfrm>
            <a:off x="4516613" y="1470484"/>
            <a:ext cx="7908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6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   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6"/>
          <p:cNvSpPr txBox="1"/>
          <p:nvPr/>
        </p:nvSpPr>
        <p:spPr>
          <a:xfrm>
            <a:off x="13406488" y="3888059"/>
            <a:ext cx="9763800" cy="77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endParaRPr lang="en-US" sz="3600" b="1" dirty="0">
              <a:solidFill>
                <a:srgbClr val="00B0F0"/>
              </a:solidFill>
              <a:latin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600" b="1" i="0" u="none" strike="noStrike" cap="none" dirty="0" err="1" smtClean="0">
                <a:solidFill>
                  <a:srgbClr val="00B0F0"/>
                </a:solidFill>
                <a:latin typeface="Proxima Nova"/>
                <a:sym typeface="Proxima Nova"/>
              </a:rPr>
              <a:t>Une</a:t>
            </a:r>
            <a:r>
              <a:rPr lang="en-US" sz="3600" b="1" i="0" u="none" strike="noStrike" cap="none" dirty="0" smtClean="0">
                <a:solidFill>
                  <a:srgbClr val="00B0F0"/>
                </a:solidFill>
                <a:latin typeface="Proxima Nova"/>
                <a:sym typeface="Proxima Nova"/>
              </a:rPr>
              <a:t> </a:t>
            </a:r>
            <a:r>
              <a:rPr lang="en-US" sz="3600" b="1" i="0" u="none" strike="noStrike" cap="none" dirty="0" err="1" smtClean="0">
                <a:solidFill>
                  <a:srgbClr val="00B0F0"/>
                </a:solidFill>
                <a:latin typeface="Proxima Nova"/>
                <a:sym typeface="Proxima Nova"/>
              </a:rPr>
              <a:t>campagne</a:t>
            </a:r>
            <a:r>
              <a:rPr lang="en-US" sz="3600" b="1" i="0" u="none" strike="noStrike" cap="none" dirty="0" smtClean="0">
                <a:solidFill>
                  <a:srgbClr val="00B0F0"/>
                </a:solidFill>
                <a:latin typeface="Proxima Nova"/>
                <a:sym typeface="Proxima Nova"/>
              </a:rPr>
              <a:t> pour </a:t>
            </a:r>
            <a:r>
              <a:rPr lang="en-US" sz="3600" b="1" i="0" u="none" strike="noStrike" cap="none" dirty="0" err="1" smtClean="0">
                <a:solidFill>
                  <a:srgbClr val="00B0F0"/>
                </a:solidFill>
                <a:latin typeface="Proxima Nova"/>
                <a:sym typeface="Proxima Nova"/>
              </a:rPr>
              <a:t>vous</a:t>
            </a:r>
            <a:r>
              <a:rPr lang="en-US" sz="3600" b="1" i="0" u="none" strike="noStrike" cap="none" dirty="0" smtClean="0">
                <a:solidFill>
                  <a:srgbClr val="00B0F0"/>
                </a:solidFill>
                <a:latin typeface="Proxima Nova"/>
                <a:sym typeface="Proxima Nova"/>
              </a:rPr>
              <a:t> faire </a:t>
            </a:r>
            <a:r>
              <a:rPr lang="en-US" sz="3600" b="1" i="0" u="none" strike="noStrike" cap="none" dirty="0" err="1" smtClean="0">
                <a:solidFill>
                  <a:srgbClr val="00B0F0"/>
                </a:solidFill>
                <a:latin typeface="Proxima Nova"/>
                <a:sym typeface="Proxima Nova"/>
              </a:rPr>
              <a:t>connaître</a:t>
            </a:r>
            <a:r>
              <a:rPr lang="en-US" sz="3600" b="1" i="0" u="none" strike="noStrike" cap="none" dirty="0" smtClean="0">
                <a:solidFill>
                  <a:srgbClr val="00B0F0"/>
                </a:solidFill>
                <a:latin typeface="Proxima Nova"/>
                <a:sym typeface="Proxima Nova"/>
              </a:rPr>
              <a:t> </a:t>
            </a:r>
            <a:r>
              <a:rPr lang="en-US" sz="3600" b="1" i="0" u="none" strike="noStrike" cap="none" dirty="0" err="1" smtClean="0">
                <a:solidFill>
                  <a:srgbClr val="00B0F0"/>
                </a:solidFill>
                <a:latin typeface="Proxima Nova"/>
                <a:sym typeface="Proxima Nova"/>
              </a:rPr>
              <a:t>auprès</a:t>
            </a:r>
            <a:r>
              <a:rPr lang="en-US" sz="3600" b="1" i="0" u="none" strike="noStrike" cap="none" dirty="0" smtClean="0">
                <a:solidFill>
                  <a:srgbClr val="00B0F0"/>
                </a:solidFill>
                <a:latin typeface="Proxima Nova"/>
                <a:sym typeface="Proxima Nova"/>
              </a:rPr>
              <a:t> de </a:t>
            </a:r>
            <a:r>
              <a:rPr lang="en-US" sz="3600" b="1" i="0" u="none" strike="noStrike" cap="none" dirty="0" err="1" smtClean="0">
                <a:solidFill>
                  <a:srgbClr val="00B0F0"/>
                </a:solidFill>
                <a:latin typeface="Proxima Nova"/>
                <a:sym typeface="Proxima Nova"/>
              </a:rPr>
              <a:t>votre</a:t>
            </a:r>
            <a:r>
              <a:rPr lang="en-US" sz="3600" b="1" i="0" u="none" strike="noStrike" cap="none" dirty="0" smtClean="0">
                <a:solidFill>
                  <a:srgbClr val="00B0F0"/>
                </a:solidFill>
                <a:latin typeface="Proxima Nova"/>
                <a:sym typeface="Proxima Nova"/>
              </a:rPr>
              <a:t> </a:t>
            </a:r>
            <a:r>
              <a:rPr lang="en-US" sz="3600" b="1" i="0" u="none" strike="noStrike" cap="none" dirty="0" err="1" smtClean="0">
                <a:solidFill>
                  <a:srgbClr val="00B0F0"/>
                </a:solidFill>
                <a:latin typeface="Proxima Nova"/>
                <a:sym typeface="Proxima Nova"/>
              </a:rPr>
              <a:t>cible</a:t>
            </a:r>
            <a:endParaRPr sz="1400" b="0" i="0" u="none" strike="noStrike" cap="none" dirty="0">
              <a:solidFill>
                <a:srgbClr val="00B0F0"/>
              </a:solidFill>
              <a:sym typeface="Arial"/>
            </a:endParaRPr>
          </a:p>
        </p:txBody>
      </p:sp>
      <p:sp>
        <p:nvSpPr>
          <p:cNvPr id="375" name="Google Shape;375;p6"/>
          <p:cNvSpPr txBox="1"/>
          <p:nvPr/>
        </p:nvSpPr>
        <p:spPr>
          <a:xfrm>
            <a:off x="13406488" y="5888744"/>
            <a:ext cx="9835200" cy="282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8100" lvl="0">
              <a:lnSpc>
                <a:spcPct val="120000"/>
              </a:lnSpc>
              <a:buClr>
                <a:srgbClr val="0B0C11"/>
              </a:buClr>
              <a:buSzPts val="3000"/>
            </a:pPr>
            <a:r>
              <a:rPr lang="fr-FR" sz="30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Références vous propose une campagne dédiée pour capter l’intérêt des candidats / apprenants que vous recherchez et les redirigez vers votre site carrière (jobs ou formations)</a:t>
            </a:r>
          </a:p>
          <a:p>
            <a:pPr marL="38100" lvl="0">
              <a:lnSpc>
                <a:spcPct val="120000"/>
              </a:lnSpc>
              <a:buClr>
                <a:srgbClr val="0B0C11"/>
              </a:buClr>
              <a:buSzPts val="3000"/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8100" lvl="0">
              <a:lnSpc>
                <a:spcPct val="120000"/>
              </a:lnSpc>
              <a:buClr>
                <a:srgbClr val="0B0C11"/>
              </a:buClr>
              <a:buSzPts val="3000"/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La semaine de l’emploi et de la formation boostera vos recrutements et inscriptions avant fin 2022. </a:t>
            </a: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419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Char char="●"/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1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683107" y="-76269"/>
            <a:ext cx="4299096" cy="2808971"/>
          </a:xfrm>
          <a:prstGeom prst="rect">
            <a:avLst/>
          </a:prstGeom>
        </p:spPr>
      </p:pic>
      <p:grpSp>
        <p:nvGrpSpPr>
          <p:cNvPr id="30" name="Groupe 29"/>
          <p:cNvGrpSpPr/>
          <p:nvPr/>
        </p:nvGrpSpPr>
        <p:grpSpPr>
          <a:xfrm>
            <a:off x="-1" y="-50686"/>
            <a:ext cx="343713" cy="13766685"/>
            <a:chOff x="11988573" y="1494599"/>
            <a:chExt cx="406854" cy="10726802"/>
          </a:xfrm>
        </p:grpSpPr>
        <p:sp>
          <p:nvSpPr>
            <p:cNvPr id="37" name="AutoShape 2"/>
            <p:cNvSpPr/>
            <p:nvPr/>
          </p:nvSpPr>
          <p:spPr>
            <a:xfrm>
              <a:off x="11988573" y="1494599"/>
              <a:ext cx="406854" cy="2145360"/>
            </a:xfrm>
            <a:prstGeom prst="rect">
              <a:avLst/>
            </a:prstGeom>
            <a:solidFill>
              <a:srgbClr val="9BF25E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38" name="AutoShape 7"/>
            <p:cNvSpPr/>
            <p:nvPr/>
          </p:nvSpPr>
          <p:spPr>
            <a:xfrm>
              <a:off x="11988573" y="3639959"/>
              <a:ext cx="406854" cy="2145360"/>
            </a:xfrm>
            <a:prstGeom prst="rect">
              <a:avLst/>
            </a:prstGeom>
            <a:solidFill>
              <a:srgbClr val="301E3F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39" name="AutoShape 8"/>
            <p:cNvSpPr/>
            <p:nvPr/>
          </p:nvSpPr>
          <p:spPr>
            <a:xfrm>
              <a:off x="11988573" y="5785320"/>
              <a:ext cx="406854" cy="2145360"/>
            </a:xfrm>
            <a:prstGeom prst="rect">
              <a:avLst/>
            </a:prstGeom>
            <a:solidFill>
              <a:srgbClr val="EB6B64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40" name="AutoShape 9"/>
            <p:cNvSpPr/>
            <p:nvPr/>
          </p:nvSpPr>
          <p:spPr>
            <a:xfrm>
              <a:off x="11988573" y="7930680"/>
              <a:ext cx="406854" cy="2145360"/>
            </a:xfrm>
            <a:prstGeom prst="rect">
              <a:avLst/>
            </a:prstGeom>
            <a:solidFill>
              <a:srgbClr val="E9CF54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41" name="AutoShape 10"/>
            <p:cNvSpPr/>
            <p:nvPr/>
          </p:nvSpPr>
          <p:spPr>
            <a:xfrm>
              <a:off x="11988573" y="10076041"/>
              <a:ext cx="406854" cy="2145360"/>
            </a:xfrm>
            <a:prstGeom prst="rect">
              <a:avLst/>
            </a:prstGeom>
            <a:solidFill>
              <a:srgbClr val="24A0DF"/>
            </a:solidFill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35" name="Google Shape;357;p6">
            <a:extLst>
              <a:ext uri="{FF2B5EF4-FFF2-40B4-BE49-F238E27FC236}">
                <a16:creationId xmlns:a16="http://schemas.microsoft.com/office/drawing/2014/main" xmlns="" id="{373C3ED8-E953-E544-BFB4-C495BD1C5A1C}"/>
              </a:ext>
            </a:extLst>
          </p:cNvPr>
          <p:cNvSpPr/>
          <p:nvPr/>
        </p:nvSpPr>
        <p:spPr>
          <a:xfrm>
            <a:off x="7509631" y="3779909"/>
            <a:ext cx="919800" cy="919800"/>
          </a:xfrm>
          <a:prstGeom prst="ellipse">
            <a:avLst/>
          </a:prstGeom>
          <a:solidFill>
            <a:srgbClr val="694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1;p6">
            <a:extLst>
              <a:ext uri="{FF2B5EF4-FFF2-40B4-BE49-F238E27FC236}">
                <a16:creationId xmlns:a16="http://schemas.microsoft.com/office/drawing/2014/main" xmlns="" id="{05798C8F-618A-E24B-9748-0C95CC81E956}"/>
              </a:ext>
            </a:extLst>
          </p:cNvPr>
          <p:cNvSpPr txBox="1"/>
          <p:nvPr/>
        </p:nvSpPr>
        <p:spPr>
          <a:xfrm>
            <a:off x="7811506" y="3888059"/>
            <a:ext cx="7908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6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57;p6">
            <a:extLst>
              <a:ext uri="{FF2B5EF4-FFF2-40B4-BE49-F238E27FC236}">
                <a16:creationId xmlns:a16="http://schemas.microsoft.com/office/drawing/2014/main" xmlns="" id="{3D1003C9-C696-F447-B5A7-33B00B0B76EE}"/>
              </a:ext>
            </a:extLst>
          </p:cNvPr>
          <p:cNvSpPr/>
          <p:nvPr/>
        </p:nvSpPr>
        <p:spPr>
          <a:xfrm>
            <a:off x="5764375" y="8600718"/>
            <a:ext cx="919800" cy="919800"/>
          </a:xfrm>
          <a:prstGeom prst="ellipse">
            <a:avLst/>
          </a:prstGeom>
          <a:solidFill>
            <a:srgbClr val="694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361;p6">
            <a:extLst>
              <a:ext uri="{FF2B5EF4-FFF2-40B4-BE49-F238E27FC236}">
                <a16:creationId xmlns:a16="http://schemas.microsoft.com/office/drawing/2014/main" xmlns="" id="{05C7B019-BB7B-924A-A591-9176870D3297}"/>
              </a:ext>
            </a:extLst>
          </p:cNvPr>
          <p:cNvSpPr txBox="1"/>
          <p:nvPr/>
        </p:nvSpPr>
        <p:spPr>
          <a:xfrm>
            <a:off x="6066250" y="8708868"/>
            <a:ext cx="7908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Proxima Nova"/>
                <a:sym typeface="Proxima Nova"/>
              </a:rPr>
              <a:t>3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6" name="Google Shape;356;p6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Google Shape;365;p6"/>
          <p:cNvSpPr txBox="1"/>
          <p:nvPr/>
        </p:nvSpPr>
        <p:spPr>
          <a:xfrm>
            <a:off x="2273100" y="10413900"/>
            <a:ext cx="10619940" cy="3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B0C11"/>
              </a:buClr>
              <a:buSzPts val="3000"/>
            </a:pPr>
            <a:r>
              <a:rPr lang="fr-FR" sz="27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article </a:t>
            </a:r>
            <a:r>
              <a:rPr lang="fr-FR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interview en presse et digital (</a:t>
            </a:r>
            <a:r>
              <a:rPr lang="fr-FR" sz="27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lesoir</a:t>
            </a:r>
            <a:r>
              <a:rPr lang="fr-FR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et </a:t>
            </a:r>
            <a:r>
              <a:rPr lang="fr-FR" sz="27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sudinfo</a:t>
            </a:r>
            <a:r>
              <a:rPr lang="fr-FR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fr-FR" sz="27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natio</a:t>
            </a:r>
            <a:r>
              <a:rPr lang="fr-FR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fr-FR" sz="27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annonce/Pub </a:t>
            </a:r>
            <a:r>
              <a:rPr lang="fr-FR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presse (</a:t>
            </a:r>
            <a:r>
              <a:rPr lang="fr-FR" sz="27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lesoir</a:t>
            </a:r>
            <a:r>
              <a:rPr lang="fr-FR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et </a:t>
            </a:r>
            <a:r>
              <a:rPr lang="fr-FR" sz="27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sudinfo</a:t>
            </a:r>
            <a:r>
              <a:rPr lang="fr-FR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fr-FR" sz="27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natio</a:t>
            </a:r>
            <a:r>
              <a:rPr lang="fr-FR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27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fr-FR" sz="27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campagne ciblée (Facebook</a:t>
            </a:r>
            <a:r>
              <a:rPr lang="fr-FR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fr-FR" sz="2700" b="1" dirty="0" err="1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Linkedin</a:t>
            </a:r>
            <a:r>
              <a:rPr lang="fr-FR" sz="2700" b="1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, Newsletter)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r>
              <a:rPr lang="fr-FR" sz="2700" b="1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Votre emailing ciblé</a:t>
            </a:r>
            <a:endParaRPr sz="2700" b="1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6" name="Google Shape;366;p6"/>
          <p:cNvSpPr/>
          <p:nvPr/>
        </p:nvSpPr>
        <p:spPr>
          <a:xfrm>
            <a:off x="1482300" y="10554576"/>
            <a:ext cx="512100" cy="512100"/>
          </a:xfrm>
          <a:prstGeom prst="ellipse">
            <a:avLst/>
          </a:prstGeom>
          <a:solidFill>
            <a:srgbClr val="694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6"/>
          <p:cNvSpPr txBox="1"/>
          <p:nvPr/>
        </p:nvSpPr>
        <p:spPr>
          <a:xfrm>
            <a:off x="1614525" y="10554576"/>
            <a:ext cx="4695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26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6"/>
          <p:cNvSpPr/>
          <p:nvPr/>
        </p:nvSpPr>
        <p:spPr>
          <a:xfrm>
            <a:off x="1482300" y="11183226"/>
            <a:ext cx="512100" cy="512100"/>
          </a:xfrm>
          <a:prstGeom prst="ellipse">
            <a:avLst/>
          </a:prstGeom>
          <a:solidFill>
            <a:srgbClr val="694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6"/>
          <p:cNvSpPr txBox="1"/>
          <p:nvPr/>
        </p:nvSpPr>
        <p:spPr>
          <a:xfrm>
            <a:off x="1614525" y="11183226"/>
            <a:ext cx="4695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2600" b="1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2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6"/>
          <p:cNvSpPr/>
          <p:nvPr/>
        </p:nvSpPr>
        <p:spPr>
          <a:xfrm>
            <a:off x="1482300" y="11811876"/>
            <a:ext cx="512100" cy="512100"/>
          </a:xfrm>
          <a:prstGeom prst="ellipse">
            <a:avLst/>
          </a:prstGeom>
          <a:solidFill>
            <a:srgbClr val="694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6"/>
          <p:cNvSpPr txBox="1"/>
          <p:nvPr/>
        </p:nvSpPr>
        <p:spPr>
          <a:xfrm>
            <a:off x="1614525" y="11811876"/>
            <a:ext cx="4695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26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6"/>
          <p:cNvSpPr/>
          <p:nvPr/>
        </p:nvSpPr>
        <p:spPr>
          <a:xfrm>
            <a:off x="1482300" y="12440526"/>
            <a:ext cx="512100" cy="512100"/>
          </a:xfrm>
          <a:prstGeom prst="ellipse">
            <a:avLst/>
          </a:prstGeom>
          <a:solidFill>
            <a:srgbClr val="694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6"/>
          <p:cNvSpPr txBox="1"/>
          <p:nvPr/>
        </p:nvSpPr>
        <p:spPr>
          <a:xfrm>
            <a:off x="1614525" y="12440526"/>
            <a:ext cx="4695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600"/>
              <a:buFont typeface="Proxima Nova"/>
              <a:buNone/>
            </a:pPr>
            <a:r>
              <a:rPr lang="en-US" sz="26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"/>
          <p:cNvSpPr txBox="1"/>
          <p:nvPr/>
        </p:nvSpPr>
        <p:spPr>
          <a:xfrm>
            <a:off x="11427466" y="2449003"/>
            <a:ext cx="10740555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fr-FR" sz="9600" b="1" dirty="0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Visibilité.</a:t>
            </a:r>
            <a:endParaRPr sz="9600" b="1" dirty="0">
              <a:solidFill>
                <a:srgbClr val="15131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7" name="Google Shape;387;p7"/>
          <p:cNvSpPr txBox="1"/>
          <p:nvPr/>
        </p:nvSpPr>
        <p:spPr>
          <a:xfrm>
            <a:off x="11427466" y="3785630"/>
            <a:ext cx="9761995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>
              <a:buClr>
                <a:srgbClr val="694AFF"/>
              </a:buClr>
              <a:buSzPts val="3600"/>
            </a:pPr>
            <a:r>
              <a:rPr lang="fr-FR" sz="3600" b="1" dirty="0" smtClean="0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Un espace dédié sur tacarriere.be</a:t>
            </a:r>
            <a:endParaRPr lang="fr-FR" sz="3600" b="1" dirty="0">
              <a:solidFill>
                <a:srgbClr val="00AEE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8" name="Google Shape;388;p7"/>
          <p:cNvSpPr txBox="1"/>
          <p:nvPr/>
        </p:nvSpPr>
        <p:spPr>
          <a:xfrm>
            <a:off x="11512299" y="4969130"/>
            <a:ext cx="10570888" cy="42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marR="0" lvl="0" indent="-419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Char char="●"/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Du 5 au 9 décembre, étudiants, chercheurs d’emploi, travailleurs viendront sur tacarriere.be pour donner du sens à leur carrière professionnelle</a:t>
            </a:r>
          </a:p>
          <a:p>
            <a:pPr marL="457200" marR="0" lvl="0" indent="-419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Char char="●"/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Profitez d’un espace </a:t>
            </a: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dédié 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pour donner du sens à leur carrière et les inspirer</a:t>
            </a:r>
            <a:r>
              <a:rPr lang="fr-FR" sz="3000" dirty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(témoignages, photos, vidéos, racontez votre histoire) </a:t>
            </a:r>
          </a:p>
          <a:p>
            <a:pPr marL="457200" marR="0" lvl="0" indent="-419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Char char="●"/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Ils vous connaissent, à vous de jouer! Donnez leur rendez-vous sur votre site pour une première rencontre</a:t>
            </a: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810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90" name="Google Shape;390;p7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9" b="55244"/>
          <a:stretch/>
        </p:blipFill>
        <p:spPr>
          <a:xfrm>
            <a:off x="2497650" y="-132956"/>
            <a:ext cx="7525582" cy="13813787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683107" y="-76269"/>
            <a:ext cx="4299096" cy="2808971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-1" y="-50686"/>
            <a:ext cx="343713" cy="13766685"/>
            <a:chOff x="11988573" y="1494599"/>
            <a:chExt cx="406854" cy="10726802"/>
          </a:xfrm>
        </p:grpSpPr>
        <p:sp>
          <p:nvSpPr>
            <p:cNvPr id="21" name="AutoShape 2"/>
            <p:cNvSpPr/>
            <p:nvPr/>
          </p:nvSpPr>
          <p:spPr>
            <a:xfrm>
              <a:off x="11988573" y="1494599"/>
              <a:ext cx="406854" cy="2145360"/>
            </a:xfrm>
            <a:prstGeom prst="rect">
              <a:avLst/>
            </a:prstGeom>
            <a:solidFill>
              <a:srgbClr val="9BF25E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22" name="AutoShape 7"/>
            <p:cNvSpPr/>
            <p:nvPr/>
          </p:nvSpPr>
          <p:spPr>
            <a:xfrm>
              <a:off x="11988573" y="3639959"/>
              <a:ext cx="406854" cy="2145360"/>
            </a:xfrm>
            <a:prstGeom prst="rect">
              <a:avLst/>
            </a:prstGeom>
            <a:solidFill>
              <a:srgbClr val="301E3F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23" name="AutoShape 8"/>
            <p:cNvSpPr/>
            <p:nvPr/>
          </p:nvSpPr>
          <p:spPr>
            <a:xfrm>
              <a:off x="11988573" y="5785320"/>
              <a:ext cx="406854" cy="2145360"/>
            </a:xfrm>
            <a:prstGeom prst="rect">
              <a:avLst/>
            </a:prstGeom>
            <a:solidFill>
              <a:srgbClr val="EB6B64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24" name="AutoShape 9"/>
            <p:cNvSpPr/>
            <p:nvPr/>
          </p:nvSpPr>
          <p:spPr>
            <a:xfrm>
              <a:off x="11988573" y="7930680"/>
              <a:ext cx="406854" cy="2145360"/>
            </a:xfrm>
            <a:prstGeom prst="rect">
              <a:avLst/>
            </a:prstGeom>
            <a:solidFill>
              <a:srgbClr val="E9CF54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25" name="AutoShape 10"/>
            <p:cNvSpPr/>
            <p:nvPr/>
          </p:nvSpPr>
          <p:spPr>
            <a:xfrm>
              <a:off x="11988573" y="10076041"/>
              <a:ext cx="406854" cy="2145360"/>
            </a:xfrm>
            <a:prstGeom prst="rect">
              <a:avLst/>
            </a:prstGeom>
            <a:solidFill>
              <a:srgbClr val="24A0DF"/>
            </a:solidFill>
          </p:spPr>
          <p:txBody>
            <a:bodyPr/>
            <a:lstStyle/>
            <a:p>
              <a:endParaRPr lang="fr-BE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5" name="Google Shape;405;p8"/>
          <p:cNvCxnSpPr/>
          <p:nvPr/>
        </p:nvCxnSpPr>
        <p:spPr>
          <a:xfrm rot="-5400000">
            <a:off x="23441740" y="616654"/>
            <a:ext cx="12333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7" name="Google Shape;407;p8"/>
          <p:cNvSpPr txBox="1"/>
          <p:nvPr/>
        </p:nvSpPr>
        <p:spPr>
          <a:xfrm>
            <a:off x="7347145" y="723863"/>
            <a:ext cx="12907116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9600"/>
              <a:buFont typeface="Proxima Nova"/>
              <a:buNone/>
            </a:pPr>
            <a:r>
              <a:rPr lang="en-US" sz="9600" b="1" dirty="0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Leads &amp; candidatures.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8"/>
          <p:cNvSpPr txBox="1"/>
          <p:nvPr/>
        </p:nvSpPr>
        <p:spPr>
          <a:xfrm>
            <a:off x="7405839" y="1991650"/>
            <a:ext cx="12492904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600"/>
              <a:buFont typeface="Proxima Nova"/>
              <a:buNone/>
            </a:pPr>
            <a:r>
              <a:rPr lang="en-US" sz="3600" b="1" dirty="0" smtClean="0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Redirection des </a:t>
            </a:r>
            <a:r>
              <a:rPr lang="en-US" sz="3600" b="1" dirty="0" err="1" smtClean="0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candidats</a:t>
            </a:r>
            <a:r>
              <a:rPr lang="en-US" sz="3600" b="1" dirty="0" smtClean="0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600" b="1" dirty="0" err="1" smtClean="0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intéressés</a:t>
            </a:r>
            <a:r>
              <a:rPr lang="en-US" sz="3600" b="1" dirty="0" smtClean="0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600" b="1" dirty="0" err="1" smtClean="0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vers</a:t>
            </a:r>
            <a:r>
              <a:rPr lang="en-US" sz="3600" b="1" dirty="0" smtClean="0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600" b="1" dirty="0" err="1" smtClean="0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votre</a:t>
            </a:r>
            <a:r>
              <a:rPr lang="en-US" sz="3600" b="1" dirty="0" smtClean="0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600" b="1" dirty="0" err="1" smtClean="0">
                <a:solidFill>
                  <a:srgbClr val="00AEEF"/>
                </a:solidFill>
                <a:latin typeface="Proxima Nova"/>
                <a:ea typeface="Proxima Nova"/>
                <a:cs typeface="Proxima Nova"/>
                <a:sym typeface="Proxima Nova"/>
              </a:rPr>
              <a:t>plateforme</a:t>
            </a:r>
            <a:endParaRPr sz="3600" b="1" dirty="0">
              <a:solidFill>
                <a:srgbClr val="00AEE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-1" y="-50686"/>
            <a:ext cx="343713" cy="13766685"/>
            <a:chOff x="11988573" y="1494599"/>
            <a:chExt cx="406854" cy="10726802"/>
          </a:xfrm>
        </p:grpSpPr>
        <p:sp>
          <p:nvSpPr>
            <p:cNvPr id="30" name="AutoShape 2"/>
            <p:cNvSpPr/>
            <p:nvPr/>
          </p:nvSpPr>
          <p:spPr>
            <a:xfrm>
              <a:off x="11988573" y="1494599"/>
              <a:ext cx="406854" cy="2145360"/>
            </a:xfrm>
            <a:prstGeom prst="rect">
              <a:avLst/>
            </a:prstGeom>
            <a:solidFill>
              <a:srgbClr val="9BF25E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31" name="AutoShape 7"/>
            <p:cNvSpPr/>
            <p:nvPr/>
          </p:nvSpPr>
          <p:spPr>
            <a:xfrm>
              <a:off x="11988573" y="3639959"/>
              <a:ext cx="406854" cy="2145360"/>
            </a:xfrm>
            <a:prstGeom prst="rect">
              <a:avLst/>
            </a:prstGeom>
            <a:solidFill>
              <a:srgbClr val="301E3F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32" name="AutoShape 8"/>
            <p:cNvSpPr/>
            <p:nvPr/>
          </p:nvSpPr>
          <p:spPr>
            <a:xfrm>
              <a:off x="11988573" y="5785320"/>
              <a:ext cx="406854" cy="2145360"/>
            </a:xfrm>
            <a:prstGeom prst="rect">
              <a:avLst/>
            </a:prstGeom>
            <a:solidFill>
              <a:srgbClr val="EB6B64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33" name="AutoShape 9"/>
            <p:cNvSpPr/>
            <p:nvPr/>
          </p:nvSpPr>
          <p:spPr>
            <a:xfrm>
              <a:off x="11988573" y="7930680"/>
              <a:ext cx="406854" cy="2145360"/>
            </a:xfrm>
            <a:prstGeom prst="rect">
              <a:avLst/>
            </a:prstGeom>
            <a:solidFill>
              <a:srgbClr val="E9CF54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34" name="AutoShape 10"/>
            <p:cNvSpPr/>
            <p:nvPr/>
          </p:nvSpPr>
          <p:spPr>
            <a:xfrm>
              <a:off x="11988573" y="10076041"/>
              <a:ext cx="406854" cy="2145360"/>
            </a:xfrm>
            <a:prstGeom prst="rect">
              <a:avLst/>
            </a:prstGeom>
            <a:solidFill>
              <a:srgbClr val="24A0DF"/>
            </a:solidFill>
          </p:spPr>
          <p:txBody>
            <a:bodyPr/>
            <a:lstStyle/>
            <a:p>
              <a:endParaRPr lang="fr-BE"/>
            </a:p>
          </p:txBody>
        </p:sp>
      </p:grp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9" b="55244"/>
          <a:stretch/>
        </p:blipFill>
        <p:spPr>
          <a:xfrm>
            <a:off x="9969278" y="4453253"/>
            <a:ext cx="3312735" cy="608078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8953E78-39E9-1D41-9774-4C7F8BA2F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72" y="6862781"/>
            <a:ext cx="7292906" cy="5246143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1115824" y="1327367"/>
            <a:ext cx="5398006" cy="5166663"/>
            <a:chOff x="16091917" y="2496529"/>
            <a:chExt cx="6525634" cy="6080781"/>
          </a:xfrm>
        </p:grpSpPr>
        <p:pic>
          <p:nvPicPr>
            <p:cNvPr id="23" name="Picture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091917" y="2885102"/>
              <a:ext cx="3363738" cy="4529511"/>
            </a:xfrm>
            <a:prstGeom prst="rect">
              <a:avLst/>
            </a:prstGeom>
          </p:spPr>
        </p:pic>
        <p:pic>
          <p:nvPicPr>
            <p:cNvPr id="24" name="Picture 3"/>
            <p:cNvPicPr>
              <a:picLocks noChangeAspect="1"/>
            </p:cNvPicPr>
            <p:nvPr/>
          </p:nvPicPr>
          <p:blipFill rotWithShape="1">
            <a:blip r:embed="rId6"/>
            <a:srcRect t="31003" r="35667" b="21222"/>
            <a:stretch/>
          </p:blipFill>
          <p:spPr>
            <a:xfrm>
              <a:off x="18194711" y="6594422"/>
              <a:ext cx="3560194" cy="1982888"/>
            </a:xfrm>
            <a:prstGeom prst="rect">
              <a:avLst/>
            </a:prstGeom>
          </p:spPr>
        </p:pic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7"/>
            <a:srcRect t="9048" b="10405"/>
            <a:stretch>
              <a:fillRect/>
            </a:stretch>
          </p:blipFill>
          <p:spPr>
            <a:xfrm>
              <a:off x="19090310" y="3030184"/>
              <a:ext cx="3527241" cy="2130794"/>
            </a:xfrm>
            <a:prstGeom prst="rect">
              <a:avLst/>
            </a:prstGeom>
          </p:spPr>
        </p:pic>
        <p:pic>
          <p:nvPicPr>
            <p:cNvPr id="26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0254399" y="5306060"/>
              <a:ext cx="1734695" cy="523878"/>
            </a:xfrm>
            <a:prstGeom prst="rect">
              <a:avLst/>
            </a:prstGeom>
          </p:spPr>
        </p:pic>
        <p:pic>
          <p:nvPicPr>
            <p:cNvPr id="27" name="Google Shape;327;p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240954" y="2496529"/>
              <a:ext cx="4026891" cy="5632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835507" y="76131"/>
            <a:ext cx="4299096" cy="2808971"/>
          </a:xfrm>
          <a:prstGeom prst="rect">
            <a:avLst/>
          </a:prstGeom>
        </p:spPr>
      </p:pic>
      <p:cxnSp>
        <p:nvCxnSpPr>
          <p:cNvPr id="36" name="Google Shape;356;p6"/>
          <p:cNvCxnSpPr/>
          <p:nvPr/>
        </p:nvCxnSpPr>
        <p:spPr>
          <a:xfrm rot="-5400000">
            <a:off x="23594140" y="769054"/>
            <a:ext cx="1233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Flèche droite 9"/>
          <p:cNvSpPr/>
          <p:nvPr/>
        </p:nvSpPr>
        <p:spPr>
          <a:xfrm>
            <a:off x="7531537" y="6445422"/>
            <a:ext cx="1665629" cy="126320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Google Shape;375;p6"/>
          <p:cNvSpPr txBox="1"/>
          <p:nvPr/>
        </p:nvSpPr>
        <p:spPr>
          <a:xfrm>
            <a:off x="15995866" y="9046776"/>
            <a:ext cx="6911713" cy="1934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8100"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Visiteurs informés et ciblés sur votre plateforme</a:t>
            </a:r>
          </a:p>
          <a:p>
            <a:pPr marL="38100"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r>
              <a:rPr lang="fr-FR" sz="3000" dirty="0" smtClean="0">
                <a:solidFill>
                  <a:srgbClr val="0B0C11"/>
                </a:solidFill>
                <a:latin typeface="Proxima Nova"/>
                <a:ea typeface="Proxima Nova"/>
                <a:cs typeface="Proxima Nova"/>
                <a:sym typeface="Proxima Nova"/>
              </a:rPr>
              <a:t>(site carrière &amp; formation)</a:t>
            </a:r>
          </a:p>
          <a:p>
            <a:pPr marL="38100"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3000" dirty="0" smtClean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8100"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8100"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4191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Char char="●"/>
            </a:pPr>
            <a:endParaRPr lang="fr-FR"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3000"/>
              <a:buFont typeface="Proxima Nova"/>
              <a:buNone/>
            </a:pPr>
            <a:endParaRPr sz="3000" dirty="0">
              <a:solidFill>
                <a:srgbClr val="0B0C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" name="Google Shape;335;p16"/>
          <p:cNvSpPr/>
          <p:nvPr/>
        </p:nvSpPr>
        <p:spPr>
          <a:xfrm>
            <a:off x="850309" y="12305148"/>
            <a:ext cx="6096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4000" b="1" dirty="0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Faire </a:t>
            </a:r>
            <a:r>
              <a:rPr lang="en-US" sz="4000" b="1" dirty="0" err="1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découvrir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33;p16"/>
          <p:cNvSpPr/>
          <p:nvPr/>
        </p:nvSpPr>
        <p:spPr>
          <a:xfrm>
            <a:off x="8577645" y="12305148"/>
            <a:ext cx="6096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4000" b="1" dirty="0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Informer</a:t>
            </a:r>
            <a:endParaRPr sz="4000" b="1" dirty="0">
              <a:solidFill>
                <a:srgbClr val="151314"/>
              </a:solidFill>
              <a:latin typeface="Proxima Nova"/>
              <a:ea typeface="Proxima Nova"/>
              <a:cs typeface="Proxima Nova"/>
            </a:endParaRPr>
          </a:p>
        </p:txBody>
      </p:sp>
      <p:pic>
        <p:nvPicPr>
          <p:cNvPr id="39" name="Picture 8" descr="Computer Screen PNG Transparent Images | PNG All">
            <a:hlinkClick r:id="rId11"/>
            <a:extLst>
              <a:ext uri="{FF2B5EF4-FFF2-40B4-BE49-F238E27FC236}">
                <a16:creationId xmlns="" xmlns:a16="http://schemas.microsoft.com/office/drawing/2014/main" id="{08E7B347-E70E-174D-B450-70CABE7A5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3785" y="4875648"/>
            <a:ext cx="6723443" cy="362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465" y="5377880"/>
            <a:ext cx="2282940" cy="2282940"/>
          </a:xfrm>
          <a:prstGeom prst="rect">
            <a:avLst/>
          </a:prstGeom>
        </p:spPr>
      </p:pic>
      <p:sp>
        <p:nvSpPr>
          <p:cNvPr id="40" name="Flèche droite 39"/>
          <p:cNvSpPr/>
          <p:nvPr/>
        </p:nvSpPr>
        <p:spPr>
          <a:xfrm>
            <a:off x="14054125" y="6445422"/>
            <a:ext cx="1665629" cy="126320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1" name="Google Shape;333;p16"/>
          <p:cNvSpPr/>
          <p:nvPr/>
        </p:nvSpPr>
        <p:spPr>
          <a:xfrm>
            <a:off x="16581935" y="11850819"/>
            <a:ext cx="60960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48750" rIns="48750" bIns="4875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4000" b="1" dirty="0" err="1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Générer</a:t>
            </a:r>
            <a:r>
              <a:rPr lang="en-US" sz="4000" b="1" dirty="0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Proxima Nova"/>
              <a:buNone/>
            </a:pPr>
            <a:r>
              <a:rPr lang="en-US" sz="4000" b="1" dirty="0" smtClean="0">
                <a:solidFill>
                  <a:srgbClr val="151314"/>
                </a:solidFill>
                <a:latin typeface="Proxima Nova"/>
                <a:ea typeface="Proxima Nova"/>
                <a:cs typeface="Proxima Nova"/>
                <a:sym typeface="Proxima Nova"/>
              </a:rPr>
              <a:t>leads  &amp; candidatures</a:t>
            </a:r>
            <a:endParaRPr sz="4000" b="1" dirty="0">
              <a:solidFill>
                <a:srgbClr val="151314"/>
              </a:solidFill>
              <a:latin typeface="Proxima Nova"/>
              <a:ea typeface="Proxima Nova"/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612600973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B0C11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2187</TotalTime>
  <Words>903</Words>
  <Application>Microsoft Office PowerPoint</Application>
  <PresentationFormat>Personnalisé</PresentationFormat>
  <Paragraphs>211</Paragraphs>
  <Slides>13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Proxima Nova</vt:lpstr>
      <vt:lpstr>Montserrat Light</vt:lpstr>
      <vt:lpstr>Gill Sans</vt:lpstr>
      <vt:lpstr>Helvetica Neue</vt:lpstr>
      <vt:lpstr>Montserrat</vt:lpstr>
      <vt:lpstr>Arial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TATON Alizee</dc:creator>
  <cp:lastModifiedBy>TATON Alizee</cp:lastModifiedBy>
  <cp:revision>144</cp:revision>
  <cp:lastPrinted>2022-06-14T15:34:06Z</cp:lastPrinted>
  <dcterms:modified xsi:type="dcterms:W3CDTF">2022-10-14T08:42:15Z</dcterms:modified>
</cp:coreProperties>
</file>