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313" r:id="rId4"/>
    <p:sldId id="314" r:id="rId5"/>
    <p:sldId id="267" r:id="rId6"/>
    <p:sldId id="272" r:id="rId7"/>
    <p:sldId id="315" r:id="rId8"/>
    <p:sldId id="316" r:id="rId9"/>
    <p:sldId id="324" r:id="rId10"/>
    <p:sldId id="318" r:id="rId11"/>
    <p:sldId id="319" r:id="rId12"/>
    <p:sldId id="325" r:id="rId13"/>
    <p:sldId id="326" r:id="rId14"/>
    <p:sldId id="32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449DDD"/>
    <a:srgbClr val="6F51F1"/>
    <a:srgbClr val="957FF5"/>
    <a:srgbClr val="B6A6F8"/>
    <a:srgbClr val="0C0C0C"/>
    <a:srgbClr val="B0F084"/>
    <a:srgbClr val="3366FF"/>
    <a:srgbClr val="C8E8C6"/>
    <a:srgbClr val="B7F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05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79D42FE1-19AD-47DA-9C74-C207F24A48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674" y="842735"/>
            <a:ext cx="4352923" cy="5172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F974CA88-77BC-433F-B48A-4594F5EBFC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80256" y="4717723"/>
            <a:ext cx="1746560" cy="16822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11441153-F07E-43F2-A311-E6C6A672E2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470" y="1349493"/>
            <a:ext cx="1746560" cy="897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38A7D6BC-BDD2-4DBE-BEEB-D1961851DF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52587" y="0"/>
            <a:ext cx="3352800" cy="33242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B99E52F8-0DF9-49BC-873B-7BDED4F72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2825" y="3418114"/>
            <a:ext cx="3352800" cy="27794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C2401BEA-31D4-43B6-81C6-532C4257E2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135DE895-AFF7-4787-91CF-2857D46989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0703" y="342900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970B47FC-2A1D-416D-A001-66BAE605C8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41409" y="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0C0426BE-4825-462A-AC24-3A92EDD66C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78740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D9AE2444-6EE1-4B05-B7B4-78F64704EA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4945" y="3257551"/>
            <a:ext cx="2670703" cy="36004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1C0D0DCA-5045-4BE8-9354-6386C77DDD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60851" y="3024893"/>
            <a:ext cx="2670704" cy="19177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697E32AF-3233-48FD-8824-01F863BD45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787400"/>
            <a:ext cx="5067300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AF0EEE5B-ECFF-4EC3-AB3D-C902E85C6B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61300" y="3225800"/>
            <a:ext cx="3136900" cy="2844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942FF918-1537-4E1C-8979-1027BF0880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1600" y="1172180"/>
            <a:ext cx="3911600" cy="49403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0326DB67-6EDF-493F-BA91-49801B7754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1600" y="3238500"/>
            <a:ext cx="3911600" cy="28739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9B07A62E-CDEF-4DA2-984F-ECD855C61E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40200" y="946496"/>
            <a:ext cx="2768602" cy="28739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31D58A1B-47F6-4EA2-BD73-0173327907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7000" y="5295898"/>
            <a:ext cx="2768602" cy="15621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09C893A-F94C-4450-B34F-D5D4C7A1959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6590" y="1174854"/>
            <a:ext cx="4591266" cy="4175825"/>
          </a:xfrm>
          <a:custGeom>
            <a:avLst/>
            <a:gdLst>
              <a:gd name="connsiteX0" fmla="*/ 1803430 w 4591266"/>
              <a:gd name="connsiteY0" fmla="*/ 604459 h 4175825"/>
              <a:gd name="connsiteX1" fmla="*/ 3195044 w 4591266"/>
              <a:gd name="connsiteY1" fmla="*/ 1254282 h 4175825"/>
              <a:gd name="connsiteX2" fmla="*/ 3292672 w 4591266"/>
              <a:gd name="connsiteY2" fmla="*/ 1383553 h 4175825"/>
              <a:gd name="connsiteX3" fmla="*/ 3332047 w 4591266"/>
              <a:gd name="connsiteY3" fmla="*/ 1373528 h 4175825"/>
              <a:gd name="connsiteX4" fmla="*/ 3543257 w 4591266"/>
              <a:gd name="connsiteY4" fmla="*/ 1352446 h 4175825"/>
              <a:gd name="connsiteX5" fmla="*/ 4591266 w 4591266"/>
              <a:gd name="connsiteY5" fmla="*/ 2390142 h 4175825"/>
              <a:gd name="connsiteX6" fmla="*/ 3543257 w 4591266"/>
              <a:gd name="connsiteY6" fmla="*/ 3427838 h 4175825"/>
              <a:gd name="connsiteX7" fmla="*/ 3332047 w 4591266"/>
              <a:gd name="connsiteY7" fmla="*/ 3406756 h 4175825"/>
              <a:gd name="connsiteX8" fmla="*/ 3292672 w 4591266"/>
              <a:gd name="connsiteY8" fmla="*/ 3396731 h 4175825"/>
              <a:gd name="connsiteX9" fmla="*/ 3195044 w 4591266"/>
              <a:gd name="connsiteY9" fmla="*/ 3526002 h 4175825"/>
              <a:gd name="connsiteX10" fmla="*/ 1803430 w 4591266"/>
              <a:gd name="connsiteY10" fmla="*/ 4175825 h 4175825"/>
              <a:gd name="connsiteX11" fmla="*/ 0 w 4591266"/>
              <a:gd name="connsiteY11" fmla="*/ 2390142 h 4175825"/>
              <a:gd name="connsiteX12" fmla="*/ 1803430 w 4591266"/>
              <a:gd name="connsiteY12" fmla="*/ 604459 h 4175825"/>
              <a:gd name="connsiteX13" fmla="*/ 3856320 w 4591266"/>
              <a:gd name="connsiteY13" fmla="*/ 0 h 4175825"/>
              <a:gd name="connsiteX14" fmla="*/ 4388556 w 4591266"/>
              <a:gd name="connsiteY14" fmla="*/ 526998 h 4175825"/>
              <a:gd name="connsiteX15" fmla="*/ 3856320 w 4591266"/>
              <a:gd name="connsiteY15" fmla="*/ 1053996 h 4175825"/>
              <a:gd name="connsiteX16" fmla="*/ 3324084 w 4591266"/>
              <a:gd name="connsiteY16" fmla="*/ 526998 h 4175825"/>
              <a:gd name="connsiteX17" fmla="*/ 3856320 w 4591266"/>
              <a:gd name="connsiteY17" fmla="*/ 0 h 41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1266" h="4175825">
                <a:moveTo>
                  <a:pt x="1803430" y="604459"/>
                </a:moveTo>
                <a:cubicBezTo>
                  <a:pt x="2363684" y="604459"/>
                  <a:pt x="2864269" y="857419"/>
                  <a:pt x="3195044" y="1254282"/>
                </a:cubicBezTo>
                <a:lnTo>
                  <a:pt x="3292672" y="1383553"/>
                </a:lnTo>
                <a:lnTo>
                  <a:pt x="3332047" y="1373528"/>
                </a:lnTo>
                <a:cubicBezTo>
                  <a:pt x="3400270" y="1359705"/>
                  <a:pt x="3470907" y="1352446"/>
                  <a:pt x="3543257" y="1352446"/>
                </a:cubicBezTo>
                <a:cubicBezTo>
                  <a:pt x="4122056" y="1352446"/>
                  <a:pt x="4591266" y="1817038"/>
                  <a:pt x="4591266" y="2390142"/>
                </a:cubicBezTo>
                <a:cubicBezTo>
                  <a:pt x="4591266" y="2963246"/>
                  <a:pt x="4122056" y="3427838"/>
                  <a:pt x="3543257" y="3427838"/>
                </a:cubicBezTo>
                <a:cubicBezTo>
                  <a:pt x="3470907" y="3427838"/>
                  <a:pt x="3400270" y="3420579"/>
                  <a:pt x="3332047" y="3406756"/>
                </a:cubicBezTo>
                <a:lnTo>
                  <a:pt x="3292672" y="3396731"/>
                </a:lnTo>
                <a:lnTo>
                  <a:pt x="3195044" y="3526002"/>
                </a:lnTo>
                <a:cubicBezTo>
                  <a:pt x="2864269" y="3922865"/>
                  <a:pt x="2363684" y="4175825"/>
                  <a:pt x="1803430" y="4175825"/>
                </a:cubicBezTo>
                <a:cubicBezTo>
                  <a:pt x="807423" y="4175825"/>
                  <a:pt x="0" y="3376347"/>
                  <a:pt x="0" y="2390142"/>
                </a:cubicBezTo>
                <a:cubicBezTo>
                  <a:pt x="0" y="1403937"/>
                  <a:pt x="807423" y="604459"/>
                  <a:pt x="1803430" y="604459"/>
                </a:cubicBezTo>
                <a:close/>
                <a:moveTo>
                  <a:pt x="3856320" y="0"/>
                </a:moveTo>
                <a:cubicBezTo>
                  <a:pt x="4150266" y="0"/>
                  <a:pt x="4388556" y="235945"/>
                  <a:pt x="4388556" y="526998"/>
                </a:cubicBezTo>
                <a:cubicBezTo>
                  <a:pt x="4388556" y="818051"/>
                  <a:pt x="4150266" y="1053996"/>
                  <a:pt x="3856320" y="1053996"/>
                </a:cubicBezTo>
                <a:cubicBezTo>
                  <a:pt x="3562374" y="1053996"/>
                  <a:pt x="3324084" y="818051"/>
                  <a:pt x="3324084" y="526998"/>
                </a:cubicBezTo>
                <a:cubicBezTo>
                  <a:pt x="3324084" y="235945"/>
                  <a:pt x="3562374" y="0"/>
                  <a:pt x="385632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2C35A04-85D6-409A-ABEE-C210B26CAD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4283" y="-1257300"/>
            <a:ext cx="7356285" cy="7721600"/>
          </a:xfrm>
          <a:custGeom>
            <a:avLst/>
            <a:gdLst>
              <a:gd name="connsiteX0" fmla="*/ 1231317 w 7356285"/>
              <a:gd name="connsiteY0" fmla="*/ 5283200 h 7721600"/>
              <a:gd name="connsiteX1" fmla="*/ 2462634 w 7356285"/>
              <a:gd name="connsiteY1" fmla="*/ 6502400 h 7721600"/>
              <a:gd name="connsiteX2" fmla="*/ 1231317 w 7356285"/>
              <a:gd name="connsiteY2" fmla="*/ 7721600 h 7721600"/>
              <a:gd name="connsiteX3" fmla="*/ 0 w 7356285"/>
              <a:gd name="connsiteY3" fmla="*/ 6502400 h 7721600"/>
              <a:gd name="connsiteX4" fmla="*/ 1231317 w 7356285"/>
              <a:gd name="connsiteY4" fmla="*/ 5283200 h 7721600"/>
              <a:gd name="connsiteX5" fmla="*/ 4412667 w 7356285"/>
              <a:gd name="connsiteY5" fmla="*/ 0 h 7721600"/>
              <a:gd name="connsiteX6" fmla="*/ 7356285 w 7356285"/>
              <a:gd name="connsiteY6" fmla="*/ 2914650 h 7721600"/>
              <a:gd name="connsiteX7" fmla="*/ 4412667 w 7356285"/>
              <a:gd name="connsiteY7" fmla="*/ 5829300 h 7721600"/>
              <a:gd name="connsiteX8" fmla="*/ 1469049 w 7356285"/>
              <a:gd name="connsiteY8" fmla="*/ 2914650 h 7721600"/>
              <a:gd name="connsiteX9" fmla="*/ 4412667 w 7356285"/>
              <a:gd name="connsiteY9" fmla="*/ 0 h 77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6285" h="7721600">
                <a:moveTo>
                  <a:pt x="1231317" y="5283200"/>
                </a:moveTo>
                <a:cubicBezTo>
                  <a:pt x="1911355" y="5283200"/>
                  <a:pt x="2462634" y="5829054"/>
                  <a:pt x="2462634" y="6502400"/>
                </a:cubicBezTo>
                <a:cubicBezTo>
                  <a:pt x="2462634" y="7175746"/>
                  <a:pt x="1911355" y="7721600"/>
                  <a:pt x="1231317" y="7721600"/>
                </a:cubicBezTo>
                <a:cubicBezTo>
                  <a:pt x="551279" y="7721600"/>
                  <a:pt x="0" y="7175746"/>
                  <a:pt x="0" y="6502400"/>
                </a:cubicBezTo>
                <a:cubicBezTo>
                  <a:pt x="0" y="5829054"/>
                  <a:pt x="551279" y="5283200"/>
                  <a:pt x="1231317" y="5283200"/>
                </a:cubicBezTo>
                <a:close/>
                <a:moveTo>
                  <a:pt x="4412667" y="0"/>
                </a:moveTo>
                <a:cubicBezTo>
                  <a:pt x="6038382" y="0"/>
                  <a:pt x="7356285" y="1304933"/>
                  <a:pt x="7356285" y="2914650"/>
                </a:cubicBezTo>
                <a:cubicBezTo>
                  <a:pt x="7356285" y="4524367"/>
                  <a:pt x="6038382" y="5829300"/>
                  <a:pt x="4412667" y="5829300"/>
                </a:cubicBezTo>
                <a:cubicBezTo>
                  <a:pt x="2786952" y="5829300"/>
                  <a:pt x="1469049" y="4524367"/>
                  <a:pt x="1469049" y="2914650"/>
                </a:cubicBezTo>
                <a:cubicBezTo>
                  <a:pt x="1469049" y="1304933"/>
                  <a:pt x="2786952" y="0"/>
                  <a:pt x="441266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7E8A41AC-4A80-4092-809B-DE2610E12A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799" y="1066799"/>
            <a:ext cx="7315200" cy="7340600"/>
          </a:xfrm>
          <a:custGeom>
            <a:avLst/>
            <a:gdLst>
              <a:gd name="connsiteX0" fmla="*/ 566928 w 7315200"/>
              <a:gd name="connsiteY0" fmla="*/ 4163053 h 7340600"/>
              <a:gd name="connsiteX1" fmla="*/ 1133856 w 7315200"/>
              <a:gd name="connsiteY1" fmla="*/ 4724402 h 7340600"/>
              <a:gd name="connsiteX2" fmla="*/ 566928 w 7315200"/>
              <a:gd name="connsiteY2" fmla="*/ 5285751 h 7340600"/>
              <a:gd name="connsiteX3" fmla="*/ 0 w 7315200"/>
              <a:gd name="connsiteY3" fmla="*/ 4724402 h 7340600"/>
              <a:gd name="connsiteX4" fmla="*/ 566928 w 7315200"/>
              <a:gd name="connsiteY4" fmla="*/ 4163053 h 7340600"/>
              <a:gd name="connsiteX5" fmla="*/ 4370387 w 7315200"/>
              <a:gd name="connsiteY5" fmla="*/ 1508934 h 7340600"/>
              <a:gd name="connsiteX6" fmla="*/ 7315200 w 7315200"/>
              <a:gd name="connsiteY6" fmla="*/ 4424767 h 7340600"/>
              <a:gd name="connsiteX7" fmla="*/ 4370387 w 7315200"/>
              <a:gd name="connsiteY7" fmla="*/ 7340600 h 7340600"/>
              <a:gd name="connsiteX8" fmla="*/ 1425574 w 7315200"/>
              <a:gd name="connsiteY8" fmla="*/ 4424767 h 7340600"/>
              <a:gd name="connsiteX9" fmla="*/ 1485402 w 7315200"/>
              <a:gd name="connsiteY9" fmla="*/ 3837125 h 7340600"/>
              <a:gd name="connsiteX10" fmla="*/ 1554739 w 7315200"/>
              <a:gd name="connsiteY10" fmla="*/ 3570121 h 7340600"/>
              <a:gd name="connsiteX11" fmla="*/ 1582035 w 7315200"/>
              <a:gd name="connsiteY11" fmla="*/ 3586541 h 7340600"/>
              <a:gd name="connsiteX12" fmla="*/ 2297113 w 7315200"/>
              <a:gd name="connsiteY12" fmla="*/ 3765823 h 7340600"/>
              <a:gd name="connsiteX13" fmla="*/ 3797301 w 7315200"/>
              <a:gd name="connsiteY13" fmla="*/ 2280399 h 7340600"/>
              <a:gd name="connsiteX14" fmla="*/ 3679409 w 7315200"/>
              <a:gd name="connsiteY14" fmla="*/ 1702204 h 7340600"/>
              <a:gd name="connsiteX15" fmla="*/ 3632134 w 7315200"/>
              <a:gd name="connsiteY15" fmla="*/ 1605032 h 7340600"/>
              <a:gd name="connsiteX16" fmla="*/ 3776905 w 7315200"/>
              <a:gd name="connsiteY16" fmla="*/ 1568174 h 7340600"/>
              <a:gd name="connsiteX17" fmla="*/ 4370387 w 7315200"/>
              <a:gd name="connsiteY17" fmla="*/ 1508934 h 7340600"/>
              <a:gd name="connsiteX18" fmla="*/ 2294176 w 7315200"/>
              <a:gd name="connsiteY18" fmla="*/ 1023663 h 7340600"/>
              <a:gd name="connsiteX19" fmla="*/ 3528050 w 7315200"/>
              <a:gd name="connsiteY19" fmla="*/ 2245395 h 7340600"/>
              <a:gd name="connsiteX20" fmla="*/ 2294176 w 7315200"/>
              <a:gd name="connsiteY20" fmla="*/ 3467127 h 7340600"/>
              <a:gd name="connsiteX21" fmla="*/ 1060302 w 7315200"/>
              <a:gd name="connsiteY21" fmla="*/ 2245395 h 7340600"/>
              <a:gd name="connsiteX22" fmla="*/ 2294176 w 7315200"/>
              <a:gd name="connsiteY22" fmla="*/ 1023663 h 7340600"/>
              <a:gd name="connsiteX23" fmla="*/ 4647693 w 7315200"/>
              <a:gd name="connsiteY23" fmla="*/ 0 h 7340600"/>
              <a:gd name="connsiteX24" fmla="*/ 5214621 w 7315200"/>
              <a:gd name="connsiteY24" fmla="*/ 561349 h 7340600"/>
              <a:gd name="connsiteX25" fmla="*/ 4647693 w 7315200"/>
              <a:gd name="connsiteY25" fmla="*/ 1122698 h 7340600"/>
              <a:gd name="connsiteX26" fmla="*/ 4080765 w 7315200"/>
              <a:gd name="connsiteY26" fmla="*/ 561349 h 7340600"/>
              <a:gd name="connsiteX27" fmla="*/ 4647693 w 7315200"/>
              <a:gd name="connsiteY27" fmla="*/ 0 h 734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15200" h="7340600">
                <a:moveTo>
                  <a:pt x="566928" y="4163053"/>
                </a:moveTo>
                <a:cubicBezTo>
                  <a:pt x="880034" y="4163053"/>
                  <a:pt x="1133856" y="4414378"/>
                  <a:pt x="1133856" y="4724402"/>
                </a:cubicBezTo>
                <a:cubicBezTo>
                  <a:pt x="1133856" y="5034426"/>
                  <a:pt x="880034" y="5285751"/>
                  <a:pt x="566928" y="5285751"/>
                </a:cubicBezTo>
                <a:cubicBezTo>
                  <a:pt x="253822" y="5285751"/>
                  <a:pt x="0" y="5034426"/>
                  <a:pt x="0" y="4724402"/>
                </a:cubicBezTo>
                <a:cubicBezTo>
                  <a:pt x="0" y="4414378"/>
                  <a:pt x="253822" y="4163053"/>
                  <a:pt x="566928" y="4163053"/>
                </a:cubicBezTo>
                <a:close/>
                <a:moveTo>
                  <a:pt x="4370387" y="1508934"/>
                </a:moveTo>
                <a:cubicBezTo>
                  <a:pt x="5996762" y="1508934"/>
                  <a:pt x="7315200" y="2814398"/>
                  <a:pt x="7315200" y="4424767"/>
                </a:cubicBezTo>
                <a:cubicBezTo>
                  <a:pt x="7315200" y="6035137"/>
                  <a:pt x="5996762" y="7340600"/>
                  <a:pt x="4370387" y="7340600"/>
                </a:cubicBezTo>
                <a:cubicBezTo>
                  <a:pt x="2744012" y="7340600"/>
                  <a:pt x="1425574" y="6035137"/>
                  <a:pt x="1425574" y="4424767"/>
                </a:cubicBezTo>
                <a:cubicBezTo>
                  <a:pt x="1425574" y="4223471"/>
                  <a:pt x="1446175" y="4026939"/>
                  <a:pt x="1485402" y="3837125"/>
                </a:cubicBezTo>
                <a:lnTo>
                  <a:pt x="1554739" y="3570121"/>
                </a:lnTo>
                <a:lnTo>
                  <a:pt x="1582035" y="3586541"/>
                </a:lnTo>
                <a:cubicBezTo>
                  <a:pt x="1794601" y="3700877"/>
                  <a:pt x="2038197" y="3765823"/>
                  <a:pt x="2297113" y="3765823"/>
                </a:cubicBezTo>
                <a:cubicBezTo>
                  <a:pt x="3125644" y="3765823"/>
                  <a:pt x="3797301" y="3100776"/>
                  <a:pt x="3797301" y="2280399"/>
                </a:cubicBezTo>
                <a:cubicBezTo>
                  <a:pt x="3797301" y="2075304"/>
                  <a:pt x="3755323" y="1879918"/>
                  <a:pt x="3679409" y="1702204"/>
                </a:cubicBezTo>
                <a:lnTo>
                  <a:pt x="3632134" y="1605032"/>
                </a:lnTo>
                <a:lnTo>
                  <a:pt x="3776905" y="1568174"/>
                </a:lnTo>
                <a:cubicBezTo>
                  <a:pt x="3968605" y="1529332"/>
                  <a:pt x="4167090" y="1508934"/>
                  <a:pt x="4370387" y="1508934"/>
                </a:cubicBezTo>
                <a:close/>
                <a:moveTo>
                  <a:pt x="2294176" y="1023663"/>
                </a:moveTo>
                <a:cubicBezTo>
                  <a:pt x="2975626" y="1023663"/>
                  <a:pt x="3528050" y="1570651"/>
                  <a:pt x="3528050" y="2245395"/>
                </a:cubicBezTo>
                <a:cubicBezTo>
                  <a:pt x="3528050" y="2920139"/>
                  <a:pt x="2975626" y="3467127"/>
                  <a:pt x="2294176" y="3467127"/>
                </a:cubicBezTo>
                <a:cubicBezTo>
                  <a:pt x="1612726" y="3467127"/>
                  <a:pt x="1060302" y="2920139"/>
                  <a:pt x="1060302" y="2245395"/>
                </a:cubicBezTo>
                <a:cubicBezTo>
                  <a:pt x="1060302" y="1570651"/>
                  <a:pt x="1612726" y="1023663"/>
                  <a:pt x="2294176" y="1023663"/>
                </a:cubicBezTo>
                <a:close/>
                <a:moveTo>
                  <a:pt x="4647693" y="0"/>
                </a:moveTo>
                <a:cubicBezTo>
                  <a:pt x="4960799" y="0"/>
                  <a:pt x="5214621" y="251325"/>
                  <a:pt x="5214621" y="561349"/>
                </a:cubicBezTo>
                <a:cubicBezTo>
                  <a:pt x="5214621" y="871373"/>
                  <a:pt x="4960799" y="1122698"/>
                  <a:pt x="4647693" y="1122698"/>
                </a:cubicBezTo>
                <a:cubicBezTo>
                  <a:pt x="4334587" y="1122698"/>
                  <a:pt x="4080765" y="871373"/>
                  <a:pt x="4080765" y="561349"/>
                </a:cubicBezTo>
                <a:cubicBezTo>
                  <a:pt x="4080765" y="251325"/>
                  <a:pt x="4334587" y="0"/>
                  <a:pt x="464769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3F55E9B-096F-4060-90B2-35110E09D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90738"/>
            <a:ext cx="12192000" cy="47672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1E48986A-4CD7-4E9F-AAFB-4B0B48A6E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5274" y="4325255"/>
            <a:ext cx="2498726" cy="253274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9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CC46475F-65EF-4838-9599-C564F4153D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07" y="934734"/>
            <a:ext cx="6344558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CE90111E-2041-4071-B073-D0C042983A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5824" y="4659086"/>
            <a:ext cx="1806919" cy="12641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39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84333E75-0F52-4159-BA51-85CB118C61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869470"/>
            <a:ext cx="5762171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6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BE40AC0A-202D-45B0-A092-A2FE7CC1A5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469" y="4363734"/>
            <a:ext cx="4134367" cy="24942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A763C329-A704-4EF2-80EB-DFACE93EAF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34734"/>
            <a:ext cx="5762171" cy="49885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8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CB433454-FEE8-4C4D-9EDC-5836C87246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778466" y="1124124"/>
            <a:ext cx="7357145" cy="43622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94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3A73FC17-6319-4AD6-8A80-2175434D78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1702" y="-948158"/>
            <a:ext cx="2697700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E82506EE-84C8-4199-8A97-7BBAFC4AC1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89889" y="2966617"/>
            <a:ext cx="2697700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3E922F19-3D9E-4B41-B0A5-66C910301C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7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7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0BC63927-E55E-4E0D-96C5-165611B8AD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934735"/>
            <a:ext cx="12192000" cy="4988530"/>
          </a:xfrm>
          <a:custGeom>
            <a:avLst/>
            <a:gdLst>
              <a:gd name="connsiteX0" fmla="*/ 7645740 w 12192000"/>
              <a:gd name="connsiteY0" fmla="*/ 0 h 4988530"/>
              <a:gd name="connsiteX1" fmla="*/ 12192000 w 12192000"/>
              <a:gd name="connsiteY1" fmla="*/ 0 h 4988530"/>
              <a:gd name="connsiteX2" fmla="*/ 12192000 w 12192000"/>
              <a:gd name="connsiteY2" fmla="*/ 4988530 h 4988530"/>
              <a:gd name="connsiteX3" fmla="*/ 7645740 w 12192000"/>
              <a:gd name="connsiteY3" fmla="*/ 4988530 h 4988530"/>
              <a:gd name="connsiteX4" fmla="*/ 0 w 12192000"/>
              <a:gd name="connsiteY4" fmla="*/ 0 h 4988530"/>
              <a:gd name="connsiteX5" fmla="*/ 3126336 w 12192000"/>
              <a:gd name="connsiteY5" fmla="*/ 0 h 4988530"/>
              <a:gd name="connsiteX6" fmla="*/ 3126336 w 12192000"/>
              <a:gd name="connsiteY6" fmla="*/ 4988530 h 4988530"/>
              <a:gd name="connsiteX7" fmla="*/ 0 w 12192000"/>
              <a:gd name="connsiteY7" fmla="*/ 4988530 h 498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988530">
                <a:moveTo>
                  <a:pt x="7645740" y="0"/>
                </a:moveTo>
                <a:lnTo>
                  <a:pt x="12192000" y="0"/>
                </a:lnTo>
                <a:lnTo>
                  <a:pt x="12192000" y="4988530"/>
                </a:lnTo>
                <a:lnTo>
                  <a:pt x="7645740" y="4988530"/>
                </a:lnTo>
                <a:close/>
                <a:moveTo>
                  <a:pt x="0" y="0"/>
                </a:moveTo>
                <a:lnTo>
                  <a:pt x="3126336" y="0"/>
                </a:lnTo>
                <a:lnTo>
                  <a:pt x="3126336" y="4988530"/>
                </a:lnTo>
                <a:lnTo>
                  <a:pt x="0" y="498853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0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3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1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8D56972B-E932-48F9-8D3F-F8558ED82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1561ADCE-59DB-4AA8-AF84-275A437FB5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2271316"/>
            <a:ext cx="1164316" cy="14346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A1E21486-6CA6-4EB8-8D91-54ABEDD824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5848" y="2271316"/>
            <a:ext cx="2498725" cy="14346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49DD644A-428B-456D-9519-C42F7D983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747" y="2679699"/>
            <a:ext cx="5267553" cy="41783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A48AB9A7-C02E-41FC-9BD9-EFE7C41435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9436" y="1257301"/>
            <a:ext cx="2071600" cy="32956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EC811333-B4A9-4C8A-AF9B-152C395EAF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4520" y="3047999"/>
            <a:ext cx="2071600" cy="15049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9BC1D9AC-AD99-4F72-BC83-E07AFE9C6A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296229"/>
            <a:ext cx="4352926" cy="25617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F07B21CD-95CB-4F96-8FD4-9EAE98BCBA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7421" y="766992"/>
            <a:ext cx="1887880" cy="8853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EAAF9EA1-8A34-4F94-AFF2-3BBC12A05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09223" y="-1870"/>
            <a:ext cx="2904218" cy="20891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EF2577D1-DDF9-43D6-A6AC-A9DF895455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0" y="714375"/>
            <a:ext cx="5664198" cy="260259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B4218979-30A5-4F12-A536-FEA260F50E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8689" y="2250578"/>
            <a:ext cx="1704447" cy="21234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0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B33DC8DC-CB77-4ABF-BF8E-34D598FA0F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515634"/>
            <a:ext cx="4352923" cy="25617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C171E13A-081F-4DA5-933C-B6C1F1D68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9586" y="841829"/>
            <a:ext cx="2101983" cy="31931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5F5C6CC7-D101-4D9E-A308-221C5900E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1053" y="3680844"/>
            <a:ext cx="1505347" cy="7082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671727FF-E08C-4AEA-8E97-A9E4475D6C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200" y="0"/>
            <a:ext cx="64008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ED2B95E9-144D-473A-8DE2-3F8A3A82A2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828798"/>
            <a:ext cx="6400800" cy="50291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5732F56F-E6F4-482F-B198-405CAB5526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2100" y="4102100"/>
            <a:ext cx="1549400" cy="1968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6.png"/><Relationship Id="rId3" Type="http://schemas.openxmlformats.org/officeDocument/2006/relationships/image" Target="../media/image22.emf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59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58.png"/><Relationship Id="rId10" Type="http://schemas.openxmlformats.org/officeDocument/2006/relationships/image" Target="../media/image30.png"/><Relationship Id="rId4" Type="http://schemas.openxmlformats.org/officeDocument/2006/relationships/image" Target="../media/image23.emf"/><Relationship Id="rId9" Type="http://schemas.openxmlformats.org/officeDocument/2006/relationships/image" Target="../media/image29.png"/><Relationship Id="rId1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creferences.be/presse/2022-04-Dossier_Sante_Sudinfo.pdf" TargetMode="Externa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17" Type="http://schemas.openxmlformats.org/officeDocument/2006/relationships/image" Target="../media/image36.png"/><Relationship Id="rId2" Type="http://schemas.openxmlformats.org/officeDocument/2006/relationships/image" Target="../media/image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5" Type="http://schemas.openxmlformats.org/officeDocument/2006/relationships/image" Target="../media/image34.jpg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3.emf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9.png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emf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Relationship Id="rId1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F01493-F8A2-496C-BF70-D6329A98C905}"/>
              </a:ext>
            </a:extLst>
          </p:cNvPr>
          <p:cNvSpPr/>
          <p:nvPr/>
        </p:nvSpPr>
        <p:spPr>
          <a:xfrm>
            <a:off x="6096000" y="1707356"/>
            <a:ext cx="594336" cy="114826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200EC6-FAFC-41B1-8705-11C93F2341D9}"/>
              </a:ext>
            </a:extLst>
          </p:cNvPr>
          <p:cNvSpPr txBox="1"/>
          <p:nvPr/>
        </p:nvSpPr>
        <p:spPr>
          <a:xfrm>
            <a:off x="6096000" y="1721288"/>
            <a:ext cx="598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object 28">
            <a:extLst>
              <a:ext uri="{FF2B5EF4-FFF2-40B4-BE49-F238E27FC236}">
                <a16:creationId xmlns:a16="http://schemas.microsoft.com/office/drawing/2014/main" xmlns="" id="{F352E017-3BEA-4B4D-A316-0B024ED5F3AB}"/>
              </a:ext>
            </a:extLst>
          </p:cNvPr>
          <p:cNvGrpSpPr/>
          <p:nvPr/>
        </p:nvGrpSpPr>
        <p:grpSpPr>
          <a:xfrm>
            <a:off x="8007700" y="6319532"/>
            <a:ext cx="1062355" cy="229235"/>
            <a:chOff x="5448287" y="5305475"/>
            <a:chExt cx="1062355" cy="229235"/>
          </a:xfrm>
        </p:grpSpPr>
        <p:sp>
          <p:nvSpPr>
            <p:cNvPr id="13" name="object 29">
              <a:extLst>
                <a:ext uri="{FF2B5EF4-FFF2-40B4-BE49-F238E27FC236}">
                  <a16:creationId xmlns:a16="http://schemas.microsoft.com/office/drawing/2014/main" xmlns="" id="{A19BA187-F2D5-3049-83C4-C369AD34CCC5}"/>
                </a:ext>
              </a:extLst>
            </p:cNvPr>
            <p:cNvSpPr/>
            <p:nvPr/>
          </p:nvSpPr>
          <p:spPr>
            <a:xfrm>
              <a:off x="6445935" y="5305475"/>
              <a:ext cx="64769" cy="229235"/>
            </a:xfrm>
            <a:custGeom>
              <a:avLst/>
              <a:gdLst/>
              <a:ahLst/>
              <a:cxnLst/>
              <a:rect l="l" t="t" r="r" b="b"/>
              <a:pathLst>
                <a:path w="64770" h="229235">
                  <a:moveTo>
                    <a:pt x="0" y="228625"/>
                  </a:moveTo>
                  <a:lnTo>
                    <a:pt x="64681" y="228625"/>
                  </a:lnTo>
                  <a:lnTo>
                    <a:pt x="64681" y="0"/>
                  </a:lnTo>
                  <a:lnTo>
                    <a:pt x="0" y="0"/>
                  </a:lnTo>
                  <a:lnTo>
                    <a:pt x="0" y="228625"/>
                  </a:lnTo>
                  <a:close/>
                </a:path>
              </a:pathLst>
            </a:custGeom>
            <a:solidFill>
              <a:srgbClr val="E5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0">
              <a:extLst>
                <a:ext uri="{FF2B5EF4-FFF2-40B4-BE49-F238E27FC236}">
                  <a16:creationId xmlns:a16="http://schemas.microsoft.com/office/drawing/2014/main" xmlns="" id="{7ADC04CC-5875-E942-9220-6E3FEFE99222}"/>
                </a:ext>
              </a:extLst>
            </p:cNvPr>
            <p:cNvSpPr/>
            <p:nvPr/>
          </p:nvSpPr>
          <p:spPr>
            <a:xfrm>
              <a:off x="5448287" y="5305475"/>
              <a:ext cx="998219" cy="229235"/>
            </a:xfrm>
            <a:custGeom>
              <a:avLst/>
              <a:gdLst/>
              <a:ahLst/>
              <a:cxnLst/>
              <a:rect l="l" t="t" r="r" b="b"/>
              <a:pathLst>
                <a:path w="998220" h="229235">
                  <a:moveTo>
                    <a:pt x="997648" y="0"/>
                  </a:moveTo>
                  <a:lnTo>
                    <a:pt x="0" y="0"/>
                  </a:lnTo>
                  <a:lnTo>
                    <a:pt x="0" y="228625"/>
                  </a:lnTo>
                  <a:lnTo>
                    <a:pt x="997648" y="228625"/>
                  </a:lnTo>
                  <a:lnTo>
                    <a:pt x="997648" y="0"/>
                  </a:lnTo>
                  <a:close/>
                </a:path>
              </a:pathLst>
            </a:custGeom>
            <a:solidFill>
              <a:srgbClr val="2A4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xmlns="" id="{B2DF2855-9420-D14D-883A-3C552BBC09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3324" y="5389002"/>
              <a:ext cx="65214" cy="65201"/>
            </a:xfrm>
            <a:prstGeom prst="rect">
              <a:avLst/>
            </a:prstGeom>
          </p:spPr>
        </p:pic>
        <p:sp>
          <p:nvSpPr>
            <p:cNvPr id="16" name="object 32">
              <a:extLst>
                <a:ext uri="{FF2B5EF4-FFF2-40B4-BE49-F238E27FC236}">
                  <a16:creationId xmlns:a16="http://schemas.microsoft.com/office/drawing/2014/main" xmlns="" id="{5DB5087C-9410-A74E-A39D-5BD73154575D}"/>
                </a:ext>
              </a:extLst>
            </p:cNvPr>
            <p:cNvSpPr/>
            <p:nvPr/>
          </p:nvSpPr>
          <p:spPr>
            <a:xfrm>
              <a:off x="5511177" y="5367439"/>
              <a:ext cx="870585" cy="108585"/>
            </a:xfrm>
            <a:custGeom>
              <a:avLst/>
              <a:gdLst/>
              <a:ahLst/>
              <a:cxnLst/>
              <a:rect l="l" t="t" r="r" b="b"/>
              <a:pathLst>
                <a:path w="870585" h="108585">
                  <a:moveTo>
                    <a:pt x="127025" y="64884"/>
                  </a:moveTo>
                  <a:lnTo>
                    <a:pt x="93916" y="43281"/>
                  </a:lnTo>
                  <a:lnTo>
                    <a:pt x="52171" y="38595"/>
                  </a:lnTo>
                  <a:lnTo>
                    <a:pt x="44310" y="37274"/>
                  </a:lnTo>
                  <a:lnTo>
                    <a:pt x="41681" y="36487"/>
                  </a:lnTo>
                  <a:lnTo>
                    <a:pt x="39027" y="34683"/>
                  </a:lnTo>
                  <a:lnTo>
                    <a:pt x="38366" y="33439"/>
                  </a:lnTo>
                  <a:lnTo>
                    <a:pt x="38366" y="29832"/>
                  </a:lnTo>
                  <a:lnTo>
                    <a:pt x="39827" y="28295"/>
                  </a:lnTo>
                  <a:lnTo>
                    <a:pt x="45707" y="26123"/>
                  </a:lnTo>
                  <a:lnTo>
                    <a:pt x="51193" y="25565"/>
                  </a:lnTo>
                  <a:lnTo>
                    <a:pt x="68440" y="25565"/>
                  </a:lnTo>
                  <a:lnTo>
                    <a:pt x="75158" y="26276"/>
                  </a:lnTo>
                  <a:lnTo>
                    <a:pt x="83693" y="29121"/>
                  </a:lnTo>
                  <a:lnTo>
                    <a:pt x="85826" y="31496"/>
                  </a:lnTo>
                  <a:lnTo>
                    <a:pt x="85826" y="34810"/>
                  </a:lnTo>
                  <a:lnTo>
                    <a:pt x="122758" y="34810"/>
                  </a:lnTo>
                  <a:lnTo>
                    <a:pt x="96558" y="5003"/>
                  </a:lnTo>
                  <a:lnTo>
                    <a:pt x="59245" y="0"/>
                  </a:lnTo>
                  <a:lnTo>
                    <a:pt x="46532" y="520"/>
                  </a:lnTo>
                  <a:lnTo>
                    <a:pt x="10134" y="12712"/>
                  </a:lnTo>
                  <a:lnTo>
                    <a:pt x="1422" y="31686"/>
                  </a:lnTo>
                  <a:lnTo>
                    <a:pt x="1422" y="39255"/>
                  </a:lnTo>
                  <a:lnTo>
                    <a:pt x="33845" y="62877"/>
                  </a:lnTo>
                  <a:lnTo>
                    <a:pt x="76390" y="67792"/>
                  </a:lnTo>
                  <a:lnTo>
                    <a:pt x="84162" y="69024"/>
                  </a:lnTo>
                  <a:lnTo>
                    <a:pt x="86766" y="69786"/>
                  </a:lnTo>
                  <a:lnTo>
                    <a:pt x="89420" y="71577"/>
                  </a:lnTo>
                  <a:lnTo>
                    <a:pt x="90081" y="73025"/>
                  </a:lnTo>
                  <a:lnTo>
                    <a:pt x="90081" y="76631"/>
                  </a:lnTo>
                  <a:lnTo>
                    <a:pt x="71945" y="82397"/>
                  </a:lnTo>
                  <a:lnTo>
                    <a:pt x="64935" y="82397"/>
                  </a:lnTo>
                  <a:lnTo>
                    <a:pt x="52679" y="81724"/>
                  </a:lnTo>
                  <a:lnTo>
                    <a:pt x="43942" y="79667"/>
                  </a:lnTo>
                  <a:lnTo>
                    <a:pt x="38684" y="76250"/>
                  </a:lnTo>
                  <a:lnTo>
                    <a:pt x="36944" y="71462"/>
                  </a:lnTo>
                  <a:lnTo>
                    <a:pt x="0" y="71462"/>
                  </a:lnTo>
                  <a:lnTo>
                    <a:pt x="26987" y="103187"/>
                  </a:lnTo>
                  <a:lnTo>
                    <a:pt x="66357" y="107975"/>
                  </a:lnTo>
                  <a:lnTo>
                    <a:pt x="80429" y="107492"/>
                  </a:lnTo>
                  <a:lnTo>
                    <a:pt x="118389" y="95478"/>
                  </a:lnTo>
                  <a:lnTo>
                    <a:pt x="127025" y="73596"/>
                  </a:lnTo>
                  <a:lnTo>
                    <a:pt x="127025" y="64884"/>
                  </a:lnTo>
                  <a:close/>
                </a:path>
                <a:path w="870585" h="108585">
                  <a:moveTo>
                    <a:pt x="264833" y="2844"/>
                  </a:moveTo>
                  <a:lnTo>
                    <a:pt x="229311" y="2844"/>
                  </a:lnTo>
                  <a:lnTo>
                    <a:pt x="229311" y="60858"/>
                  </a:lnTo>
                  <a:lnTo>
                    <a:pt x="227304" y="66662"/>
                  </a:lnTo>
                  <a:lnTo>
                    <a:pt x="219252" y="75844"/>
                  </a:lnTo>
                  <a:lnTo>
                    <a:pt x="212267" y="78143"/>
                  </a:lnTo>
                  <a:lnTo>
                    <a:pt x="192366" y="78143"/>
                  </a:lnTo>
                  <a:lnTo>
                    <a:pt x="185381" y="75869"/>
                  </a:lnTo>
                  <a:lnTo>
                    <a:pt x="177330" y="66776"/>
                  </a:lnTo>
                  <a:lnTo>
                    <a:pt x="175323" y="60960"/>
                  </a:lnTo>
                  <a:lnTo>
                    <a:pt x="175323" y="2844"/>
                  </a:lnTo>
                  <a:lnTo>
                    <a:pt x="139801" y="2844"/>
                  </a:lnTo>
                  <a:lnTo>
                    <a:pt x="139801" y="55270"/>
                  </a:lnTo>
                  <a:lnTo>
                    <a:pt x="140741" y="67652"/>
                  </a:lnTo>
                  <a:lnTo>
                    <a:pt x="163487" y="100596"/>
                  </a:lnTo>
                  <a:lnTo>
                    <a:pt x="202323" y="107988"/>
                  </a:lnTo>
                  <a:lnTo>
                    <a:pt x="217385" y="107162"/>
                  </a:lnTo>
                  <a:lnTo>
                    <a:pt x="256324" y="87350"/>
                  </a:lnTo>
                  <a:lnTo>
                    <a:pt x="264833" y="55270"/>
                  </a:lnTo>
                  <a:lnTo>
                    <a:pt x="264833" y="2844"/>
                  </a:lnTo>
                  <a:close/>
                </a:path>
                <a:path w="870585" h="108585">
                  <a:moveTo>
                    <a:pt x="400951" y="54000"/>
                  </a:moveTo>
                  <a:lnTo>
                    <a:pt x="400545" y="45872"/>
                  </a:lnTo>
                  <a:lnTo>
                    <a:pt x="399326" y="38430"/>
                  </a:lnTo>
                  <a:lnTo>
                    <a:pt x="397611" y="32689"/>
                  </a:lnTo>
                  <a:lnTo>
                    <a:pt x="397306" y="31661"/>
                  </a:lnTo>
                  <a:lnTo>
                    <a:pt x="364007" y="3175"/>
                  </a:lnTo>
                  <a:lnTo>
                    <a:pt x="364007" y="47371"/>
                  </a:lnTo>
                  <a:lnTo>
                    <a:pt x="364007" y="60629"/>
                  </a:lnTo>
                  <a:lnTo>
                    <a:pt x="345071" y="75311"/>
                  </a:lnTo>
                  <a:lnTo>
                    <a:pt x="315988" y="75311"/>
                  </a:lnTo>
                  <a:lnTo>
                    <a:pt x="315988" y="32689"/>
                  </a:lnTo>
                  <a:lnTo>
                    <a:pt x="345071" y="32689"/>
                  </a:lnTo>
                  <a:lnTo>
                    <a:pt x="364007" y="47371"/>
                  </a:lnTo>
                  <a:lnTo>
                    <a:pt x="364007" y="3175"/>
                  </a:lnTo>
                  <a:lnTo>
                    <a:pt x="362686" y="2844"/>
                  </a:lnTo>
                  <a:lnTo>
                    <a:pt x="280466" y="2844"/>
                  </a:lnTo>
                  <a:lnTo>
                    <a:pt x="280466" y="105143"/>
                  </a:lnTo>
                  <a:lnTo>
                    <a:pt x="362686" y="105143"/>
                  </a:lnTo>
                  <a:lnTo>
                    <a:pt x="394487" y="82410"/>
                  </a:lnTo>
                  <a:lnTo>
                    <a:pt x="400545" y="62103"/>
                  </a:lnTo>
                  <a:lnTo>
                    <a:pt x="400951" y="54000"/>
                  </a:lnTo>
                  <a:close/>
                </a:path>
                <a:path w="870585" h="108585">
                  <a:moveTo>
                    <a:pt x="450684" y="2832"/>
                  </a:moveTo>
                  <a:lnTo>
                    <a:pt x="415163" y="2832"/>
                  </a:lnTo>
                  <a:lnTo>
                    <a:pt x="415163" y="105130"/>
                  </a:lnTo>
                  <a:lnTo>
                    <a:pt x="450684" y="105130"/>
                  </a:lnTo>
                  <a:lnTo>
                    <a:pt x="450684" y="2832"/>
                  </a:lnTo>
                  <a:close/>
                </a:path>
                <a:path w="870585" h="108585">
                  <a:moveTo>
                    <a:pt x="604405" y="2844"/>
                  </a:moveTo>
                  <a:lnTo>
                    <a:pt x="568883" y="2844"/>
                  </a:lnTo>
                  <a:lnTo>
                    <a:pt x="568883" y="70472"/>
                  </a:lnTo>
                  <a:lnTo>
                    <a:pt x="520293" y="2844"/>
                  </a:lnTo>
                  <a:lnTo>
                    <a:pt x="467728" y="2844"/>
                  </a:lnTo>
                  <a:lnTo>
                    <a:pt x="467728" y="105143"/>
                  </a:lnTo>
                  <a:lnTo>
                    <a:pt x="503237" y="105143"/>
                  </a:lnTo>
                  <a:lnTo>
                    <a:pt x="503237" y="37503"/>
                  </a:lnTo>
                  <a:lnTo>
                    <a:pt x="551840" y="105143"/>
                  </a:lnTo>
                  <a:lnTo>
                    <a:pt x="604405" y="105143"/>
                  </a:lnTo>
                  <a:lnTo>
                    <a:pt x="604405" y="2844"/>
                  </a:lnTo>
                  <a:close/>
                </a:path>
                <a:path w="870585" h="108585">
                  <a:moveTo>
                    <a:pt x="726592" y="2844"/>
                  </a:moveTo>
                  <a:lnTo>
                    <a:pt x="621449" y="2844"/>
                  </a:lnTo>
                  <a:lnTo>
                    <a:pt x="621449" y="32054"/>
                  </a:lnTo>
                  <a:lnTo>
                    <a:pt x="621449" y="47294"/>
                  </a:lnTo>
                  <a:lnTo>
                    <a:pt x="621449" y="77774"/>
                  </a:lnTo>
                  <a:lnTo>
                    <a:pt x="621449" y="105714"/>
                  </a:lnTo>
                  <a:lnTo>
                    <a:pt x="656971" y="105714"/>
                  </a:lnTo>
                  <a:lnTo>
                    <a:pt x="656971" y="77774"/>
                  </a:lnTo>
                  <a:lnTo>
                    <a:pt x="718070" y="77774"/>
                  </a:lnTo>
                  <a:lnTo>
                    <a:pt x="718070" y="47294"/>
                  </a:lnTo>
                  <a:lnTo>
                    <a:pt x="656971" y="47294"/>
                  </a:lnTo>
                  <a:lnTo>
                    <a:pt x="656971" y="32054"/>
                  </a:lnTo>
                  <a:lnTo>
                    <a:pt x="726592" y="32054"/>
                  </a:lnTo>
                  <a:lnTo>
                    <a:pt x="726592" y="2844"/>
                  </a:lnTo>
                  <a:close/>
                </a:path>
                <a:path w="870585" h="108585">
                  <a:moveTo>
                    <a:pt x="870089" y="53848"/>
                  </a:moveTo>
                  <a:lnTo>
                    <a:pt x="852538" y="14097"/>
                  </a:lnTo>
                  <a:lnTo>
                    <a:pt x="833145" y="4152"/>
                  </a:lnTo>
                  <a:lnTo>
                    <a:pt x="833145" y="46456"/>
                  </a:lnTo>
                  <a:lnTo>
                    <a:pt x="833145" y="53848"/>
                  </a:lnTo>
                  <a:lnTo>
                    <a:pt x="831291" y="64477"/>
                  </a:lnTo>
                  <a:lnTo>
                    <a:pt x="825690" y="72072"/>
                  </a:lnTo>
                  <a:lnTo>
                    <a:pt x="816368" y="76631"/>
                  </a:lnTo>
                  <a:lnTo>
                    <a:pt x="803313" y="78143"/>
                  </a:lnTo>
                  <a:lnTo>
                    <a:pt x="790257" y="76631"/>
                  </a:lnTo>
                  <a:lnTo>
                    <a:pt x="780935" y="72072"/>
                  </a:lnTo>
                  <a:lnTo>
                    <a:pt x="775335" y="64477"/>
                  </a:lnTo>
                  <a:lnTo>
                    <a:pt x="773468" y="53848"/>
                  </a:lnTo>
                  <a:lnTo>
                    <a:pt x="773468" y="46456"/>
                  </a:lnTo>
                  <a:lnTo>
                    <a:pt x="775728" y="40614"/>
                  </a:lnTo>
                  <a:lnTo>
                    <a:pt x="784720" y="31991"/>
                  </a:lnTo>
                  <a:lnTo>
                    <a:pt x="792416" y="29832"/>
                  </a:lnTo>
                  <a:lnTo>
                    <a:pt x="814197" y="29832"/>
                  </a:lnTo>
                  <a:lnTo>
                    <a:pt x="821893" y="31991"/>
                  </a:lnTo>
                  <a:lnTo>
                    <a:pt x="830897" y="40614"/>
                  </a:lnTo>
                  <a:lnTo>
                    <a:pt x="833145" y="46456"/>
                  </a:lnTo>
                  <a:lnTo>
                    <a:pt x="833145" y="4152"/>
                  </a:lnTo>
                  <a:lnTo>
                    <a:pt x="831456" y="3556"/>
                  </a:lnTo>
                  <a:lnTo>
                    <a:pt x="822820" y="1587"/>
                  </a:lnTo>
                  <a:lnTo>
                    <a:pt x="813320" y="393"/>
                  </a:lnTo>
                  <a:lnTo>
                    <a:pt x="803313" y="0"/>
                  </a:lnTo>
                  <a:lnTo>
                    <a:pt x="793076" y="393"/>
                  </a:lnTo>
                  <a:lnTo>
                    <a:pt x="754062" y="13970"/>
                  </a:lnTo>
                  <a:lnTo>
                    <a:pt x="736536" y="53848"/>
                  </a:lnTo>
                  <a:lnTo>
                    <a:pt x="737031" y="62141"/>
                  </a:lnTo>
                  <a:lnTo>
                    <a:pt x="760209" y="98145"/>
                  </a:lnTo>
                  <a:lnTo>
                    <a:pt x="803313" y="107975"/>
                  </a:lnTo>
                  <a:lnTo>
                    <a:pt x="813447" y="107581"/>
                  </a:lnTo>
                  <a:lnTo>
                    <a:pt x="852538" y="93891"/>
                  </a:lnTo>
                  <a:lnTo>
                    <a:pt x="864933" y="78143"/>
                  </a:lnTo>
                  <a:lnTo>
                    <a:pt x="865657" y="76809"/>
                  </a:lnTo>
                  <a:lnTo>
                    <a:pt x="868121" y="69786"/>
                  </a:lnTo>
                  <a:lnTo>
                    <a:pt x="869607" y="62141"/>
                  </a:lnTo>
                  <a:lnTo>
                    <a:pt x="870089" y="53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33">
            <a:extLst>
              <a:ext uri="{FF2B5EF4-FFF2-40B4-BE49-F238E27FC236}">
                <a16:creationId xmlns:a16="http://schemas.microsoft.com/office/drawing/2014/main" xmlns="" id="{7315085B-A257-A443-A76D-62FADE76A19C}"/>
              </a:ext>
            </a:extLst>
          </p:cNvPr>
          <p:cNvGrpSpPr/>
          <p:nvPr/>
        </p:nvGrpSpPr>
        <p:grpSpPr>
          <a:xfrm>
            <a:off x="9426506" y="6303162"/>
            <a:ext cx="980440" cy="245110"/>
            <a:chOff x="6867093" y="5289105"/>
            <a:chExt cx="980440" cy="245110"/>
          </a:xfrm>
        </p:grpSpPr>
        <p:sp>
          <p:nvSpPr>
            <p:cNvPr id="18" name="object 34">
              <a:extLst>
                <a:ext uri="{FF2B5EF4-FFF2-40B4-BE49-F238E27FC236}">
                  <a16:creationId xmlns:a16="http://schemas.microsoft.com/office/drawing/2014/main" xmlns="" id="{0D4EF555-4969-DB4B-9B62-85DE84DAB921}"/>
                </a:ext>
              </a:extLst>
            </p:cNvPr>
            <p:cNvSpPr/>
            <p:nvPr/>
          </p:nvSpPr>
          <p:spPr>
            <a:xfrm>
              <a:off x="6867093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>
              <a:extLst>
                <a:ext uri="{FF2B5EF4-FFF2-40B4-BE49-F238E27FC236}">
                  <a16:creationId xmlns:a16="http://schemas.microsoft.com/office/drawing/2014/main" xmlns="" id="{335217CC-D99A-C14E-9E43-6F7A22CCD2B5}"/>
                </a:ext>
              </a:extLst>
            </p:cNvPr>
            <p:cNvSpPr/>
            <p:nvPr/>
          </p:nvSpPr>
          <p:spPr>
            <a:xfrm>
              <a:off x="7112076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312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6">
              <a:extLst>
                <a:ext uri="{FF2B5EF4-FFF2-40B4-BE49-F238E27FC236}">
                  <a16:creationId xmlns:a16="http://schemas.microsoft.com/office/drawing/2014/main" xmlns="" id="{571DA998-65B0-6C4F-959F-79A205AF970F}"/>
                </a:ext>
              </a:extLst>
            </p:cNvPr>
            <p:cNvSpPr/>
            <p:nvPr/>
          </p:nvSpPr>
          <p:spPr>
            <a:xfrm>
              <a:off x="7357071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D7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7">
              <a:extLst>
                <a:ext uri="{FF2B5EF4-FFF2-40B4-BE49-F238E27FC236}">
                  <a16:creationId xmlns:a16="http://schemas.microsoft.com/office/drawing/2014/main" xmlns="" id="{C2874DF8-A4FD-4944-8A76-7AF9DF339C35}"/>
                </a:ext>
              </a:extLst>
            </p:cNvPr>
            <p:cNvSpPr/>
            <p:nvPr/>
          </p:nvSpPr>
          <p:spPr>
            <a:xfrm>
              <a:off x="7602067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8">
              <a:extLst>
                <a:ext uri="{FF2B5EF4-FFF2-40B4-BE49-F238E27FC236}">
                  <a16:creationId xmlns:a16="http://schemas.microsoft.com/office/drawing/2014/main" xmlns="" id="{1A46B23D-C423-4F40-815E-643CACAB3181}"/>
                </a:ext>
              </a:extLst>
            </p:cNvPr>
            <p:cNvSpPr/>
            <p:nvPr/>
          </p:nvSpPr>
          <p:spPr>
            <a:xfrm>
              <a:off x="6898233" y="5330304"/>
              <a:ext cx="907415" cy="163195"/>
            </a:xfrm>
            <a:custGeom>
              <a:avLst/>
              <a:gdLst/>
              <a:ahLst/>
              <a:cxnLst/>
              <a:rect l="l" t="t" r="r" b="b"/>
              <a:pathLst>
                <a:path w="907415" h="163195">
                  <a:moveTo>
                    <a:pt x="182689" y="0"/>
                  </a:moveTo>
                  <a:lnTo>
                    <a:pt x="123164" y="0"/>
                  </a:lnTo>
                  <a:lnTo>
                    <a:pt x="91808" y="90652"/>
                  </a:lnTo>
                  <a:lnTo>
                    <a:pt x="60439" y="0"/>
                  </a:lnTo>
                  <a:lnTo>
                    <a:pt x="0" y="0"/>
                  </a:lnTo>
                  <a:lnTo>
                    <a:pt x="65493" y="162610"/>
                  </a:lnTo>
                  <a:lnTo>
                    <a:pt x="117182" y="162610"/>
                  </a:lnTo>
                  <a:lnTo>
                    <a:pt x="182689" y="0"/>
                  </a:lnTo>
                  <a:close/>
                </a:path>
                <a:path w="907415" h="163195">
                  <a:moveTo>
                    <a:pt x="401269" y="116840"/>
                  </a:moveTo>
                  <a:lnTo>
                    <a:pt x="325386" y="116840"/>
                  </a:lnTo>
                  <a:lnTo>
                    <a:pt x="325386" y="0"/>
                  </a:lnTo>
                  <a:lnTo>
                    <a:pt x="271411" y="0"/>
                  </a:lnTo>
                  <a:lnTo>
                    <a:pt x="271411" y="116840"/>
                  </a:lnTo>
                  <a:lnTo>
                    <a:pt x="271411" y="162560"/>
                  </a:lnTo>
                  <a:lnTo>
                    <a:pt x="401269" y="162560"/>
                  </a:lnTo>
                  <a:lnTo>
                    <a:pt x="401269" y="116840"/>
                  </a:lnTo>
                  <a:close/>
                </a:path>
                <a:path w="907415" h="163195">
                  <a:moveTo>
                    <a:pt x="676122" y="162610"/>
                  </a:moveTo>
                  <a:lnTo>
                    <a:pt x="667054" y="140931"/>
                  </a:lnTo>
                  <a:lnTo>
                    <a:pt x="651040" y="102641"/>
                  </a:lnTo>
                  <a:lnTo>
                    <a:pt x="634631" y="63423"/>
                  </a:lnTo>
                  <a:lnTo>
                    <a:pt x="608088" y="0"/>
                  </a:lnTo>
                  <a:lnTo>
                    <a:pt x="595617" y="0"/>
                  </a:lnTo>
                  <a:lnTo>
                    <a:pt x="595617" y="102641"/>
                  </a:lnTo>
                  <a:lnTo>
                    <a:pt x="566089" y="102641"/>
                  </a:lnTo>
                  <a:lnTo>
                    <a:pt x="580872" y="63423"/>
                  </a:lnTo>
                  <a:lnTo>
                    <a:pt x="595617" y="102641"/>
                  </a:lnTo>
                  <a:lnTo>
                    <a:pt x="595617" y="0"/>
                  </a:lnTo>
                  <a:lnTo>
                    <a:pt x="554570" y="0"/>
                  </a:lnTo>
                  <a:lnTo>
                    <a:pt x="486524" y="162610"/>
                  </a:lnTo>
                  <a:lnTo>
                    <a:pt x="544182" y="162610"/>
                  </a:lnTo>
                  <a:lnTo>
                    <a:pt x="552500" y="140931"/>
                  </a:lnTo>
                  <a:lnTo>
                    <a:pt x="609003" y="140931"/>
                  </a:lnTo>
                  <a:lnTo>
                    <a:pt x="617550" y="162610"/>
                  </a:lnTo>
                  <a:lnTo>
                    <a:pt x="676122" y="162610"/>
                  </a:lnTo>
                  <a:close/>
                </a:path>
                <a:path w="907415" h="163195">
                  <a:moveTo>
                    <a:pt x="907072" y="0"/>
                  </a:moveTo>
                  <a:lnTo>
                    <a:pt x="853554" y="0"/>
                  </a:lnTo>
                  <a:lnTo>
                    <a:pt x="853554" y="71272"/>
                  </a:lnTo>
                  <a:lnTo>
                    <a:pt x="796124" y="0"/>
                  </a:lnTo>
                  <a:lnTo>
                    <a:pt x="745591" y="0"/>
                  </a:lnTo>
                  <a:lnTo>
                    <a:pt x="745591" y="162610"/>
                  </a:lnTo>
                  <a:lnTo>
                    <a:pt x="799109" y="162610"/>
                  </a:lnTo>
                  <a:lnTo>
                    <a:pt x="799109" y="88112"/>
                  </a:lnTo>
                  <a:lnTo>
                    <a:pt x="859078" y="162610"/>
                  </a:lnTo>
                  <a:lnTo>
                    <a:pt x="907072" y="162610"/>
                  </a:lnTo>
                  <a:lnTo>
                    <a:pt x="90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40">
            <a:extLst>
              <a:ext uri="{FF2B5EF4-FFF2-40B4-BE49-F238E27FC236}">
                <a16:creationId xmlns:a16="http://schemas.microsoft.com/office/drawing/2014/main" xmlns="" id="{9A785CA1-ABED-9F4A-A193-3095760531EE}"/>
              </a:ext>
            </a:extLst>
          </p:cNvPr>
          <p:cNvGrpSpPr/>
          <p:nvPr/>
        </p:nvGrpSpPr>
        <p:grpSpPr>
          <a:xfrm>
            <a:off x="6555404" y="6345758"/>
            <a:ext cx="1136015" cy="201930"/>
            <a:chOff x="3995991" y="5331701"/>
            <a:chExt cx="1136015" cy="201930"/>
          </a:xfrm>
        </p:grpSpPr>
        <p:sp>
          <p:nvSpPr>
            <p:cNvPr id="26" name="object 41">
              <a:extLst>
                <a:ext uri="{FF2B5EF4-FFF2-40B4-BE49-F238E27FC236}">
                  <a16:creationId xmlns:a16="http://schemas.microsoft.com/office/drawing/2014/main" xmlns="" id="{88F0DBAF-4582-BC43-AD77-7E3EA998E7C9}"/>
                </a:ext>
              </a:extLst>
            </p:cNvPr>
            <p:cNvSpPr/>
            <p:nvPr/>
          </p:nvSpPr>
          <p:spPr>
            <a:xfrm>
              <a:off x="3995991" y="5331701"/>
              <a:ext cx="1136015" cy="201930"/>
            </a:xfrm>
            <a:custGeom>
              <a:avLst/>
              <a:gdLst/>
              <a:ahLst/>
              <a:cxnLst/>
              <a:rect l="l" t="t" r="r" b="b"/>
              <a:pathLst>
                <a:path w="1136014" h="201929">
                  <a:moveTo>
                    <a:pt x="1135405" y="0"/>
                  </a:moveTo>
                  <a:lnTo>
                    <a:pt x="0" y="0"/>
                  </a:lnTo>
                  <a:lnTo>
                    <a:pt x="0" y="201409"/>
                  </a:lnTo>
                  <a:lnTo>
                    <a:pt x="1135405" y="201409"/>
                  </a:lnTo>
                  <a:lnTo>
                    <a:pt x="1135405" y="0"/>
                  </a:lnTo>
                  <a:close/>
                </a:path>
              </a:pathLst>
            </a:custGeom>
            <a:solidFill>
              <a:srgbClr val="004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2">
              <a:extLst>
                <a:ext uri="{FF2B5EF4-FFF2-40B4-BE49-F238E27FC236}">
                  <a16:creationId xmlns:a16="http://schemas.microsoft.com/office/drawing/2014/main" xmlns="" id="{29A719F3-4592-C543-A606-E76B4FF37E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421" y="5366170"/>
              <a:ext cx="232662" cy="130416"/>
            </a:xfrm>
            <a:prstGeom prst="rect">
              <a:avLst/>
            </a:prstGeom>
          </p:spPr>
        </p:pic>
        <p:pic>
          <p:nvPicPr>
            <p:cNvPr id="28" name="object 43">
              <a:extLst>
                <a:ext uri="{FF2B5EF4-FFF2-40B4-BE49-F238E27FC236}">
                  <a16:creationId xmlns:a16="http://schemas.microsoft.com/office/drawing/2014/main" xmlns="" id="{90D53613-E32E-774F-B2A9-715EE6A5CF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6121" y="5362360"/>
              <a:ext cx="442424" cy="135255"/>
            </a:xfrm>
            <a:prstGeom prst="rect">
              <a:avLst/>
            </a:prstGeom>
          </p:spPr>
        </p:pic>
      </p:grpSp>
      <p:pic>
        <p:nvPicPr>
          <p:cNvPr id="29" name="object 39">
            <a:extLst>
              <a:ext uri="{FF2B5EF4-FFF2-40B4-BE49-F238E27FC236}">
                <a16:creationId xmlns:a16="http://schemas.microsoft.com/office/drawing/2014/main" xmlns="" id="{65BE5658-8B02-7A40-9C75-E663AFEA02A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1515" y="6318139"/>
            <a:ext cx="931080" cy="245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C84BE40-FCE2-4B4E-AFF0-CA073DAB4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6" y="301547"/>
            <a:ext cx="3858603" cy="966380"/>
          </a:xfrm>
          <a:prstGeom prst="rect">
            <a:avLst/>
          </a:prstGeom>
        </p:spPr>
      </p:pic>
      <p:pic>
        <p:nvPicPr>
          <p:cNvPr id="30" name="Picture 6" descr="Rossel Group | Contraste Europe">
            <a:extLst>
              <a:ext uri="{FF2B5EF4-FFF2-40B4-BE49-F238E27FC236}">
                <a16:creationId xmlns:a16="http://schemas.microsoft.com/office/drawing/2014/main" xmlns="" id="{3D1AE4C4-EF96-D546-9BC3-02AE4070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59" y="5737133"/>
            <a:ext cx="1317274" cy="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">
            <a:extLst>
              <a:ext uri="{FF2B5EF4-FFF2-40B4-BE49-F238E27FC236}">
                <a16:creationId xmlns:a16="http://schemas.microsoft.com/office/drawing/2014/main" xmlns="" id="{CF273736-E211-4998-B87B-438673DD1752}"/>
              </a:ext>
            </a:extLst>
          </p:cNvPr>
          <p:cNvSpPr txBox="1"/>
          <p:nvPr/>
        </p:nvSpPr>
        <p:spPr>
          <a:xfrm>
            <a:off x="6096000" y="2605840"/>
            <a:ext cx="60959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algn="ctr"/>
            <a:r>
              <a:rPr lang="en-US" sz="3500" b="1" dirty="0" err="1" smtClean="0">
                <a:latin typeface="Proxima Nova Rg" panose="02000506030000020004" pitchFamily="50" charset="0"/>
                <a:cs typeface="Calibri" panose="020F0502020204030204" pitchFamily="34" charset="0"/>
              </a:rPr>
              <a:t>Soins</a:t>
            </a:r>
            <a:r>
              <a:rPr lang="en-US" sz="35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&amp;</a:t>
            </a:r>
            <a:r>
              <a:rPr lang="en-US" sz="35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 Santé</a:t>
            </a:r>
            <a:endParaRPr lang="en-US" sz="3500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xmlns="" id="{CF4F025F-B575-4599-9835-C07D80C88F09}"/>
              </a:ext>
            </a:extLst>
          </p:cNvPr>
          <p:cNvSpPr txBox="1"/>
          <p:nvPr/>
        </p:nvSpPr>
        <p:spPr>
          <a:xfrm>
            <a:off x="7161742" y="3770400"/>
            <a:ext cx="3986213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spc="300" dirty="0" smtClean="0"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FOCUS METIER &amp; SECTEUR 2023</a:t>
            </a:r>
            <a:endParaRPr lang="en-US" sz="1400" b="1" spc="300" dirty="0"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714701" y="5038334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roxima Nova Rg" panose="02000506030000020004" pitchFamily="50" charset="0"/>
                <a:cs typeface="Calibri" panose="020F0502020204030204" pitchFamily="34" charset="0"/>
              </a:rPr>
              <a:t>Du </a:t>
            </a:r>
            <a:r>
              <a:rPr lang="en-US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21/10 au 26/10</a:t>
            </a:r>
            <a:endParaRPr lang="en-US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4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29">
            <a:extLst>
              <a:ext uri="{FF2B5EF4-FFF2-40B4-BE49-F238E27FC236}">
                <a16:creationId xmlns:a16="http://schemas.microsoft.com/office/drawing/2014/main" xmlns="" id="{CA22EB44-FE6E-3C4D-B3D9-243D0AFFE6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327" y="854294"/>
          <a:ext cx="8105775" cy="535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Pack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CLASSIC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lang="fr-FR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Rédaction</a:t>
                      </a:r>
                      <a:r>
                        <a:rPr lang="fr-FR" sz="110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d’un article par Références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lang="fr-FR" sz="1200" b="1" spc="7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1/1 </a:t>
                      </a:r>
                      <a:r>
                        <a:rPr lang="fr-FR" sz="120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page </a:t>
                      </a:r>
                      <a:r>
                        <a:rPr lang="fr-FR" sz="1200" b="1" spc="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FR" sz="1200" b="1" spc="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fr-FR"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(pub </a:t>
                      </a:r>
                      <a:r>
                        <a:rPr lang="fr-FR" sz="1200" b="1" spc="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lang="fr-FR" sz="1200" b="1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spc="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article)</a:t>
                      </a:r>
                      <a:endParaRPr lang="fr-BE" sz="1200" b="1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sur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References.be,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Lesoir.b</a:t>
                      </a: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10" baseline="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Sudinfo.be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              , </a:t>
                      </a:r>
                      <a:r>
                        <a:rPr lang="fr-FR" sz="1100" spc="-10" baseline="0" dirty="0">
                          <a:solidFill>
                            <a:srgbClr val="FF000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  </a:t>
                      </a:r>
                      <a:endParaRPr lang="fr-BE" sz="1100" spc="-5" dirty="0">
                        <a:solidFill>
                          <a:srgbClr val="FF000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dans la newsletter Références 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vers</a:t>
                      </a:r>
                      <a:r>
                        <a:rPr lang="fr-BE"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tous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fr-B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 candidats </a:t>
                      </a:r>
                      <a:r>
                        <a:rPr lang="fr-BE"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ce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domaine</a:t>
                      </a:r>
                      <a:endParaRPr lang="fr-BE"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et/ou pub dans le dossier 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presse</a:t>
                      </a:r>
                      <a:r>
                        <a:rPr lang="fr-BE" sz="1100" spc="-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dédié à l‘action</a:t>
                      </a: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spc="0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spc="-5" dirty="0" err="1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Boost</a:t>
                      </a:r>
                      <a:r>
                        <a:rPr lang="fr-BE" sz="1400" b="1" spc="-5" dirty="0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visibilité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Amplification article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(campagne</a:t>
                      </a: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réseaux sociaux)</a:t>
                      </a:r>
                      <a:endParaRPr lang="fr-FR" sz="1100" b="0" spc="-5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5" dirty="0" smtClean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Amplification</a:t>
                      </a:r>
                      <a:r>
                        <a:rPr lang="fr-FR" sz="1100" b="0" spc="-5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pub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100" b="0" spc="-5" baseline="0" dirty="0" err="1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bannering</a:t>
                      </a: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sur lesoir.be, sudinfo.be, references.be</a:t>
                      </a:r>
                      <a:r>
                        <a:rPr lang="fr-FR" sz="1100" b="0" spc="-5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lang="fr-BE" sz="1100" b="0" spc="-5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Prix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(national)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print)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spc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lang="fr-FR" sz="1900" b="1" spc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(national)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14.950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8" name="object 9">
            <a:extLst>
              <a:ext uri="{FF2B5EF4-FFF2-40B4-BE49-F238E27FC236}">
                <a16:creationId xmlns:a16="http://schemas.microsoft.com/office/drawing/2014/main" xmlns="" id="{5ED8ACDC-FADB-8145-BC92-3B06C957C1C1}"/>
              </a:ext>
            </a:extLst>
          </p:cNvPr>
          <p:cNvGrpSpPr/>
          <p:nvPr/>
        </p:nvGrpSpPr>
        <p:grpSpPr>
          <a:xfrm>
            <a:off x="5722665" y="1379944"/>
            <a:ext cx="273050" cy="273050"/>
            <a:chOff x="5732367" y="2627280"/>
            <a:chExt cx="273050" cy="273050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6B9A5967-E1CB-0C4D-89A9-768521CA0CBC}"/>
                </a:ext>
              </a:extLst>
            </p:cNvPr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40" name="object 11">
              <a:extLst>
                <a:ext uri="{FF2B5EF4-FFF2-40B4-BE49-F238E27FC236}">
                  <a16:creationId xmlns:a16="http://schemas.microsoft.com/office/drawing/2014/main" xmlns="" id="{66144E59-4642-B244-B338-EA7A342EF60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1" name="object 12">
            <a:extLst>
              <a:ext uri="{FF2B5EF4-FFF2-40B4-BE49-F238E27FC236}">
                <a16:creationId xmlns:a16="http://schemas.microsoft.com/office/drawing/2014/main" xmlns="" id="{91AAC6A6-8480-DB45-9AC5-539E8103914C}"/>
              </a:ext>
            </a:extLst>
          </p:cNvPr>
          <p:cNvGrpSpPr/>
          <p:nvPr/>
        </p:nvGrpSpPr>
        <p:grpSpPr>
          <a:xfrm>
            <a:off x="7319962" y="1383456"/>
            <a:ext cx="273050" cy="273050"/>
            <a:chOff x="7285183" y="2627280"/>
            <a:chExt cx="273050" cy="273050"/>
          </a:xfrm>
        </p:grpSpPr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FCE244E2-75BC-5945-8932-78690B8F0C6D}"/>
                </a:ext>
              </a:extLst>
            </p:cNvPr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43" name="object 14">
              <a:extLst>
                <a:ext uri="{FF2B5EF4-FFF2-40B4-BE49-F238E27FC236}">
                  <a16:creationId xmlns:a16="http://schemas.microsoft.com/office/drawing/2014/main" xmlns="" id="{8864AD71-F8F4-CE4F-8199-6A8F1C5362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4" name="object 15">
            <a:extLst>
              <a:ext uri="{FF2B5EF4-FFF2-40B4-BE49-F238E27FC236}">
                <a16:creationId xmlns:a16="http://schemas.microsoft.com/office/drawing/2014/main" xmlns="" id="{FCA5212B-472E-1F41-B092-2CD3E6E74E0C}"/>
              </a:ext>
            </a:extLst>
          </p:cNvPr>
          <p:cNvGrpSpPr/>
          <p:nvPr/>
        </p:nvGrpSpPr>
        <p:grpSpPr>
          <a:xfrm>
            <a:off x="8846009" y="1379658"/>
            <a:ext cx="273050" cy="273050"/>
            <a:chOff x="8838012" y="2627280"/>
            <a:chExt cx="273050" cy="273050"/>
          </a:xfrm>
        </p:grpSpPr>
        <p:sp>
          <p:nvSpPr>
            <p:cNvPr id="45" name="object 16">
              <a:extLst>
                <a:ext uri="{FF2B5EF4-FFF2-40B4-BE49-F238E27FC236}">
                  <a16:creationId xmlns:a16="http://schemas.microsoft.com/office/drawing/2014/main" xmlns="" id="{C8AE9B6D-7B5A-AA42-8D79-C371270A65DB}"/>
                </a:ext>
              </a:extLst>
            </p:cNvPr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46" name="object 17">
              <a:extLst>
                <a:ext uri="{FF2B5EF4-FFF2-40B4-BE49-F238E27FC236}">
                  <a16:creationId xmlns:a16="http://schemas.microsoft.com/office/drawing/2014/main" xmlns="" id="{5234CA71-AC7D-BD49-B10D-62B768B953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8">
            <a:extLst>
              <a:ext uri="{FF2B5EF4-FFF2-40B4-BE49-F238E27FC236}">
                <a16:creationId xmlns:a16="http://schemas.microsoft.com/office/drawing/2014/main" xmlns="" id="{E80E3CFE-99CD-7440-9745-3DB72B69854A}"/>
              </a:ext>
            </a:extLst>
          </p:cNvPr>
          <p:cNvGrpSpPr/>
          <p:nvPr/>
        </p:nvGrpSpPr>
        <p:grpSpPr>
          <a:xfrm>
            <a:off x="5722702" y="2986267"/>
            <a:ext cx="273050" cy="273050"/>
            <a:chOff x="5732367" y="3785457"/>
            <a:chExt cx="273050" cy="273050"/>
          </a:xfrm>
        </p:grpSpPr>
        <p:sp>
          <p:nvSpPr>
            <p:cNvPr id="48" name="object 19">
              <a:extLst>
                <a:ext uri="{FF2B5EF4-FFF2-40B4-BE49-F238E27FC236}">
                  <a16:creationId xmlns:a16="http://schemas.microsoft.com/office/drawing/2014/main" xmlns="" id="{61524A28-C047-6343-82F7-113370E48926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49" name="object 20">
              <a:extLst>
                <a:ext uri="{FF2B5EF4-FFF2-40B4-BE49-F238E27FC236}">
                  <a16:creationId xmlns:a16="http://schemas.microsoft.com/office/drawing/2014/main" xmlns="" id="{76C753BA-EC4E-3D4F-87F8-FF4B2A1F0691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50" name="object 21">
              <a:extLst>
                <a:ext uri="{FF2B5EF4-FFF2-40B4-BE49-F238E27FC236}">
                  <a16:creationId xmlns:a16="http://schemas.microsoft.com/office/drawing/2014/main" xmlns="" id="{85C31249-1C8B-CA47-9792-69D44C21C5F3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grpSp>
        <p:nvGrpSpPr>
          <p:cNvPr id="51" name="object 9">
            <a:extLst>
              <a:ext uri="{FF2B5EF4-FFF2-40B4-BE49-F238E27FC236}">
                <a16:creationId xmlns:a16="http://schemas.microsoft.com/office/drawing/2014/main" xmlns="" id="{680F6753-954C-7C4F-A0CF-3BFDD973AF56}"/>
              </a:ext>
            </a:extLst>
          </p:cNvPr>
          <p:cNvGrpSpPr/>
          <p:nvPr/>
        </p:nvGrpSpPr>
        <p:grpSpPr>
          <a:xfrm>
            <a:off x="5719191" y="1933218"/>
            <a:ext cx="273050" cy="273050"/>
            <a:chOff x="5732367" y="2627280"/>
            <a:chExt cx="273050" cy="273050"/>
          </a:xfrm>
        </p:grpSpPr>
        <p:sp>
          <p:nvSpPr>
            <p:cNvPr id="52" name="object 10">
              <a:extLst>
                <a:ext uri="{FF2B5EF4-FFF2-40B4-BE49-F238E27FC236}">
                  <a16:creationId xmlns:a16="http://schemas.microsoft.com/office/drawing/2014/main" xmlns="" id="{CC6F1043-4D98-EA4A-AC26-D4DBF5E94E56}"/>
                </a:ext>
              </a:extLst>
            </p:cNvPr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53" name="object 11">
              <a:extLst>
                <a:ext uri="{FF2B5EF4-FFF2-40B4-BE49-F238E27FC236}">
                  <a16:creationId xmlns:a16="http://schemas.microsoft.com/office/drawing/2014/main" xmlns="" id="{11F9E58A-0DA9-7545-B5EB-A6F99C6CBB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4" name="object 12">
            <a:extLst>
              <a:ext uri="{FF2B5EF4-FFF2-40B4-BE49-F238E27FC236}">
                <a16:creationId xmlns:a16="http://schemas.microsoft.com/office/drawing/2014/main" xmlns="" id="{7F2889AC-91ED-C843-B9EA-5B922D4E5D5C}"/>
              </a:ext>
            </a:extLst>
          </p:cNvPr>
          <p:cNvGrpSpPr/>
          <p:nvPr/>
        </p:nvGrpSpPr>
        <p:grpSpPr>
          <a:xfrm>
            <a:off x="7323473" y="1929745"/>
            <a:ext cx="273050" cy="273050"/>
            <a:chOff x="7285183" y="2627280"/>
            <a:chExt cx="273050" cy="273050"/>
          </a:xfrm>
        </p:grpSpPr>
        <p:sp>
          <p:nvSpPr>
            <p:cNvPr id="55" name="object 13">
              <a:extLst>
                <a:ext uri="{FF2B5EF4-FFF2-40B4-BE49-F238E27FC236}">
                  <a16:creationId xmlns:a16="http://schemas.microsoft.com/office/drawing/2014/main" xmlns="" id="{172CCDF5-40AC-484A-9B75-31DDE21EE4E3}"/>
                </a:ext>
              </a:extLst>
            </p:cNvPr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56" name="object 14">
              <a:extLst>
                <a:ext uri="{FF2B5EF4-FFF2-40B4-BE49-F238E27FC236}">
                  <a16:creationId xmlns:a16="http://schemas.microsoft.com/office/drawing/2014/main" xmlns="" id="{FE61A3D6-ADF8-3448-8D35-6B5FE21313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7" name="object 15">
            <a:extLst>
              <a:ext uri="{FF2B5EF4-FFF2-40B4-BE49-F238E27FC236}">
                <a16:creationId xmlns:a16="http://schemas.microsoft.com/office/drawing/2014/main" xmlns="" id="{D8372D8C-C17E-F04B-94F9-8497A7E4B86C}"/>
              </a:ext>
            </a:extLst>
          </p:cNvPr>
          <p:cNvGrpSpPr/>
          <p:nvPr/>
        </p:nvGrpSpPr>
        <p:grpSpPr>
          <a:xfrm>
            <a:off x="8842497" y="1933257"/>
            <a:ext cx="273050" cy="273050"/>
            <a:chOff x="8838012" y="2627280"/>
            <a:chExt cx="273050" cy="273050"/>
          </a:xfrm>
        </p:grpSpPr>
        <p:sp>
          <p:nvSpPr>
            <p:cNvPr id="58" name="object 16">
              <a:extLst>
                <a:ext uri="{FF2B5EF4-FFF2-40B4-BE49-F238E27FC236}">
                  <a16:creationId xmlns:a16="http://schemas.microsoft.com/office/drawing/2014/main" xmlns="" id="{92EC3B7A-A349-0947-835D-FF65951269C2}"/>
                </a:ext>
              </a:extLst>
            </p:cNvPr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59" name="object 17">
              <a:extLst>
                <a:ext uri="{FF2B5EF4-FFF2-40B4-BE49-F238E27FC236}">
                  <a16:creationId xmlns:a16="http://schemas.microsoft.com/office/drawing/2014/main" xmlns="" id="{06108954-F991-D04C-B806-FD5DC9B3C3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0" name="object 9">
            <a:extLst>
              <a:ext uri="{FF2B5EF4-FFF2-40B4-BE49-F238E27FC236}">
                <a16:creationId xmlns:a16="http://schemas.microsoft.com/office/drawing/2014/main" xmlns="" id="{94CAADEE-24DA-AB45-93AA-66098C1D9FED}"/>
              </a:ext>
            </a:extLst>
          </p:cNvPr>
          <p:cNvGrpSpPr/>
          <p:nvPr/>
        </p:nvGrpSpPr>
        <p:grpSpPr>
          <a:xfrm>
            <a:off x="5724097" y="2486454"/>
            <a:ext cx="273050" cy="273050"/>
            <a:chOff x="5732367" y="2627280"/>
            <a:chExt cx="273050" cy="273050"/>
          </a:xfrm>
        </p:grpSpPr>
        <p:sp>
          <p:nvSpPr>
            <p:cNvPr id="61" name="object 10">
              <a:extLst>
                <a:ext uri="{FF2B5EF4-FFF2-40B4-BE49-F238E27FC236}">
                  <a16:creationId xmlns:a16="http://schemas.microsoft.com/office/drawing/2014/main" xmlns="" id="{D21DE678-8B5E-CD42-9AA8-C1E332C4F35B}"/>
                </a:ext>
              </a:extLst>
            </p:cNvPr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62" name="object 11">
              <a:extLst>
                <a:ext uri="{FF2B5EF4-FFF2-40B4-BE49-F238E27FC236}">
                  <a16:creationId xmlns:a16="http://schemas.microsoft.com/office/drawing/2014/main" xmlns="" id="{8813D526-FF9D-DF4F-9F5F-B31054F5AB4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3" name="object 12">
            <a:extLst>
              <a:ext uri="{FF2B5EF4-FFF2-40B4-BE49-F238E27FC236}">
                <a16:creationId xmlns:a16="http://schemas.microsoft.com/office/drawing/2014/main" xmlns="" id="{86F3641A-C6EC-4A40-97ED-8EB3F2310F19}"/>
              </a:ext>
            </a:extLst>
          </p:cNvPr>
          <p:cNvGrpSpPr/>
          <p:nvPr/>
        </p:nvGrpSpPr>
        <p:grpSpPr>
          <a:xfrm>
            <a:off x="7316488" y="2479546"/>
            <a:ext cx="273050" cy="273050"/>
            <a:chOff x="7285183" y="2627280"/>
            <a:chExt cx="273050" cy="273050"/>
          </a:xfrm>
        </p:grpSpPr>
        <p:sp>
          <p:nvSpPr>
            <p:cNvPr id="64" name="object 13">
              <a:extLst>
                <a:ext uri="{FF2B5EF4-FFF2-40B4-BE49-F238E27FC236}">
                  <a16:creationId xmlns:a16="http://schemas.microsoft.com/office/drawing/2014/main" xmlns="" id="{751E118F-A575-1F4D-8455-FB7F6458FEE8}"/>
                </a:ext>
              </a:extLst>
            </p:cNvPr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65" name="object 14">
              <a:extLst>
                <a:ext uri="{FF2B5EF4-FFF2-40B4-BE49-F238E27FC236}">
                  <a16:creationId xmlns:a16="http://schemas.microsoft.com/office/drawing/2014/main" xmlns="" id="{D19BEEF2-F17D-5042-A9E1-ED3C0A67D5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6" name="object 15">
            <a:extLst>
              <a:ext uri="{FF2B5EF4-FFF2-40B4-BE49-F238E27FC236}">
                <a16:creationId xmlns:a16="http://schemas.microsoft.com/office/drawing/2014/main" xmlns="" id="{38E75159-ABB7-9646-BC5F-B01C6534B683}"/>
              </a:ext>
            </a:extLst>
          </p:cNvPr>
          <p:cNvGrpSpPr/>
          <p:nvPr/>
        </p:nvGrpSpPr>
        <p:grpSpPr>
          <a:xfrm>
            <a:off x="8845970" y="2479260"/>
            <a:ext cx="273050" cy="273050"/>
            <a:chOff x="8838012" y="2627280"/>
            <a:chExt cx="273050" cy="273050"/>
          </a:xfrm>
        </p:grpSpPr>
        <p:sp>
          <p:nvSpPr>
            <p:cNvPr id="67" name="object 16">
              <a:extLst>
                <a:ext uri="{FF2B5EF4-FFF2-40B4-BE49-F238E27FC236}">
                  <a16:creationId xmlns:a16="http://schemas.microsoft.com/office/drawing/2014/main" xmlns="" id="{18C4421C-BB0B-D548-A084-C993E75B6A0B}"/>
                </a:ext>
              </a:extLst>
            </p:cNvPr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68" name="object 17">
              <a:extLst>
                <a:ext uri="{FF2B5EF4-FFF2-40B4-BE49-F238E27FC236}">
                  <a16:creationId xmlns:a16="http://schemas.microsoft.com/office/drawing/2014/main" xmlns="" id="{1CE0E67D-0CFB-964C-9392-B2645354DD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9" name="object 18">
            <a:extLst>
              <a:ext uri="{FF2B5EF4-FFF2-40B4-BE49-F238E27FC236}">
                <a16:creationId xmlns:a16="http://schemas.microsoft.com/office/drawing/2014/main" xmlns="" id="{8B94DEAE-1869-2D49-B35C-34AAF00A417D}"/>
              </a:ext>
            </a:extLst>
          </p:cNvPr>
          <p:cNvGrpSpPr/>
          <p:nvPr/>
        </p:nvGrpSpPr>
        <p:grpSpPr>
          <a:xfrm>
            <a:off x="5757719" y="4391101"/>
            <a:ext cx="273050" cy="273050"/>
            <a:chOff x="5732367" y="3785457"/>
            <a:chExt cx="273050" cy="273050"/>
          </a:xfrm>
        </p:grpSpPr>
        <p:sp>
          <p:nvSpPr>
            <p:cNvPr id="70" name="object 19">
              <a:extLst>
                <a:ext uri="{FF2B5EF4-FFF2-40B4-BE49-F238E27FC236}">
                  <a16:creationId xmlns:a16="http://schemas.microsoft.com/office/drawing/2014/main" xmlns="" id="{AEA64F1F-8E39-5346-AC4B-1EFB355BA9EF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1" name="object 20">
              <a:extLst>
                <a:ext uri="{FF2B5EF4-FFF2-40B4-BE49-F238E27FC236}">
                  <a16:creationId xmlns:a16="http://schemas.microsoft.com/office/drawing/2014/main" xmlns="" id="{36768C09-516F-174C-B130-D34ADD0DD356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2" name="object 21">
              <a:extLst>
                <a:ext uri="{FF2B5EF4-FFF2-40B4-BE49-F238E27FC236}">
                  <a16:creationId xmlns:a16="http://schemas.microsoft.com/office/drawing/2014/main" xmlns="" id="{DF353802-AEF9-6941-A807-BC3E199935D2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grpSp>
        <p:nvGrpSpPr>
          <p:cNvPr id="73" name="object 18">
            <a:extLst>
              <a:ext uri="{FF2B5EF4-FFF2-40B4-BE49-F238E27FC236}">
                <a16:creationId xmlns:a16="http://schemas.microsoft.com/office/drawing/2014/main" xmlns="" id="{15B2D87B-D1F9-1243-8824-C9CA91AEC055}"/>
              </a:ext>
            </a:extLst>
          </p:cNvPr>
          <p:cNvGrpSpPr/>
          <p:nvPr/>
        </p:nvGrpSpPr>
        <p:grpSpPr>
          <a:xfrm>
            <a:off x="7395253" y="4398648"/>
            <a:ext cx="273050" cy="273050"/>
            <a:chOff x="5732367" y="3785457"/>
            <a:chExt cx="273050" cy="273050"/>
          </a:xfrm>
        </p:grpSpPr>
        <p:sp>
          <p:nvSpPr>
            <p:cNvPr id="74" name="object 19">
              <a:extLst>
                <a:ext uri="{FF2B5EF4-FFF2-40B4-BE49-F238E27FC236}">
                  <a16:creationId xmlns:a16="http://schemas.microsoft.com/office/drawing/2014/main" xmlns="" id="{B9FE27E4-0D67-8248-9A6D-664621C843F4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5" name="object 20">
              <a:extLst>
                <a:ext uri="{FF2B5EF4-FFF2-40B4-BE49-F238E27FC236}">
                  <a16:creationId xmlns:a16="http://schemas.microsoft.com/office/drawing/2014/main" xmlns="" id="{7FDF61F7-A185-9A4B-854F-CAF9DE65D3B0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6" name="object 21">
              <a:extLst>
                <a:ext uri="{FF2B5EF4-FFF2-40B4-BE49-F238E27FC236}">
                  <a16:creationId xmlns:a16="http://schemas.microsoft.com/office/drawing/2014/main" xmlns="" id="{37A2232A-F6F0-484F-B847-13FC41C96C06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B9FCC6-A314-EE42-8675-46D3F3CBF5B3}"/>
              </a:ext>
            </a:extLst>
          </p:cNvPr>
          <p:cNvSpPr/>
          <p:nvPr/>
        </p:nvSpPr>
        <p:spPr>
          <a:xfrm>
            <a:off x="6773128" y="3703556"/>
            <a:ext cx="15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1.000 </a:t>
            </a: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lectures </a:t>
            </a:r>
          </a:p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ciblées garanties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2E91463E-30B1-3941-A3B6-93A6E1D7DDEE}"/>
              </a:ext>
            </a:extLst>
          </p:cNvPr>
          <p:cNvSpPr/>
          <p:nvPr/>
        </p:nvSpPr>
        <p:spPr>
          <a:xfrm>
            <a:off x="8308594" y="4311887"/>
            <a:ext cx="1534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100.000 </a:t>
            </a: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impressions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047DCF14-4BAB-964F-AF5D-DFB16D748EC2}"/>
              </a:ext>
            </a:extLst>
          </p:cNvPr>
          <p:cNvSpPr/>
          <p:nvPr/>
        </p:nvSpPr>
        <p:spPr>
          <a:xfrm>
            <a:off x="8269796" y="3709346"/>
            <a:ext cx="15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1.000 </a:t>
            </a: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lectures </a:t>
            </a:r>
          </a:p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ciblées </a:t>
            </a: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garanties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DE8EE3B7-D404-2F47-9991-4B2276C614C1}"/>
              </a:ext>
            </a:extLst>
          </p:cNvPr>
          <p:cNvSpPr/>
          <p:nvPr/>
        </p:nvSpPr>
        <p:spPr>
          <a:xfrm>
            <a:off x="0" y="0"/>
            <a:ext cx="572943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6FE1B65C-6F5C-0846-B5BA-34799747D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F1553050-47B9-5B48-A3E2-B65A83460E68}"/>
              </a:ext>
            </a:extLst>
          </p:cNvPr>
          <p:cNvSpPr/>
          <p:nvPr/>
        </p:nvSpPr>
        <p:spPr>
          <a:xfrm>
            <a:off x="6776439" y="298431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sz="1200" b="1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</a:t>
            </a:r>
            <a:r>
              <a:rPr lang="fr-BE" sz="1200" b="1" spc="-2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200" b="1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r>
              <a:rPr lang="fr-BE" sz="1200" b="1" spc="4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</a:t>
            </a:r>
            <a:r>
              <a:rPr lang="fr-BE" sz="1200" b="1" spc="4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article)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13" name="Picture 8" descr="Le-logo-Facebook - Ville de Saint-Gobain">
            <a:extLst>
              <a:ext uri="{FF2B5EF4-FFF2-40B4-BE49-F238E27FC236}">
                <a16:creationId xmlns:a16="http://schemas.microsoft.com/office/drawing/2014/main" xmlns="" id="{B9FC4171-0386-B042-9E35-AD94F896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12" y="2109938"/>
            <a:ext cx="207274" cy="1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Fichier:LinkedIn logo initials.png — Wikipédia">
            <a:extLst>
              <a:ext uri="{FF2B5EF4-FFF2-40B4-BE49-F238E27FC236}">
                <a16:creationId xmlns:a16="http://schemas.microsoft.com/office/drawing/2014/main" xmlns="" id="{300A7EBD-69C9-3740-825A-5C6859F2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09" y="2101437"/>
            <a:ext cx="195769" cy="1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6">
            <a:extLst>
              <a:ext uri="{FF2B5EF4-FFF2-40B4-BE49-F238E27FC236}">
                <a16:creationId xmlns:a16="http://schemas.microsoft.com/office/drawing/2014/main" xmlns="" id="{B169A772-2D7E-EF4F-8F5D-EF9EC5EE7041}"/>
              </a:ext>
            </a:extLst>
          </p:cNvPr>
          <p:cNvSpPr txBox="1"/>
          <p:nvPr/>
        </p:nvSpPr>
        <p:spPr>
          <a:xfrm>
            <a:off x="1294438" y="1245668"/>
            <a:ext cx="427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TARIFS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7" name="TextBox 2">
            <a:extLst>
              <a:ext uri="{FF2B5EF4-FFF2-40B4-BE49-F238E27FC236}">
                <a16:creationId xmlns:a16="http://schemas.microsoft.com/office/drawing/2014/main" xmlns="" id="{F74BCEBD-C91A-234C-9C79-3C6A612C02DB}"/>
              </a:ext>
            </a:extLst>
          </p:cNvPr>
          <p:cNvSpPr txBox="1"/>
          <p:nvPr/>
        </p:nvSpPr>
        <p:spPr>
          <a:xfrm>
            <a:off x="1284390" y="675469"/>
            <a:ext cx="301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Branding.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7550" y="3703556"/>
            <a:ext cx="189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1.000 lectures </a:t>
            </a:r>
          </a:p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ciblées garanties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70D148-4BC3-4F63-832E-3C85DB8FE58E}"/>
              </a:ext>
            </a:extLst>
          </p:cNvPr>
          <p:cNvSpPr txBox="1"/>
          <p:nvPr/>
        </p:nvSpPr>
        <p:spPr>
          <a:xfrm>
            <a:off x="570884" y="833527"/>
            <a:ext cx="794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FAITES DÉCOUVRIR VOTRE ORGANISME ET </a:t>
            </a:r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REMPLISSEZ VOS FORMATIONS!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5032D054-EC28-3445-8C99-C318BCB11795}"/>
              </a:ext>
            </a:extLst>
          </p:cNvPr>
          <p:cNvSpPr txBox="1"/>
          <p:nvPr/>
        </p:nvSpPr>
        <p:spPr>
          <a:xfrm>
            <a:off x="570884" y="26332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Formation.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0DB7CCD-508F-674F-849F-B6618E47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DECAE4B8-633A-A844-BF33-2EE7ABA250A3}"/>
              </a:ext>
            </a:extLst>
          </p:cNvPr>
          <p:cNvSpPr/>
          <p:nvPr/>
        </p:nvSpPr>
        <p:spPr>
          <a:xfrm>
            <a:off x="2010547" y="1396764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bject 130">
            <a:extLst>
              <a:ext uri="{FF2B5EF4-FFF2-40B4-BE49-F238E27FC236}">
                <a16:creationId xmlns:a16="http://schemas.microsoft.com/office/drawing/2014/main" xmlns="" id="{CEF71010-D599-6D43-A8DE-C1A81B2F2DDB}"/>
              </a:ext>
            </a:extLst>
          </p:cNvPr>
          <p:cNvSpPr txBox="1"/>
          <p:nvPr/>
        </p:nvSpPr>
        <p:spPr>
          <a:xfrm>
            <a:off x="1169175" y="2140069"/>
            <a:ext cx="2471894" cy="4610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CONTEXTUALISER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 offres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de formations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21" name="object 130">
            <a:extLst>
              <a:ext uri="{FF2B5EF4-FFF2-40B4-BE49-F238E27FC236}">
                <a16:creationId xmlns:a16="http://schemas.microsoft.com/office/drawing/2014/main" xmlns="" id="{7DF2A1CB-6908-CC42-B836-7C8CD3D6BB70}"/>
              </a:ext>
            </a:extLst>
          </p:cNvPr>
          <p:cNvSpPr txBox="1"/>
          <p:nvPr/>
        </p:nvSpPr>
        <p:spPr>
          <a:xfrm>
            <a:off x="4804222" y="2176455"/>
            <a:ext cx="256945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DIFFUSER</a:t>
            </a:r>
          </a:p>
          <a:p>
            <a:pPr marL="38100" algn="ctr"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massivement pour vous faire connaître auprès du public cible</a:t>
            </a:r>
          </a:p>
        </p:txBody>
      </p:sp>
      <p:sp>
        <p:nvSpPr>
          <p:cNvPr id="22" name="object 130">
            <a:extLst>
              <a:ext uri="{FF2B5EF4-FFF2-40B4-BE49-F238E27FC236}">
                <a16:creationId xmlns:a16="http://schemas.microsoft.com/office/drawing/2014/main" xmlns="" id="{DB33659D-1705-5C47-A7FB-E38C0C827D1D}"/>
              </a:ext>
            </a:extLst>
          </p:cNvPr>
          <p:cNvSpPr txBox="1"/>
          <p:nvPr/>
        </p:nvSpPr>
        <p:spPr>
          <a:xfrm>
            <a:off x="8551608" y="2220729"/>
            <a:ext cx="2471894" cy="6892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RÉCOLTER DES LEADS 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leur </a:t>
            </a: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proposer votre 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offre de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formations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6BC9F45-4161-0040-9038-043B6FF0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09" y="1523897"/>
            <a:ext cx="489039" cy="4890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28826E61-BD28-AC41-A1BE-A4B25F01B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3717">
            <a:off x="5768350" y="1501950"/>
            <a:ext cx="644118" cy="51427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E1229B06-66ED-3C44-A3E2-3B862FAC2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2"/>
          <a:stretch/>
        </p:blipFill>
        <p:spPr>
          <a:xfrm>
            <a:off x="1314404" y="2877095"/>
            <a:ext cx="2361478" cy="370888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3F927D6-E427-B648-95C5-5440DCDAFDFB}"/>
              </a:ext>
            </a:extLst>
          </p:cNvPr>
          <p:cNvSpPr/>
          <p:nvPr/>
        </p:nvSpPr>
        <p:spPr>
          <a:xfrm>
            <a:off x="1909638" y="6508303"/>
            <a:ext cx="96084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 digital</a:t>
            </a:r>
          </a:p>
        </p:txBody>
      </p:sp>
      <p:cxnSp>
        <p:nvCxnSpPr>
          <p:cNvPr id="68" name="Straight Connector 29">
            <a:extLst>
              <a:ext uri="{FF2B5EF4-FFF2-40B4-BE49-F238E27FC236}">
                <a16:creationId xmlns:a16="http://schemas.microsoft.com/office/drawing/2014/main" xmlns="" id="{5F615601-F0CE-9746-AEF4-A818F7A1244A}"/>
              </a:ext>
            </a:extLst>
          </p:cNvPr>
          <p:cNvCxnSpPr>
            <a:cxnSpLocks/>
          </p:cNvCxnSpPr>
          <p:nvPr/>
        </p:nvCxnSpPr>
        <p:spPr>
          <a:xfrm flipV="1">
            <a:off x="4142838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29">
            <a:extLst>
              <a:ext uri="{FF2B5EF4-FFF2-40B4-BE49-F238E27FC236}">
                <a16:creationId xmlns:a16="http://schemas.microsoft.com/office/drawing/2014/main" xmlns="" id="{BAC55146-E075-064E-B6DA-26AC5782B6D0}"/>
              </a:ext>
            </a:extLst>
          </p:cNvPr>
          <p:cNvCxnSpPr>
            <a:cxnSpLocks/>
          </p:cNvCxnSpPr>
          <p:nvPr/>
        </p:nvCxnSpPr>
        <p:spPr>
          <a:xfrm flipV="1">
            <a:off x="8001405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7C6C52-834D-E14B-8005-4E274FD9C469}"/>
              </a:ext>
            </a:extLst>
          </p:cNvPr>
          <p:cNvSpPr/>
          <p:nvPr/>
        </p:nvSpPr>
        <p:spPr>
          <a:xfrm>
            <a:off x="622551" y="3113553"/>
            <a:ext cx="116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Presse 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locale </a:t>
            </a:r>
            <a:r>
              <a:rPr lang="fr-BE" sz="1050" spc="-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lang="fr-BE" sz="1050" spc="-3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/</a:t>
            </a:r>
          </a:p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ou nationale</a:t>
            </a:r>
            <a:endParaRPr lang="fr-BE" sz="10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71" name="object 772">
            <a:extLst>
              <a:ext uri="{FF2B5EF4-FFF2-40B4-BE49-F238E27FC236}">
                <a16:creationId xmlns:a16="http://schemas.microsoft.com/office/drawing/2014/main" xmlns="" id="{3B131FD4-8723-9042-B166-FA66EE48B81B}"/>
              </a:ext>
            </a:extLst>
          </p:cNvPr>
          <p:cNvGrpSpPr/>
          <p:nvPr/>
        </p:nvGrpSpPr>
        <p:grpSpPr>
          <a:xfrm>
            <a:off x="4814270" y="5228409"/>
            <a:ext cx="2340178" cy="1072628"/>
            <a:chOff x="4801323" y="5023841"/>
            <a:chExt cx="2637790" cy="1209040"/>
          </a:xfrm>
        </p:grpSpPr>
        <p:pic>
          <p:nvPicPr>
            <p:cNvPr id="72" name="object 773">
              <a:extLst>
                <a:ext uri="{FF2B5EF4-FFF2-40B4-BE49-F238E27FC236}">
                  <a16:creationId xmlns:a16="http://schemas.microsoft.com/office/drawing/2014/main" xmlns="" id="{DA45B87B-984C-924A-9946-11DC4AD252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3" name="object 774">
              <a:extLst>
                <a:ext uri="{FF2B5EF4-FFF2-40B4-BE49-F238E27FC236}">
                  <a16:creationId xmlns:a16="http://schemas.microsoft.com/office/drawing/2014/main" xmlns="" id="{610E3972-75C7-0A45-A6DD-C830FFE600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4" name="object 775">
              <a:extLst>
                <a:ext uri="{FF2B5EF4-FFF2-40B4-BE49-F238E27FC236}">
                  <a16:creationId xmlns:a16="http://schemas.microsoft.com/office/drawing/2014/main" xmlns="" id="{03F645E1-5FF9-404C-A432-F31270B2780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5" name="object 776">
              <a:extLst>
                <a:ext uri="{FF2B5EF4-FFF2-40B4-BE49-F238E27FC236}">
                  <a16:creationId xmlns:a16="http://schemas.microsoft.com/office/drawing/2014/main" xmlns="" id="{49CD1E7C-F478-A240-ABB6-CA56B379E23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6" name="object 777">
              <a:extLst>
                <a:ext uri="{FF2B5EF4-FFF2-40B4-BE49-F238E27FC236}">
                  <a16:creationId xmlns:a16="http://schemas.microsoft.com/office/drawing/2014/main" xmlns="" id="{8CA2F256-1467-A346-9FDB-B4EB8BB363CC}"/>
                </a:ext>
              </a:extLst>
            </p:cNvPr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81">
            <a:extLst>
              <a:ext uri="{FF2B5EF4-FFF2-40B4-BE49-F238E27FC236}">
                <a16:creationId xmlns:a16="http://schemas.microsoft.com/office/drawing/2014/main" xmlns="" id="{A5C2DE90-E302-CA4E-867A-1FFE2A9B6A7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06579" y="3871310"/>
            <a:ext cx="607220" cy="1209647"/>
          </a:xfrm>
          <a:prstGeom prst="rect">
            <a:avLst/>
          </a:prstGeom>
        </p:spPr>
      </p:pic>
      <p:grpSp>
        <p:nvGrpSpPr>
          <p:cNvPr id="78" name="object 801">
            <a:extLst>
              <a:ext uri="{FF2B5EF4-FFF2-40B4-BE49-F238E27FC236}">
                <a16:creationId xmlns:a16="http://schemas.microsoft.com/office/drawing/2014/main" xmlns="" id="{11767C09-E888-0240-A6A2-CAC033E87878}"/>
              </a:ext>
            </a:extLst>
          </p:cNvPr>
          <p:cNvGrpSpPr/>
          <p:nvPr/>
        </p:nvGrpSpPr>
        <p:grpSpPr>
          <a:xfrm>
            <a:off x="4837981" y="3057984"/>
            <a:ext cx="1239691" cy="1463743"/>
            <a:chOff x="4825034" y="2321242"/>
            <a:chExt cx="1805939" cy="2132330"/>
          </a:xfrm>
        </p:grpSpPr>
        <p:pic>
          <p:nvPicPr>
            <p:cNvPr id="79" name="object 802">
              <a:extLst>
                <a:ext uri="{FF2B5EF4-FFF2-40B4-BE49-F238E27FC236}">
                  <a16:creationId xmlns:a16="http://schemas.microsoft.com/office/drawing/2014/main" xmlns="" id="{3A00915C-EE86-4F4A-95A1-4F17C9DF11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" name="object 803">
              <a:extLst>
                <a:ext uri="{FF2B5EF4-FFF2-40B4-BE49-F238E27FC236}">
                  <a16:creationId xmlns:a16="http://schemas.microsoft.com/office/drawing/2014/main" xmlns="" id="{6665FB8F-5731-5645-A51F-8D8F41BC9605}"/>
                </a:ext>
              </a:extLst>
            </p:cNvPr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04">
              <a:extLst>
                <a:ext uri="{FF2B5EF4-FFF2-40B4-BE49-F238E27FC236}">
                  <a16:creationId xmlns:a16="http://schemas.microsoft.com/office/drawing/2014/main" xmlns="" id="{5D798B2C-77D4-7B4A-8AF3-103EF7D3A49D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5">
              <a:extLst>
                <a:ext uri="{FF2B5EF4-FFF2-40B4-BE49-F238E27FC236}">
                  <a16:creationId xmlns:a16="http://schemas.microsoft.com/office/drawing/2014/main" xmlns="" id="{BE00E102-623E-244D-99D7-6F4BE55A1277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06">
              <a:extLst>
                <a:ext uri="{FF2B5EF4-FFF2-40B4-BE49-F238E27FC236}">
                  <a16:creationId xmlns:a16="http://schemas.microsoft.com/office/drawing/2014/main" xmlns="" id="{52CECA26-2DBF-3547-ACC2-32732D7667BF}"/>
                </a:ext>
              </a:extLst>
            </p:cNvPr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07">
              <a:extLst>
                <a:ext uri="{FF2B5EF4-FFF2-40B4-BE49-F238E27FC236}">
                  <a16:creationId xmlns:a16="http://schemas.microsoft.com/office/drawing/2014/main" xmlns="" id="{A8E12420-732F-5B45-8DFB-3570109BDA4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6925FFA-58A7-DC4B-8FA4-F864217950E1}"/>
              </a:ext>
            </a:extLst>
          </p:cNvPr>
          <p:cNvSpPr/>
          <p:nvPr/>
        </p:nvSpPr>
        <p:spPr>
          <a:xfrm>
            <a:off x="6163069" y="3142585"/>
            <a:ext cx="128813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Emailing  candidats  secteur/métier  (formation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+ article)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3D76FF4-B51A-6D48-893D-A0C6A929DFF4}"/>
              </a:ext>
            </a:extLst>
          </p:cNvPr>
          <p:cNvSpPr/>
          <p:nvPr/>
        </p:nvSpPr>
        <p:spPr>
          <a:xfrm>
            <a:off x="4644608" y="4631615"/>
            <a:ext cx="1817315" cy="40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réseaux sociaux</a:t>
            </a:r>
          </a:p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(formation </a:t>
            </a:r>
            <a:r>
              <a:rPr lang="fr-BE" sz="1050" spc="-5" dirty="0" err="1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+ article)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6C35478-594E-4044-8E9C-B10BDEF860CB}"/>
              </a:ext>
            </a:extLst>
          </p:cNvPr>
          <p:cNvSpPr/>
          <p:nvPr/>
        </p:nvSpPr>
        <p:spPr>
          <a:xfrm>
            <a:off x="4842035" y="6341591"/>
            <a:ext cx="2485676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Homepages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Lesoir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(formation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+ article)</a:t>
            </a:r>
          </a:p>
        </p:txBody>
      </p:sp>
      <p:grpSp>
        <p:nvGrpSpPr>
          <p:cNvPr id="88" name="object 49">
            <a:extLst>
              <a:ext uri="{FF2B5EF4-FFF2-40B4-BE49-F238E27FC236}">
                <a16:creationId xmlns:a16="http://schemas.microsoft.com/office/drawing/2014/main" xmlns="" id="{5D7DD88D-66EC-544C-A32D-520C1342DFC3}"/>
              </a:ext>
            </a:extLst>
          </p:cNvPr>
          <p:cNvGrpSpPr/>
          <p:nvPr/>
        </p:nvGrpSpPr>
        <p:grpSpPr>
          <a:xfrm>
            <a:off x="8771594" y="3066130"/>
            <a:ext cx="2311400" cy="1506220"/>
            <a:chOff x="8163445" y="2595501"/>
            <a:chExt cx="2311400" cy="1506220"/>
          </a:xfrm>
        </p:grpSpPr>
        <p:pic>
          <p:nvPicPr>
            <p:cNvPr id="89" name="object 50">
              <a:extLst>
                <a:ext uri="{FF2B5EF4-FFF2-40B4-BE49-F238E27FC236}">
                  <a16:creationId xmlns:a16="http://schemas.microsoft.com/office/drawing/2014/main" xmlns="" id="{527C474A-63A3-0544-A891-952DCDF4E42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90" name="object 51">
              <a:extLst>
                <a:ext uri="{FF2B5EF4-FFF2-40B4-BE49-F238E27FC236}">
                  <a16:creationId xmlns:a16="http://schemas.microsoft.com/office/drawing/2014/main" xmlns="" id="{7EBF111E-1467-1A41-B79E-D1FB0C7D40F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91" name="object 52">
              <a:extLst>
                <a:ext uri="{FF2B5EF4-FFF2-40B4-BE49-F238E27FC236}">
                  <a16:creationId xmlns:a16="http://schemas.microsoft.com/office/drawing/2014/main" xmlns="" id="{8A6DE7C4-3192-1D4A-912F-B4FFF7ADE52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C9E3D2C4-F695-FC47-B9E8-F531C5AD51B6}"/>
              </a:ext>
            </a:extLst>
          </p:cNvPr>
          <p:cNvSpPr/>
          <p:nvPr/>
        </p:nvSpPr>
        <p:spPr>
          <a:xfrm>
            <a:off x="8805438" y="4710127"/>
            <a:ext cx="1964233" cy="54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formation sur 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ReferencesAcademy.be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</a:p>
          <a:p>
            <a:pPr marL="12700" marR="5080" algn="ct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avec 15 leads garantis</a:t>
            </a: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xmlns="" id="{0A77B796-5427-B04C-A24F-8482E080E2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47075" y="1456254"/>
            <a:ext cx="555333" cy="5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580D72-AC16-ED4F-AD21-ED7626993CEC}"/>
              </a:ext>
            </a:extLst>
          </p:cNvPr>
          <p:cNvSpPr/>
          <p:nvPr/>
        </p:nvSpPr>
        <p:spPr>
          <a:xfrm>
            <a:off x="0" y="0"/>
            <a:ext cx="572943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" name="Image 285">
            <a:extLst>
              <a:ext uri="{FF2B5EF4-FFF2-40B4-BE49-F238E27FC236}">
                <a16:creationId xmlns:a16="http://schemas.microsoft.com/office/drawing/2014/main" xmlns="" id="{3F279783-2B5F-5448-A4B7-B7D26DA18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grpSp>
        <p:nvGrpSpPr>
          <p:cNvPr id="77" name="object 16">
            <a:extLst>
              <a:ext uri="{FF2B5EF4-FFF2-40B4-BE49-F238E27FC236}">
                <a16:creationId xmlns:a16="http://schemas.microsoft.com/office/drawing/2014/main" xmlns="" id="{06A4503E-E03A-CF45-AD92-B1F8E5ABC417}"/>
              </a:ext>
            </a:extLst>
          </p:cNvPr>
          <p:cNvGrpSpPr/>
          <p:nvPr/>
        </p:nvGrpSpPr>
        <p:grpSpPr>
          <a:xfrm>
            <a:off x="6168408" y="2943906"/>
            <a:ext cx="273050" cy="273050"/>
            <a:chOff x="5831363" y="2856668"/>
            <a:chExt cx="273050" cy="273050"/>
          </a:xfrm>
        </p:grpSpPr>
        <p:sp>
          <p:nvSpPr>
            <p:cNvPr id="78" name="object 17">
              <a:extLst>
                <a:ext uri="{FF2B5EF4-FFF2-40B4-BE49-F238E27FC236}">
                  <a16:creationId xmlns:a16="http://schemas.microsoft.com/office/drawing/2014/main" xmlns="" id="{A5978B83-14D8-8147-9169-B0E88DDE31AB}"/>
                </a:ext>
              </a:extLst>
            </p:cNvPr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18">
              <a:extLst>
                <a:ext uri="{FF2B5EF4-FFF2-40B4-BE49-F238E27FC236}">
                  <a16:creationId xmlns:a16="http://schemas.microsoft.com/office/drawing/2014/main" xmlns="" id="{136EFE48-2A28-0444-BEA8-54253BDF79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80" name="object 19">
            <a:extLst>
              <a:ext uri="{FF2B5EF4-FFF2-40B4-BE49-F238E27FC236}">
                <a16:creationId xmlns:a16="http://schemas.microsoft.com/office/drawing/2014/main" xmlns="" id="{2689F4AA-79C9-B240-BB50-2CF538580C1E}"/>
              </a:ext>
            </a:extLst>
          </p:cNvPr>
          <p:cNvGrpSpPr/>
          <p:nvPr/>
        </p:nvGrpSpPr>
        <p:grpSpPr>
          <a:xfrm>
            <a:off x="7721237" y="2943906"/>
            <a:ext cx="273050" cy="273050"/>
            <a:chOff x="7384192" y="2856668"/>
            <a:chExt cx="273050" cy="273050"/>
          </a:xfrm>
        </p:grpSpPr>
        <p:sp>
          <p:nvSpPr>
            <p:cNvPr id="81" name="object 20">
              <a:extLst>
                <a:ext uri="{FF2B5EF4-FFF2-40B4-BE49-F238E27FC236}">
                  <a16:creationId xmlns:a16="http://schemas.microsoft.com/office/drawing/2014/main" xmlns="" id="{02610614-5742-4E4F-AE8D-BE0AFD1E6B8D}"/>
                </a:ext>
              </a:extLst>
            </p:cNvPr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21">
              <a:extLst>
                <a:ext uri="{FF2B5EF4-FFF2-40B4-BE49-F238E27FC236}">
                  <a16:creationId xmlns:a16="http://schemas.microsoft.com/office/drawing/2014/main" xmlns="" id="{34C7625B-F8C3-4F41-811B-2C5139406F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83" name="object 22">
            <a:extLst>
              <a:ext uri="{FF2B5EF4-FFF2-40B4-BE49-F238E27FC236}">
                <a16:creationId xmlns:a16="http://schemas.microsoft.com/office/drawing/2014/main" xmlns="" id="{E6829763-5D1F-E84D-925C-F4D1B1947D56}"/>
              </a:ext>
            </a:extLst>
          </p:cNvPr>
          <p:cNvGrpSpPr/>
          <p:nvPr/>
        </p:nvGrpSpPr>
        <p:grpSpPr>
          <a:xfrm>
            <a:off x="9274053" y="2943906"/>
            <a:ext cx="273050" cy="273050"/>
            <a:chOff x="8937008" y="2856668"/>
            <a:chExt cx="273050" cy="273050"/>
          </a:xfrm>
        </p:grpSpPr>
        <p:sp>
          <p:nvSpPr>
            <p:cNvPr id="84" name="object 23">
              <a:extLst>
                <a:ext uri="{FF2B5EF4-FFF2-40B4-BE49-F238E27FC236}">
                  <a16:creationId xmlns:a16="http://schemas.microsoft.com/office/drawing/2014/main" xmlns="" id="{E08E528A-B950-DB4A-AACD-05645C8EA734}"/>
                </a:ext>
              </a:extLst>
            </p:cNvPr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24">
              <a:extLst>
                <a:ext uri="{FF2B5EF4-FFF2-40B4-BE49-F238E27FC236}">
                  <a16:creationId xmlns:a16="http://schemas.microsoft.com/office/drawing/2014/main" xmlns="" id="{9BBAD8A5-10ED-4F4B-B07A-265F6ABD22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86" name="object 25">
            <a:extLst>
              <a:ext uri="{FF2B5EF4-FFF2-40B4-BE49-F238E27FC236}">
                <a16:creationId xmlns:a16="http://schemas.microsoft.com/office/drawing/2014/main" xmlns="" id="{2213F9D9-426F-1648-99A2-7ED77BAF33FC}"/>
              </a:ext>
            </a:extLst>
          </p:cNvPr>
          <p:cNvGrpSpPr/>
          <p:nvPr/>
        </p:nvGrpSpPr>
        <p:grpSpPr>
          <a:xfrm>
            <a:off x="6168408" y="3521235"/>
            <a:ext cx="273050" cy="273050"/>
            <a:chOff x="5831363" y="3433997"/>
            <a:chExt cx="273050" cy="273050"/>
          </a:xfrm>
        </p:grpSpPr>
        <p:sp>
          <p:nvSpPr>
            <p:cNvPr id="87" name="object 26">
              <a:extLst>
                <a:ext uri="{FF2B5EF4-FFF2-40B4-BE49-F238E27FC236}">
                  <a16:creationId xmlns:a16="http://schemas.microsoft.com/office/drawing/2014/main" xmlns="" id="{8ACAB4CF-2A4A-1443-9B97-FEA092CEE2F8}"/>
                </a:ext>
              </a:extLst>
            </p:cNvPr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27">
              <a:extLst>
                <a:ext uri="{FF2B5EF4-FFF2-40B4-BE49-F238E27FC236}">
                  <a16:creationId xmlns:a16="http://schemas.microsoft.com/office/drawing/2014/main" xmlns="" id="{D0232F5B-79E6-DC4E-BD82-F33A3415DB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89" name="object 28">
            <a:extLst>
              <a:ext uri="{FF2B5EF4-FFF2-40B4-BE49-F238E27FC236}">
                <a16:creationId xmlns:a16="http://schemas.microsoft.com/office/drawing/2014/main" xmlns="" id="{50D79C3A-CEAD-1740-A3FB-7DFA58F07C34}"/>
              </a:ext>
            </a:extLst>
          </p:cNvPr>
          <p:cNvGrpSpPr/>
          <p:nvPr/>
        </p:nvGrpSpPr>
        <p:grpSpPr>
          <a:xfrm>
            <a:off x="7721237" y="3521235"/>
            <a:ext cx="273050" cy="273050"/>
            <a:chOff x="7384192" y="3433997"/>
            <a:chExt cx="273050" cy="273050"/>
          </a:xfrm>
        </p:grpSpPr>
        <p:sp>
          <p:nvSpPr>
            <p:cNvPr id="90" name="object 29">
              <a:extLst>
                <a:ext uri="{FF2B5EF4-FFF2-40B4-BE49-F238E27FC236}">
                  <a16:creationId xmlns:a16="http://schemas.microsoft.com/office/drawing/2014/main" xmlns="" id="{B02B6AD7-3F7F-0F4A-90F2-6F9C624F10F4}"/>
                </a:ext>
              </a:extLst>
            </p:cNvPr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30">
              <a:extLst>
                <a:ext uri="{FF2B5EF4-FFF2-40B4-BE49-F238E27FC236}">
                  <a16:creationId xmlns:a16="http://schemas.microsoft.com/office/drawing/2014/main" xmlns="" id="{0309DDD8-2913-CA45-85F7-6C5E6B1258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92" name="object 31">
            <a:extLst>
              <a:ext uri="{FF2B5EF4-FFF2-40B4-BE49-F238E27FC236}">
                <a16:creationId xmlns:a16="http://schemas.microsoft.com/office/drawing/2014/main" xmlns="" id="{A951BC6E-96B4-C346-86E4-583E954D8C72}"/>
              </a:ext>
            </a:extLst>
          </p:cNvPr>
          <p:cNvGrpSpPr/>
          <p:nvPr/>
        </p:nvGrpSpPr>
        <p:grpSpPr>
          <a:xfrm>
            <a:off x="9274053" y="3521235"/>
            <a:ext cx="273050" cy="273050"/>
            <a:chOff x="8937008" y="3433997"/>
            <a:chExt cx="273050" cy="273050"/>
          </a:xfrm>
        </p:grpSpPr>
        <p:sp>
          <p:nvSpPr>
            <p:cNvPr id="93" name="object 32">
              <a:extLst>
                <a:ext uri="{FF2B5EF4-FFF2-40B4-BE49-F238E27FC236}">
                  <a16:creationId xmlns:a16="http://schemas.microsoft.com/office/drawing/2014/main" xmlns="" id="{C14A9907-35DD-0349-AD75-F6AA4F670CCE}"/>
                </a:ext>
              </a:extLst>
            </p:cNvPr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33">
              <a:extLst>
                <a:ext uri="{FF2B5EF4-FFF2-40B4-BE49-F238E27FC236}">
                  <a16:creationId xmlns:a16="http://schemas.microsoft.com/office/drawing/2014/main" xmlns="" id="{CB37DE23-D087-4C49-B550-86A9DA3460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95" name="object 34">
            <a:extLst>
              <a:ext uri="{FF2B5EF4-FFF2-40B4-BE49-F238E27FC236}">
                <a16:creationId xmlns:a16="http://schemas.microsoft.com/office/drawing/2014/main" xmlns="" id="{A1B3CD62-3B70-954C-8676-17751F3EA782}"/>
              </a:ext>
            </a:extLst>
          </p:cNvPr>
          <p:cNvGrpSpPr/>
          <p:nvPr/>
        </p:nvGrpSpPr>
        <p:grpSpPr>
          <a:xfrm>
            <a:off x="6168408" y="4101739"/>
            <a:ext cx="273050" cy="273050"/>
            <a:chOff x="5831363" y="4014501"/>
            <a:chExt cx="273050" cy="273050"/>
          </a:xfrm>
        </p:grpSpPr>
        <p:sp>
          <p:nvSpPr>
            <p:cNvPr id="96" name="object 35">
              <a:extLst>
                <a:ext uri="{FF2B5EF4-FFF2-40B4-BE49-F238E27FC236}">
                  <a16:creationId xmlns:a16="http://schemas.microsoft.com/office/drawing/2014/main" xmlns="" id="{457A6DFF-BFCE-B945-9005-0FF2F049F159}"/>
                </a:ext>
              </a:extLst>
            </p:cNvPr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36">
              <a:extLst>
                <a:ext uri="{FF2B5EF4-FFF2-40B4-BE49-F238E27FC236}">
                  <a16:creationId xmlns:a16="http://schemas.microsoft.com/office/drawing/2014/main" xmlns="" id="{108DF78B-EFA1-8243-B08E-FC407C5C461B}"/>
                </a:ext>
              </a:extLst>
            </p:cNvPr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7">
              <a:extLst>
                <a:ext uri="{FF2B5EF4-FFF2-40B4-BE49-F238E27FC236}">
                  <a16:creationId xmlns:a16="http://schemas.microsoft.com/office/drawing/2014/main" xmlns="" id="{57C9A501-753D-1247-8312-AA1E59878ABB}"/>
                </a:ext>
              </a:extLst>
            </p:cNvPr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38">
            <a:extLst>
              <a:ext uri="{FF2B5EF4-FFF2-40B4-BE49-F238E27FC236}">
                <a16:creationId xmlns:a16="http://schemas.microsoft.com/office/drawing/2014/main" xmlns="" id="{7D8A5D30-D866-274D-8669-FB0C23262805}"/>
              </a:ext>
            </a:extLst>
          </p:cNvPr>
          <p:cNvGrpSpPr/>
          <p:nvPr/>
        </p:nvGrpSpPr>
        <p:grpSpPr>
          <a:xfrm>
            <a:off x="6168408" y="5372679"/>
            <a:ext cx="273050" cy="273050"/>
            <a:chOff x="5831363" y="5285441"/>
            <a:chExt cx="273050" cy="273050"/>
          </a:xfrm>
        </p:grpSpPr>
        <p:sp>
          <p:nvSpPr>
            <p:cNvPr id="100" name="object 39">
              <a:extLst>
                <a:ext uri="{FF2B5EF4-FFF2-40B4-BE49-F238E27FC236}">
                  <a16:creationId xmlns:a16="http://schemas.microsoft.com/office/drawing/2014/main" xmlns="" id="{655E22EE-8A9C-0045-A587-21C25F53FC37}"/>
                </a:ext>
              </a:extLst>
            </p:cNvPr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0">
              <a:extLst>
                <a:ext uri="{FF2B5EF4-FFF2-40B4-BE49-F238E27FC236}">
                  <a16:creationId xmlns:a16="http://schemas.microsoft.com/office/drawing/2014/main" xmlns="" id="{E9D54546-BB7A-BA45-83B1-3E1B19747CAB}"/>
                </a:ext>
              </a:extLst>
            </p:cNvPr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1">
              <a:extLst>
                <a:ext uri="{FF2B5EF4-FFF2-40B4-BE49-F238E27FC236}">
                  <a16:creationId xmlns:a16="http://schemas.microsoft.com/office/drawing/2014/main" xmlns="" id="{94A587FF-D879-7F4A-8A69-372863BD246A}"/>
                </a:ext>
              </a:extLst>
            </p:cNvPr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3" name="object 45">
            <a:extLst>
              <a:ext uri="{FF2B5EF4-FFF2-40B4-BE49-F238E27FC236}">
                <a16:creationId xmlns:a16="http://schemas.microsoft.com/office/drawing/2014/main" xmlns="" id="{35519922-140D-0D42-966F-946DC8FC9F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80164" y="1845832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Pack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CLASSIC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consultations </a:t>
                      </a:r>
                      <a:r>
                        <a:rPr sz="1100" spc="-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garanti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formation)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de formations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cible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presse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Prix</a:t>
                      </a:r>
                      <a:endParaRPr sz="165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BE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au choix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2.000</a:t>
                      </a:r>
                      <a:r>
                        <a:rPr lang="fr-FR" sz="1900" b="1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3.500</a:t>
                      </a:r>
                      <a:r>
                        <a:rPr lang="fr-FR" sz="1900" b="1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6.000</a:t>
                      </a:r>
                      <a:r>
                        <a:rPr lang="fr-FR" sz="1900" b="1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BE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au choix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spc="-15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6.000</a:t>
                      </a:r>
                      <a:r>
                        <a:rPr lang="fr-FR" sz="1900" b="1" spc="-150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9.500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4" name="TextBox 6">
            <a:extLst>
              <a:ext uri="{FF2B5EF4-FFF2-40B4-BE49-F238E27FC236}">
                <a16:creationId xmlns:a16="http://schemas.microsoft.com/office/drawing/2014/main" xmlns="" id="{51A2680F-E922-C147-AA7A-AA09F6784182}"/>
              </a:ext>
            </a:extLst>
          </p:cNvPr>
          <p:cNvSpPr txBox="1"/>
          <p:nvPr/>
        </p:nvSpPr>
        <p:spPr>
          <a:xfrm>
            <a:off x="1294438" y="1245668"/>
            <a:ext cx="427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TARIFS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05" name="TextBox 2">
            <a:extLst>
              <a:ext uri="{FF2B5EF4-FFF2-40B4-BE49-F238E27FC236}">
                <a16:creationId xmlns:a16="http://schemas.microsoft.com/office/drawing/2014/main" xmlns="" id="{6C5F078A-2977-354F-8F4C-67367272CE40}"/>
              </a:ext>
            </a:extLst>
          </p:cNvPr>
          <p:cNvSpPr txBox="1"/>
          <p:nvPr/>
        </p:nvSpPr>
        <p:spPr>
          <a:xfrm>
            <a:off x="1284390" y="675469"/>
            <a:ext cx="5616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Formation.</a:t>
            </a:r>
            <a:endParaRPr lang="en-US" sz="35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9533" y="4102075"/>
            <a:ext cx="22104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59690" indent="314325" algn="ctr">
              <a:spcBef>
                <a:spcPts val="600"/>
              </a:spcBef>
            </a:pPr>
            <a:r>
              <a:rPr lang="fr-FR" sz="12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 </a:t>
            </a:r>
            <a:r>
              <a:rPr lang="fr-FR" sz="1200" b="1" spc="7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endParaRPr lang="fr-FR" sz="1200" b="1" spc="70" dirty="0" smtClean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67310" marR="59690" indent="314325" algn="ctr">
              <a:spcBef>
                <a:spcPts val="600"/>
              </a:spcBef>
            </a:pPr>
            <a:r>
              <a:rPr lang="fr-FR" sz="11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(article ou annonce</a:t>
            </a:r>
            <a:r>
              <a:rPr lang="fr-FR" sz="1100" b="1" spc="7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)</a:t>
            </a:r>
            <a:endParaRPr lang="fr-FR" sz="11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72349" y="4091705"/>
            <a:ext cx="22104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59690" indent="314325" algn="ctr">
              <a:spcBef>
                <a:spcPts val="600"/>
              </a:spcBef>
            </a:pPr>
            <a:r>
              <a:rPr lang="fr-FR" sz="12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 Page </a:t>
            </a:r>
          </a:p>
          <a:p>
            <a:pPr marL="67310" marR="59690" indent="314325" algn="ctr">
              <a:spcBef>
                <a:spcPts val="600"/>
              </a:spcBef>
            </a:pPr>
            <a:r>
              <a:rPr lang="fr-FR" sz="11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(article et annonce)</a:t>
            </a:r>
            <a:endParaRPr lang="fr-FR" sz="11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B0966EDC-9EB7-4D41-9382-129B213A7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75CF0D2F-2604-1B49-9E67-244110BDB7E7}"/>
              </a:ext>
            </a:extLst>
          </p:cNvPr>
          <p:cNvSpPr txBox="1"/>
          <p:nvPr/>
        </p:nvSpPr>
        <p:spPr>
          <a:xfrm>
            <a:off x="2011148" y="86740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Un coup de boost ?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65DD25-ED49-7440-AA97-C25B44EDCD6D}"/>
              </a:ext>
            </a:extLst>
          </p:cNvPr>
          <p:cNvSpPr/>
          <p:nvPr/>
        </p:nvSpPr>
        <p:spPr>
          <a:xfrm>
            <a:off x="2138981" y="1959430"/>
            <a:ext cx="2506708" cy="427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19" name="object 33">
            <a:extLst>
              <a:ext uri="{FF2B5EF4-FFF2-40B4-BE49-F238E27FC236}">
                <a16:creationId xmlns:a16="http://schemas.microsoft.com/office/drawing/2014/main" xmlns="" id="{C9F59CB7-AC5D-3C41-A967-5DF89B8386D4}"/>
              </a:ext>
            </a:extLst>
          </p:cNvPr>
          <p:cNvSpPr txBox="1"/>
          <p:nvPr/>
        </p:nvSpPr>
        <p:spPr>
          <a:xfrm>
            <a:off x="2239463" y="3103330"/>
            <a:ext cx="2371411" cy="226985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2</a:t>
            </a:r>
            <a:r>
              <a:rPr sz="16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00</a:t>
            </a:r>
            <a:r>
              <a:rPr sz="1600" b="1" spc="-2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0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</a:t>
            </a:r>
            <a:r>
              <a:rPr sz="1600" b="1" spc="-4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</a:t>
            </a: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tu</a:t>
            </a:r>
            <a:r>
              <a:rPr sz="1600" b="1" spc="-4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600" b="1" spc="-1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600" b="1" spc="-3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ga</a:t>
            </a:r>
            <a:r>
              <a:rPr sz="1600" b="1" spc="-4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600" b="1" spc="-3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</a:t>
            </a:r>
            <a:r>
              <a:rPr sz="1600" b="1" spc="-4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</a:t>
            </a:r>
            <a:r>
              <a:rPr sz="1600" b="1" spc="-3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tie</a:t>
            </a:r>
            <a:r>
              <a:rPr sz="1600" b="1" spc="-1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nl-BE" sz="1600" b="1" spc="-35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sz="1600" b="1" spc="-3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100</a:t>
            </a:r>
            <a:r>
              <a:rPr sz="1600" b="1" spc="-2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K</a:t>
            </a:r>
            <a:r>
              <a:rPr sz="1600" b="1" spc="-6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imp</a:t>
            </a:r>
            <a:r>
              <a:rPr sz="1600" b="1" spc="-4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ession</a:t>
            </a:r>
            <a:r>
              <a:rPr sz="1600" b="1" spc="-1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nl-BE" sz="1600" b="1" spc="-35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sz="1600" b="1" spc="-3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600" b="1" spc="-2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dat</a:t>
            </a:r>
            <a:r>
              <a:rPr sz="1600" b="1" spc="-1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 </a:t>
            </a:r>
            <a:r>
              <a:rPr sz="1600" b="1" spc="-35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campaig</a:t>
            </a:r>
            <a:r>
              <a:rPr sz="1600" b="1" spc="-2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</a:t>
            </a:r>
            <a:endParaRPr sz="1600" dirty="0"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ts val="1500"/>
              </a:lnSpc>
              <a:spcBef>
                <a:spcPts val="565"/>
              </a:spcBef>
            </a:pPr>
            <a:r>
              <a:rPr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Nous </a:t>
            </a:r>
            <a:r>
              <a:rPr lang="fr-FR" sz="1200" spc="-3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proposons votre contenu auprès de</a:t>
            </a:r>
            <a:r>
              <a:rPr sz="1200" spc="-2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 </a:t>
            </a:r>
            <a:r>
              <a:rPr sz="1200" spc="-35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personnes</a:t>
            </a:r>
            <a:r>
              <a:rPr sz="1200" spc="-3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intéressées 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par</a:t>
            </a:r>
            <a:r>
              <a:rPr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la</a:t>
            </a:r>
            <a:r>
              <a:rPr sz="1200" spc="-6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5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thématique</a:t>
            </a:r>
            <a:r>
              <a:rPr lang="fr-FR"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à travers les canaux du groupe Rossel</a:t>
            </a:r>
            <a:r>
              <a:rPr lang="fr-FR"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les réseaux sociaux.</a:t>
            </a:r>
            <a:r>
              <a:rPr lang="nl-BE"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/>
            </a:r>
            <a:br>
              <a:rPr lang="nl-BE"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nl-BE" sz="1200" spc="-7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Nous</a:t>
            </a:r>
            <a:r>
              <a:rPr lang="nl-BE" sz="1200" spc="-7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les </a:t>
            </a:r>
            <a:r>
              <a:rPr sz="1200" spc="-5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3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edirige</a:t>
            </a:r>
            <a:r>
              <a:rPr lang="fr-FR" sz="1200" spc="-1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ons</a:t>
            </a:r>
            <a:r>
              <a:rPr sz="1200" spc="-10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5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1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5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</a:t>
            </a:r>
            <a:r>
              <a:rPr sz="12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sz="1200" spc="-5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si</a:t>
            </a:r>
            <a:r>
              <a:rPr sz="1200" spc="-4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nl-BE"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/>
            </a:r>
            <a:br>
              <a:rPr lang="nl-BE"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sz="1200" spc="-35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</a:t>
            </a:r>
            <a:r>
              <a:rPr sz="1200" spc="-2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u</a:t>
            </a:r>
            <a:r>
              <a:rPr lang="fr-FR" sz="1200" spc="-2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vers</a:t>
            </a:r>
            <a:r>
              <a:rPr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la 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d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5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</a:t>
            </a:r>
            <a:r>
              <a:rPr sz="1200" spc="-45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</a:t>
            </a:r>
            <a:r>
              <a:rPr sz="1200" spc="-3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sz="1200" spc="-5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2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choix</a:t>
            </a:r>
            <a:r>
              <a:rPr lang="fr-BE"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endParaRPr sz="12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2DCF05CA-AFDC-F74E-9C7D-567EE9EFC80C}"/>
              </a:ext>
            </a:extLst>
          </p:cNvPr>
          <p:cNvSpPr/>
          <p:nvPr/>
        </p:nvSpPr>
        <p:spPr>
          <a:xfrm>
            <a:off x="2980352" y="1599897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7D2EE69-875A-3A46-8268-71FE08B1C46A}"/>
              </a:ext>
            </a:extLst>
          </p:cNvPr>
          <p:cNvSpPr/>
          <p:nvPr/>
        </p:nvSpPr>
        <p:spPr>
          <a:xfrm>
            <a:off x="5027881" y="1959430"/>
            <a:ext cx="2506708" cy="427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6" name="object 33">
            <a:extLst>
              <a:ext uri="{FF2B5EF4-FFF2-40B4-BE49-F238E27FC236}">
                <a16:creationId xmlns:a16="http://schemas.microsoft.com/office/drawing/2014/main" xmlns="" id="{6263EAC6-0219-B04D-9935-DAF92DD6BFEB}"/>
              </a:ext>
            </a:extLst>
          </p:cNvPr>
          <p:cNvSpPr txBox="1"/>
          <p:nvPr/>
        </p:nvSpPr>
        <p:spPr>
          <a:xfrm>
            <a:off x="5128363" y="3103330"/>
            <a:ext cx="2371411" cy="1449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lang="fr-BE"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Production d’un reportage vidéo et photos de votre témoignage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Références réalise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vos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photos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vidéos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pour  illustrer votre article.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75F6D4B2-7DC9-7B43-94FE-FF5B4A906F5C}"/>
              </a:ext>
            </a:extLst>
          </p:cNvPr>
          <p:cNvSpPr/>
          <p:nvPr/>
        </p:nvSpPr>
        <p:spPr>
          <a:xfrm>
            <a:off x="5869252" y="1599897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0E9E392-33A2-984F-B0AC-96342946F482}"/>
              </a:ext>
            </a:extLst>
          </p:cNvPr>
          <p:cNvSpPr/>
          <p:nvPr/>
        </p:nvSpPr>
        <p:spPr>
          <a:xfrm>
            <a:off x="7916783" y="1959430"/>
            <a:ext cx="2506708" cy="427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9" name="object 33">
            <a:extLst>
              <a:ext uri="{FF2B5EF4-FFF2-40B4-BE49-F238E27FC236}">
                <a16:creationId xmlns:a16="http://schemas.microsoft.com/office/drawing/2014/main" xmlns="" id="{AC6F25EB-9964-3E44-92F8-BBF2C4561813}"/>
              </a:ext>
            </a:extLst>
          </p:cNvPr>
          <p:cNvSpPr txBox="1"/>
          <p:nvPr/>
        </p:nvSpPr>
        <p:spPr>
          <a:xfrm>
            <a:off x="8017265" y="3103330"/>
            <a:ext cx="2371411" cy="32444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lang="fr-BE"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Diffusion d’un job sur </a:t>
            </a:r>
            <a:r>
              <a:rPr lang="fr-BE" sz="1600" b="1" spc="-3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References.be</a:t>
            </a:r>
            <a:endParaRPr lang="fr-BE" sz="1600" b="1" spc="-30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lang="fr-BE"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(Target Premium Job)</a:t>
            </a:r>
            <a:endParaRPr sz="1600" dirty="0"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Campagnes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sponsorisées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ciblées sur les réseaux sociaux avec 150 lectures garanties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Diffusion d’une formation </a:t>
            </a:r>
            <a:b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sur References </a:t>
            </a:r>
            <a:r>
              <a:rPr lang="fr-BE" sz="1400" b="1" spc="-45" dirty="0" err="1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Academy</a:t>
            </a: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/>
            </a:r>
            <a:b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(Target Premium Formation)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Campagnes  sponsorisées et ciblées sur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réseaux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sociaux avec 150 consultations garanties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endParaRPr lang="fr-BE" sz="1400" spc="-45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D1D7DFB2-1B9D-E74F-808D-C144CD820570}"/>
              </a:ext>
            </a:extLst>
          </p:cNvPr>
          <p:cNvSpPr/>
          <p:nvPr/>
        </p:nvSpPr>
        <p:spPr>
          <a:xfrm>
            <a:off x="8758154" y="1599897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995411B-F2E7-924F-9E54-85C22D037C32}"/>
              </a:ext>
            </a:extLst>
          </p:cNvPr>
          <p:cNvSpPr/>
          <p:nvPr/>
        </p:nvSpPr>
        <p:spPr>
          <a:xfrm>
            <a:off x="1" y="0"/>
            <a:ext cx="482782" cy="6858000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6EB28A7-74D5-0642-947A-6DC222B81B52}"/>
              </a:ext>
            </a:extLst>
          </p:cNvPr>
          <p:cNvSpPr/>
          <p:nvPr/>
        </p:nvSpPr>
        <p:spPr>
          <a:xfrm>
            <a:off x="2138981" y="6180609"/>
            <a:ext cx="2506706" cy="359534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32" name="object 130">
            <a:extLst>
              <a:ext uri="{FF2B5EF4-FFF2-40B4-BE49-F238E27FC236}">
                <a16:creationId xmlns:a16="http://schemas.microsoft.com/office/drawing/2014/main" xmlns="" id="{85C8A2FA-D260-7A47-8929-98072DC6E1EB}"/>
              </a:ext>
            </a:extLst>
          </p:cNvPr>
          <p:cNvSpPr txBox="1"/>
          <p:nvPr/>
        </p:nvSpPr>
        <p:spPr>
          <a:xfrm>
            <a:off x="2138980" y="6230034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b="1" spc="1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+2</a:t>
            </a:r>
            <a:r>
              <a:rPr sz="1500" b="1" spc="-6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r>
              <a:rPr lang="nl-BE" sz="1500" b="1" spc="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500</a:t>
            </a:r>
            <a:r>
              <a:rPr sz="1500" b="1" spc="-1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500" b="1" spc="2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€</a:t>
            </a:r>
            <a:endParaRPr sz="1500" baseline="312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31077A6-5A66-1341-83D4-5DFCC54ECA77}"/>
              </a:ext>
            </a:extLst>
          </p:cNvPr>
          <p:cNvSpPr/>
          <p:nvPr/>
        </p:nvSpPr>
        <p:spPr>
          <a:xfrm>
            <a:off x="5022858" y="6180609"/>
            <a:ext cx="2506706" cy="359534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38" name="object 130">
            <a:extLst>
              <a:ext uri="{FF2B5EF4-FFF2-40B4-BE49-F238E27FC236}">
                <a16:creationId xmlns:a16="http://schemas.microsoft.com/office/drawing/2014/main" xmlns="" id="{45A12DFF-12A9-D140-AA16-3EC2F534B6A8}"/>
              </a:ext>
            </a:extLst>
          </p:cNvPr>
          <p:cNvSpPr txBox="1"/>
          <p:nvPr/>
        </p:nvSpPr>
        <p:spPr>
          <a:xfrm>
            <a:off x="5022857" y="6230034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b="1" spc="1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+2</a:t>
            </a:r>
            <a:r>
              <a:rPr lang="fr-BE" sz="1500" b="1" spc="-6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r>
              <a:rPr lang="fr-BE" sz="1500" b="1" spc="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500</a:t>
            </a:r>
            <a:r>
              <a:rPr lang="fr-BE" sz="1500" b="1" spc="-1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500" b="1" spc="2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€</a:t>
            </a:r>
            <a:endParaRPr lang="fr-BE" sz="1500" baseline="312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20AACDB-038F-244E-BFED-F39226BF5962}"/>
              </a:ext>
            </a:extLst>
          </p:cNvPr>
          <p:cNvSpPr/>
          <p:nvPr/>
        </p:nvSpPr>
        <p:spPr>
          <a:xfrm>
            <a:off x="7916783" y="6180609"/>
            <a:ext cx="2506706" cy="359534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40" name="object 130">
            <a:extLst>
              <a:ext uri="{FF2B5EF4-FFF2-40B4-BE49-F238E27FC236}">
                <a16:creationId xmlns:a16="http://schemas.microsoft.com/office/drawing/2014/main" xmlns="" id="{0F8F756A-1CE2-A94C-9129-B9F40E86684F}"/>
              </a:ext>
            </a:extLst>
          </p:cNvPr>
          <p:cNvSpPr txBox="1"/>
          <p:nvPr/>
        </p:nvSpPr>
        <p:spPr>
          <a:xfrm>
            <a:off x="7916782" y="6230034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b="1" spc="1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+</a:t>
            </a:r>
            <a:r>
              <a:rPr lang="fr-BE" sz="1500" b="1" spc="2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500</a:t>
            </a:r>
            <a:r>
              <a:rPr lang="fr-BE" sz="1500" b="1" spc="-12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500" b="1" spc="2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€</a:t>
            </a:r>
            <a:endParaRPr lang="fr-BE" sz="1500" baseline="312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41" name="object 130">
            <a:extLst>
              <a:ext uri="{FF2B5EF4-FFF2-40B4-BE49-F238E27FC236}">
                <a16:creationId xmlns:a16="http://schemas.microsoft.com/office/drawing/2014/main" xmlns="" id="{2E45A653-B530-DA4E-AD1C-45FE49023B8B}"/>
              </a:ext>
            </a:extLst>
          </p:cNvPr>
          <p:cNvSpPr txBox="1"/>
          <p:nvPr/>
        </p:nvSpPr>
        <p:spPr>
          <a:xfrm>
            <a:off x="2138980" y="2592531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dirty="0">
                <a:latin typeface="Proxima Nova Rg" panose="02000506030000020004" pitchFamily="50" charset="0"/>
                <a:cs typeface="Calibri" panose="020F0502020204030204" pitchFamily="34" charset="0"/>
              </a:rPr>
              <a:t>BOOST VISIBILITÉ</a:t>
            </a:r>
          </a:p>
        </p:txBody>
      </p:sp>
      <p:sp>
        <p:nvSpPr>
          <p:cNvPr id="42" name="object 130">
            <a:extLst>
              <a:ext uri="{FF2B5EF4-FFF2-40B4-BE49-F238E27FC236}">
                <a16:creationId xmlns:a16="http://schemas.microsoft.com/office/drawing/2014/main" xmlns="" id="{4CFD2352-3B43-D645-8BFB-45B5218E9891}"/>
              </a:ext>
            </a:extLst>
          </p:cNvPr>
          <p:cNvSpPr txBox="1"/>
          <p:nvPr/>
        </p:nvSpPr>
        <p:spPr>
          <a:xfrm>
            <a:off x="5040264" y="2592531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dirty="0">
                <a:latin typeface="Proxima Nova Rg" panose="02000506030000020004" pitchFamily="50" charset="0"/>
                <a:cs typeface="Calibri" panose="020F0502020204030204" pitchFamily="34" charset="0"/>
              </a:rPr>
              <a:t>BOOST CRÉA</a:t>
            </a:r>
          </a:p>
        </p:txBody>
      </p:sp>
      <p:sp>
        <p:nvSpPr>
          <p:cNvPr id="43" name="object 130">
            <a:extLst>
              <a:ext uri="{FF2B5EF4-FFF2-40B4-BE49-F238E27FC236}">
                <a16:creationId xmlns:a16="http://schemas.microsoft.com/office/drawing/2014/main" xmlns="" id="{7B3441C5-B0CC-BB46-8FC3-6C0E4B55D9AD}"/>
              </a:ext>
            </a:extLst>
          </p:cNvPr>
          <p:cNvSpPr txBox="1"/>
          <p:nvPr/>
        </p:nvSpPr>
        <p:spPr>
          <a:xfrm>
            <a:off x="7934189" y="2592531"/>
            <a:ext cx="247189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300" dirty="0">
                <a:latin typeface="Proxima Nova Rg" panose="02000506030000020004" pitchFamily="50" charset="0"/>
                <a:cs typeface="Calibri" panose="020F0502020204030204" pitchFamily="34" charset="0"/>
              </a:rPr>
              <a:t>BOOST RECRUTEMENT/FORMATION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EC94420-C9FD-5C4B-9AC2-518784F3D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27" y="1696686"/>
            <a:ext cx="471656" cy="53112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6A30435D-0207-1D4C-81C6-E49109CE0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754" y="1820855"/>
            <a:ext cx="457950" cy="382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6E92A3A-048D-3A43-B9E2-CD59B376B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903" y="1817685"/>
            <a:ext cx="630144" cy="3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xmlns="" id="{EFACB06C-A826-164B-B416-8878346D89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5714" y="1430216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611"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</a:t>
                      </a:r>
                      <a:endParaRPr sz="16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 Formation ou </a:t>
                      </a:r>
                      <a:br>
                        <a:rPr lang="fr-BE" sz="1100" spc="-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sz="1100" spc="-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fr-BE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obs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Descriptif </a:t>
                      </a:r>
                      <a:r>
                        <a:rPr sz="1150" b="0" spc="-4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sz="1150" b="0" spc="-5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50" b="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contact</a:t>
                      </a: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Descriptif compl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lang="fr-BE" sz="1150" b="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lang="fr-BE" sz="1150" b="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contact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Descriptif compl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lang="fr-BE" sz="1150" b="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lang="fr-BE" sz="1150" b="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contact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isue</a:t>
                      </a:r>
                      <a:r>
                        <a:rPr sz="110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LS: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28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BE"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B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fr-B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SI: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214 </a:t>
                      </a:r>
                      <a:r>
                        <a:rPr lang="pt-BR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en format PDF</a:t>
                      </a:r>
                      <a:endParaRPr lang="fr-BE" sz="1100" spc="-3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LS: 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sv-SE"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mm</a:t>
                      </a:r>
                      <a:r>
                        <a:rPr lang="sv-S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sv-S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sv-SE" sz="1100" spc="-1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SI: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214 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hébe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ences.be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ew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sl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ences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sociaux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act  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nterviewée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lang="fr-FR"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ot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l’article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vimeo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act  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nterviewée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lang="fr-BE"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l’article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vimeo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act  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nterviewée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49530" indent="0">
                        <a:lnSpc>
                          <a:spcPts val="1200"/>
                        </a:lnSpc>
                        <a:buSzPct val="90909"/>
                        <a:buNone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ot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l’article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vimeo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References.be)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+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+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edi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ection</a:t>
                      </a:r>
                      <a:endParaRPr lang="fr-BE" sz="1100" spc="-1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4" name="object 10">
            <a:extLst>
              <a:ext uri="{FF2B5EF4-FFF2-40B4-BE49-F238E27FC236}">
                <a16:creationId xmlns:a16="http://schemas.microsoft.com/office/drawing/2014/main" xmlns="" id="{53A663B3-605E-0947-8251-55CD0D2D3F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797" y="2801816"/>
            <a:ext cx="246354" cy="246354"/>
          </a:xfrm>
          <a:prstGeom prst="rect">
            <a:avLst/>
          </a:prstGeom>
        </p:spPr>
      </p:pic>
      <p:pic>
        <p:nvPicPr>
          <p:cNvPr id="55" name="object 10">
            <a:extLst>
              <a:ext uri="{FF2B5EF4-FFF2-40B4-BE49-F238E27FC236}">
                <a16:creationId xmlns:a16="http://schemas.microsoft.com/office/drawing/2014/main" xmlns="" id="{744EEEFC-6A8A-C847-ADC5-683CD3E2CC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797" y="5543521"/>
            <a:ext cx="246354" cy="246354"/>
          </a:xfrm>
          <a:prstGeom prst="rect">
            <a:avLst/>
          </a:prstGeom>
        </p:spPr>
      </p:pic>
      <p:pic>
        <p:nvPicPr>
          <p:cNvPr id="56" name="object 10">
            <a:extLst>
              <a:ext uri="{FF2B5EF4-FFF2-40B4-BE49-F238E27FC236}">
                <a16:creationId xmlns:a16="http://schemas.microsoft.com/office/drawing/2014/main" xmlns="" id="{34338DB9-06B1-094A-AFDA-BB4B1950D6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3101" y="5543521"/>
            <a:ext cx="246354" cy="246354"/>
          </a:xfrm>
          <a:prstGeom prst="rect">
            <a:avLst/>
          </a:prstGeom>
        </p:spPr>
      </p:pic>
      <p:sp>
        <p:nvSpPr>
          <p:cNvPr id="57" name="object 6">
            <a:extLst>
              <a:ext uri="{FF2B5EF4-FFF2-40B4-BE49-F238E27FC236}">
                <a16:creationId xmlns:a16="http://schemas.microsoft.com/office/drawing/2014/main" xmlns="" id="{66822530-4CD4-DA4B-92B8-585DB3840D9C}"/>
              </a:ext>
            </a:extLst>
          </p:cNvPr>
          <p:cNvSpPr txBox="1">
            <a:spLocks/>
          </p:cNvSpPr>
          <p:nvPr/>
        </p:nvSpPr>
        <p:spPr>
          <a:xfrm rot="16200000">
            <a:off x="7510249" y="4177696"/>
            <a:ext cx="3596415" cy="32060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b="0" kern="0" spc="-10" dirty="0">
                <a:latin typeface="Proxima Nova Rg" panose="02000506030000020004" pitchFamily="50" charset="0"/>
                <a:cs typeface="Calibri" panose="020F0502020204030204" pitchFamily="34" charset="0"/>
              </a:rPr>
              <a:t>BRANDING</a:t>
            </a:r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xmlns="" id="{115F1507-CBF6-8F48-B46C-47EF712A3AAD}"/>
              </a:ext>
            </a:extLst>
          </p:cNvPr>
          <p:cNvSpPr txBox="1">
            <a:spLocks/>
          </p:cNvSpPr>
          <p:nvPr/>
        </p:nvSpPr>
        <p:spPr>
          <a:xfrm rot="16200000">
            <a:off x="-866237" y="3289216"/>
            <a:ext cx="3428998" cy="320601"/>
          </a:xfrm>
          <a:prstGeom prst="rect">
            <a:avLst/>
          </a:prstGeom>
          <a:solidFill>
            <a:schemeClr val="bg1"/>
          </a:solidFill>
          <a:ln w="28575">
            <a:solidFill>
              <a:srgbClr val="B6A6F8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b="0" kern="0" spc="-10" dirty="0">
                <a:latin typeface="Proxima Nova Rg" panose="02000506030000020004" pitchFamily="50" charset="0"/>
                <a:cs typeface="Calibri" panose="020F0502020204030204" pitchFamily="34" charset="0"/>
              </a:rPr>
              <a:t>RECRUTEMENT&amp; FORMATION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2D1E682-9411-BC40-8662-C425FCEF0179}"/>
              </a:ext>
            </a:extLst>
          </p:cNvPr>
          <p:cNvSpPr/>
          <p:nvPr/>
        </p:nvSpPr>
        <p:spPr>
          <a:xfrm>
            <a:off x="1015713" y="1735016"/>
            <a:ext cx="8132443" cy="3429000"/>
          </a:xfrm>
          <a:prstGeom prst="rect">
            <a:avLst/>
          </a:prstGeom>
          <a:noFill/>
          <a:ln w="28575">
            <a:solidFill>
              <a:srgbClr val="B6A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5B9F686-84D4-6844-81A4-7D9E7A800EC2}"/>
              </a:ext>
            </a:extLst>
          </p:cNvPr>
          <p:cNvSpPr/>
          <p:nvPr/>
        </p:nvSpPr>
        <p:spPr>
          <a:xfrm>
            <a:off x="1015713" y="2539791"/>
            <a:ext cx="8132443" cy="35964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89131DB-1806-1846-8FCE-EE2B98166F9E}"/>
              </a:ext>
            </a:extLst>
          </p:cNvPr>
          <p:cNvSpPr/>
          <p:nvPr/>
        </p:nvSpPr>
        <p:spPr>
          <a:xfrm>
            <a:off x="9842840" y="755627"/>
            <a:ext cx="2467716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sz="1600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r>
              <a:rPr lang="fr-FR" b="1" spc="-4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Deadline</a:t>
            </a:r>
            <a:r>
              <a:rPr lang="fr-FR" b="1" spc="-9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b="1" spc="-5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réservation</a:t>
            </a:r>
            <a:r>
              <a:rPr lang="fr-FR" b="1" spc="-25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:</a:t>
            </a:r>
            <a:r>
              <a:rPr lang="fr-FR" b="1" spc="-9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06/10</a:t>
            </a:r>
            <a:endParaRPr lang="fr-FR" b="1" spc="-9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r>
              <a:rPr lang="fr-FR" b="1" spc="-55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Deadline </a:t>
            </a:r>
            <a:r>
              <a:rPr lang="fr-FR" b="1" spc="-5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matériel</a:t>
            </a:r>
            <a:r>
              <a:rPr lang="fr-FR" b="1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:</a:t>
            </a:r>
            <a:r>
              <a:rPr lang="fr-FR" b="1" spc="-9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fr-FR" b="1" spc="-9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r>
              <a:rPr lang="fr-FR" b="1" spc="-45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11/10</a:t>
            </a:r>
            <a:endParaRPr lang="fr-FR" dirty="0"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algn="ctr"/>
            <a:endParaRPr lang="fr-FR" sz="2400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xmlns="" id="{AE12F6DC-4AFE-BF4C-899C-558591FAD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26" y="141497"/>
            <a:ext cx="2132067" cy="533972"/>
          </a:xfrm>
          <a:prstGeom prst="rect">
            <a:avLst/>
          </a:prstGeom>
        </p:spPr>
      </p:pic>
      <p:sp>
        <p:nvSpPr>
          <p:cNvPr id="64" name="TextBox 2">
            <a:extLst>
              <a:ext uri="{FF2B5EF4-FFF2-40B4-BE49-F238E27FC236}">
                <a16:creationId xmlns:a16="http://schemas.microsoft.com/office/drawing/2014/main" xmlns="" id="{7898BFC5-4CE3-6646-B7FA-0598EDB049A0}"/>
              </a:ext>
            </a:extLst>
          </p:cNvPr>
          <p:cNvSpPr txBox="1"/>
          <p:nvPr/>
        </p:nvSpPr>
        <p:spPr>
          <a:xfrm>
            <a:off x="596716" y="675469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Infos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techniques.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 l="3259" t="7858" r="3474" b="27928"/>
          <a:stretch>
            <a:fillRect/>
          </a:stretch>
        </p:blipFill>
        <p:spPr>
          <a:xfrm>
            <a:off x="0" y="2184080"/>
            <a:ext cx="12207108" cy="5287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6406C4-6CB5-46D4-8D2D-D4F15C357218}"/>
              </a:ext>
            </a:extLst>
          </p:cNvPr>
          <p:cNvSpPr/>
          <p:nvPr/>
        </p:nvSpPr>
        <p:spPr>
          <a:xfrm>
            <a:off x="0" y="5075695"/>
            <a:ext cx="5375274" cy="178230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71AC83-AAFB-4FE1-95C6-F561779683B8}"/>
              </a:ext>
            </a:extLst>
          </p:cNvPr>
          <p:cNvSpPr txBox="1"/>
          <p:nvPr/>
        </p:nvSpPr>
        <p:spPr>
          <a:xfrm>
            <a:off x="639987" y="594933"/>
            <a:ext cx="2573475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spc="5" dirty="0">
                <a:latin typeface="Proxima Nova Rg" panose="02000506030000020004" pitchFamily="50" charset="0"/>
              </a:rPr>
              <a:t>Un</a:t>
            </a:r>
            <a:r>
              <a:rPr lang="fr-BE" sz="2400" spc="-70" dirty="0">
                <a:latin typeface="Proxima Nova Rg" panose="02000506030000020004" pitchFamily="50" charset="0"/>
              </a:rPr>
              <a:t> </a:t>
            </a:r>
            <a:r>
              <a:rPr lang="fr-BE" sz="2400" spc="40" dirty="0">
                <a:latin typeface="Proxima Nova Rg" panose="02000506030000020004" pitchFamily="50" charset="0"/>
              </a:rPr>
              <a:t>conseil</a:t>
            </a:r>
            <a:r>
              <a:rPr lang="fr-BE" sz="2400" spc="-70" dirty="0">
                <a:latin typeface="Proxima Nova Rg" panose="02000506030000020004" pitchFamily="50" charset="0"/>
              </a:rPr>
              <a:t> </a:t>
            </a:r>
            <a:r>
              <a:rPr lang="fr-BE" sz="2400" spc="80" dirty="0">
                <a:latin typeface="Proxima Nova Rg" panose="02000506030000020004" pitchFamily="50" charset="0"/>
              </a:rPr>
              <a:t>?</a:t>
            </a:r>
            <a:r>
              <a:rPr lang="fr-BE" sz="2400" spc="-70" dirty="0">
                <a:latin typeface="Proxima Nova Rg" panose="02000506030000020004" pitchFamily="50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b="1" spc="20" dirty="0">
                <a:latin typeface="Proxima Nova Rg" panose="02000506030000020004" pitchFamily="50" charset="0"/>
              </a:rPr>
              <a:t>Contactez-nous</a:t>
            </a:r>
            <a:r>
              <a:rPr lang="fr-BE" sz="2400" b="1" spc="-70" dirty="0">
                <a:latin typeface="Proxima Nova Rg" panose="02000506030000020004" pitchFamily="50" charset="0"/>
              </a:rPr>
              <a:t> </a:t>
            </a:r>
            <a:r>
              <a:rPr lang="fr-BE" sz="2400" b="1" spc="95" dirty="0">
                <a:latin typeface="Proxima Nova Rg" panose="02000506030000020004" pitchFamily="50" charset="0"/>
              </a:rPr>
              <a:t>!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B4EE3CC3-8231-0345-91D9-EF343D84E2F8}"/>
              </a:ext>
            </a:extLst>
          </p:cNvPr>
          <p:cNvSpPr txBox="1"/>
          <p:nvPr/>
        </p:nvSpPr>
        <p:spPr>
          <a:xfrm>
            <a:off x="4271534" y="594932"/>
            <a:ext cx="3148167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spc="55" dirty="0">
                <a:latin typeface="Proxima Nova Rg" panose="02000506030000020004" pitchFamily="50" charset="0"/>
              </a:rPr>
              <a:t>+32</a:t>
            </a:r>
            <a:r>
              <a:rPr lang="fr-BE" sz="2400" spc="-65" dirty="0">
                <a:latin typeface="Proxima Nova Rg" panose="02000506030000020004" pitchFamily="50" charset="0"/>
              </a:rPr>
              <a:t> </a:t>
            </a:r>
            <a:r>
              <a:rPr lang="fr-BE" sz="2400" spc="75" dirty="0">
                <a:latin typeface="Proxima Nova Rg" panose="02000506030000020004" pitchFamily="50" charset="0"/>
              </a:rPr>
              <a:t>2</a:t>
            </a:r>
            <a:r>
              <a:rPr lang="fr-BE" sz="2400" spc="-65" dirty="0">
                <a:latin typeface="Proxima Nova Rg" panose="02000506030000020004" pitchFamily="50" charset="0"/>
              </a:rPr>
              <a:t> </a:t>
            </a:r>
            <a:r>
              <a:rPr lang="fr-BE" sz="2400" spc="70" dirty="0">
                <a:latin typeface="Proxima Nova Rg" panose="02000506030000020004" pitchFamily="50" charset="0"/>
              </a:rPr>
              <a:t>225</a:t>
            </a:r>
            <a:r>
              <a:rPr lang="fr-BE" sz="2400" spc="-65" dirty="0">
                <a:latin typeface="Proxima Nova Rg" panose="02000506030000020004" pitchFamily="50" charset="0"/>
              </a:rPr>
              <a:t> </a:t>
            </a:r>
            <a:r>
              <a:rPr lang="fr-BE" sz="2400" spc="60" dirty="0">
                <a:latin typeface="Proxima Nova Rg" panose="02000506030000020004" pitchFamily="50" charset="0"/>
              </a:rPr>
              <a:t>56</a:t>
            </a:r>
            <a:r>
              <a:rPr lang="fr-BE" sz="2400" spc="-60" dirty="0">
                <a:latin typeface="Proxima Nova Rg" panose="02000506030000020004" pitchFamily="50" charset="0"/>
              </a:rPr>
              <a:t> </a:t>
            </a:r>
            <a:r>
              <a:rPr lang="fr-BE" sz="2400" spc="65" dirty="0">
                <a:latin typeface="Proxima Nova Rg" panose="02000506030000020004" pitchFamily="50" charset="0"/>
              </a:rPr>
              <a:t>45</a:t>
            </a:r>
          </a:p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spc="20" dirty="0" err="1">
                <a:latin typeface="Proxima Nova Rg" panose="02000506030000020004" pitchFamily="50" charset="0"/>
              </a:rPr>
              <a:t>hello@references.be</a:t>
            </a:r>
            <a:endParaRPr lang="fr-BE" sz="2400" spc="20" dirty="0">
              <a:latin typeface="Proxima Nova Rg" panose="02000506030000020004" pitchFamily="50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495A55BA-026F-0B47-ACA2-8DB3D0FD0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1" y="5294228"/>
            <a:ext cx="4778492" cy="11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xmlns="" id="{D94EA1D1-73F1-254D-8764-4076B5ED7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9653"/>
            <a:ext cx="2132068" cy="531107"/>
          </a:xfrm>
          <a:prstGeom prst="rect">
            <a:avLst/>
          </a:prstGeom>
        </p:spPr>
      </p:pic>
      <p:cxnSp>
        <p:nvCxnSpPr>
          <p:cNvPr id="58" name="Straight Connector 25">
            <a:extLst>
              <a:ext uri="{FF2B5EF4-FFF2-40B4-BE49-F238E27FC236}">
                <a16:creationId xmlns:a16="http://schemas.microsoft.com/office/drawing/2014/main" xmlns="" id="{513D73A8-61E5-4B48-AC41-8B17FF8772AE}"/>
              </a:ext>
            </a:extLst>
          </p:cNvPr>
          <p:cNvCxnSpPr>
            <a:cxnSpLocks/>
          </p:cNvCxnSpPr>
          <p:nvPr/>
        </p:nvCxnSpPr>
        <p:spPr>
          <a:xfrm flipH="1">
            <a:off x="5024487" y="5656491"/>
            <a:ext cx="27569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FB50FCA3-658C-E349-A0EF-CDF4A8F24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xmlns="" id="{3A64D491-B4FB-BB4C-8C18-182705A4E5C9}"/>
              </a:ext>
            </a:extLst>
          </p:cNvPr>
          <p:cNvSpPr txBox="1"/>
          <p:nvPr/>
        </p:nvSpPr>
        <p:spPr>
          <a:xfrm>
            <a:off x="5856817" y="2154943"/>
            <a:ext cx="48842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un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contexte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de tension sanitaire et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sociale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, le personnel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soins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et santé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joue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un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rôle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de plus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plus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essentiel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15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% de la population active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occupée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travaille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le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secteur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de la santé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humaine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et action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sociale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à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ce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jour (STATBEL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Le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nombre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d’emplois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vacants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ne fait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qu’augmenter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Belgique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et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notamment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ce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secteur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mais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le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nombre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candidats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disponibles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ne suit pas la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même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tendance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29">
            <a:extLst>
              <a:ext uri="{FF2B5EF4-FFF2-40B4-BE49-F238E27FC236}">
                <a16:creationId xmlns:a16="http://schemas.microsoft.com/office/drawing/2014/main" xmlns="" id="{8F9B827E-D2B2-9D41-9103-BD928F1E9A7E}"/>
              </a:ext>
            </a:extLst>
          </p:cNvPr>
          <p:cNvCxnSpPr>
            <a:cxnSpLocks/>
          </p:cNvCxnSpPr>
          <p:nvPr/>
        </p:nvCxnSpPr>
        <p:spPr>
          <a:xfrm flipV="1">
            <a:off x="5692850" y="2110120"/>
            <a:ext cx="0" cy="3349079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E29E0B-0A65-3B4E-B8E7-41AD42954541}"/>
              </a:ext>
            </a:extLst>
          </p:cNvPr>
          <p:cNvSpPr/>
          <p:nvPr/>
        </p:nvSpPr>
        <p:spPr>
          <a:xfrm>
            <a:off x="0" y="888520"/>
            <a:ext cx="3911600" cy="5969479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D124447-643E-9541-8BFB-6FD75166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1" r="25083"/>
          <a:stretch/>
        </p:blipFill>
        <p:spPr>
          <a:xfrm>
            <a:off x="1255243" y="1313787"/>
            <a:ext cx="3988834" cy="5084667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52CEBF53-36C7-BE4D-BEBF-8DF8620FA68A}"/>
              </a:ext>
            </a:extLst>
          </p:cNvPr>
          <p:cNvSpPr txBox="1"/>
          <p:nvPr/>
        </p:nvSpPr>
        <p:spPr>
          <a:xfrm>
            <a:off x="5632465" y="788765"/>
            <a:ext cx="2313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Proxima Nova Rg" panose="02000506030000020004" pitchFamily="50" charset="0"/>
                <a:cs typeface="Calibri" panose="020F0502020204030204" pitchFamily="34" charset="0"/>
              </a:rPr>
              <a:t>Contexte</a:t>
            </a:r>
            <a:r>
              <a:rPr lang="en-US" sz="30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E4D04DA5-FF8C-4355-A7B7-A0FD428E623A}"/>
              </a:ext>
            </a:extLst>
          </p:cNvPr>
          <p:cNvSpPr txBox="1"/>
          <p:nvPr/>
        </p:nvSpPr>
        <p:spPr>
          <a:xfrm>
            <a:off x="5682709" y="1354924"/>
            <a:ext cx="522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UN METIER SOUS TENSION 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E29E0B-0A65-3B4E-B8E7-41AD42954541}"/>
              </a:ext>
            </a:extLst>
          </p:cNvPr>
          <p:cNvSpPr/>
          <p:nvPr/>
        </p:nvSpPr>
        <p:spPr>
          <a:xfrm>
            <a:off x="-23801" y="0"/>
            <a:ext cx="3911600" cy="641805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205D78-6DFB-4F1D-8DBC-FB68EA58C4A9}"/>
              </a:ext>
            </a:extLst>
          </p:cNvPr>
          <p:cNvSpPr txBox="1"/>
          <p:nvPr/>
        </p:nvSpPr>
        <p:spPr>
          <a:xfrm>
            <a:off x="5687368" y="762089"/>
            <a:ext cx="6408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151314"/>
                </a:solidFill>
                <a:latin typeface="Proxima Nova Rg" panose="02000506030000020004" pitchFamily="50" charset="0"/>
                <a:ea typeface="Arial"/>
                <a:cs typeface="Arial"/>
                <a:sym typeface="Proxima Nova"/>
              </a:rPr>
              <a:t>Constats</a:t>
            </a:r>
            <a:r>
              <a:rPr lang="en-US" sz="3000" b="1" dirty="0" smtClean="0">
                <a:solidFill>
                  <a:srgbClr val="151314"/>
                </a:solidFill>
                <a:latin typeface="Proxima Nova Rg" panose="02000506030000020004" pitchFamily="50" charset="0"/>
                <a:ea typeface="Arial"/>
                <a:cs typeface="Arial"/>
                <a:sym typeface="Proxima Nova"/>
              </a:rPr>
              <a:t>.</a:t>
            </a:r>
            <a:endParaRPr lang="en-US" sz="3000" dirty="0">
              <a:solidFill>
                <a:srgbClr val="000000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D04DA5-FF8C-4355-A7B7-A0FD428E623A}"/>
              </a:ext>
            </a:extLst>
          </p:cNvPr>
          <p:cNvSpPr txBox="1"/>
          <p:nvPr/>
        </p:nvSpPr>
        <p:spPr>
          <a:xfrm>
            <a:off x="5682709" y="1354924"/>
            <a:ext cx="522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SE DEMARQUER ET CREER DES VOCATIONS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79C769-9F32-4037-B83C-B2908A9A30C8}"/>
              </a:ext>
            </a:extLst>
          </p:cNvPr>
          <p:cNvSpPr txBox="1"/>
          <p:nvPr/>
        </p:nvSpPr>
        <p:spPr>
          <a:xfrm>
            <a:off x="6010893" y="2762263"/>
            <a:ext cx="56912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Revaloriser l’activité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et créer des vocations </a:t>
            </a:r>
          </a:p>
          <a:p>
            <a:endParaRPr lang="fr-FR" sz="1400" b="1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Mettre en lumière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l’ensemble des métiers que vous recrutez auprès de candidats qui ne penseront pas forcément à votre secteur</a:t>
            </a:r>
          </a:p>
          <a:p>
            <a:endParaRPr lang="fr-FR" sz="1400" b="1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Redynamiser l’intérêt pour secteur et expliquer ce qui le rend si particulier</a:t>
            </a:r>
          </a:p>
          <a:p>
            <a:endParaRPr lang="fr-FR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Partager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votre culture d’entreprise, votre vision et vos valeurs et</a:t>
            </a:r>
          </a:p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vous démarquer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en donnant de la visibilité à vos collaborateurs qui rendent votre entreprise unique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Rendre visible les emplois et formations que vous proposez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xmlns="" id="{880F6077-DFAC-AB4D-A533-7E38CEAED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cxnSp>
        <p:nvCxnSpPr>
          <p:cNvPr id="86" name="Straight Connector 29">
            <a:extLst>
              <a:ext uri="{FF2B5EF4-FFF2-40B4-BE49-F238E27FC236}">
                <a16:creationId xmlns:a16="http://schemas.microsoft.com/office/drawing/2014/main" xmlns="" id="{1FCE194A-6A93-8142-A05C-BC723BA1556A}"/>
              </a:ext>
            </a:extLst>
          </p:cNvPr>
          <p:cNvCxnSpPr>
            <a:cxnSpLocks/>
          </p:cNvCxnSpPr>
          <p:nvPr/>
        </p:nvCxnSpPr>
        <p:spPr>
          <a:xfrm flipH="1" flipV="1">
            <a:off x="5841774" y="2856141"/>
            <a:ext cx="1677" cy="2682510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682709" y="21987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 ce contexte,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il est nécessaire de: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r="39998"/>
          <a:stretch/>
        </p:blipFill>
        <p:spPr>
          <a:xfrm>
            <a:off x="767037" y="-17899"/>
            <a:ext cx="4110315" cy="61041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2" r="10365"/>
          <a:stretch/>
        </p:blipFill>
        <p:spPr>
          <a:xfrm>
            <a:off x="422031" y="0"/>
            <a:ext cx="4466492" cy="6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71A37D2C-1179-8C45-B30F-18DB7A8CE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r="46369"/>
          <a:stretch/>
        </p:blipFill>
        <p:spPr>
          <a:xfrm>
            <a:off x="0" y="0"/>
            <a:ext cx="475945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0">
                <a:schemeClr val="accent1">
                  <a:lumMod val="45000"/>
                  <a:lumOff val="55000"/>
                  <a:alpha val="75000"/>
                </a:schemeClr>
              </a:gs>
            </a:gsLst>
            <a:lin ang="0" scaled="0"/>
          </a:gradFill>
        </p:spPr>
      </p:pic>
      <p:pic>
        <p:nvPicPr>
          <p:cNvPr id="26" name="Picture 6" descr="Rossel Group | Contraste Europe">
            <a:extLst>
              <a:ext uri="{FF2B5EF4-FFF2-40B4-BE49-F238E27FC236}">
                <a16:creationId xmlns="" xmlns:a16="http://schemas.microsoft.com/office/drawing/2014/main" id="{1E9789F8-FF83-AA44-8F4D-E4460A86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65" y="5312139"/>
            <a:ext cx="1974862" cy="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oogle Shape;295;p3">
            <a:extLst>
              <a:ext uri="{FF2B5EF4-FFF2-40B4-BE49-F238E27FC236}">
                <a16:creationId xmlns="" xmlns:a16="http://schemas.microsoft.com/office/drawing/2014/main" id="{13426064-D9B5-C743-91E1-0E9908DFFC2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6297" y="5468027"/>
            <a:ext cx="2027228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96;p3">
            <a:extLst>
              <a:ext uri="{FF2B5EF4-FFF2-40B4-BE49-F238E27FC236}">
                <a16:creationId xmlns="" xmlns:a16="http://schemas.microsoft.com/office/drawing/2014/main" id="{F165507A-D957-934F-9DCD-8961C75E01C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865" y="6147493"/>
            <a:ext cx="6263903" cy="3232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4">
            <a:extLst>
              <a:ext uri="{FF2B5EF4-FFF2-40B4-BE49-F238E27FC236}">
                <a16:creationId xmlns="" xmlns:a16="http://schemas.microsoft.com/office/drawing/2014/main" id="{960CFD66-9517-AA4D-A6C5-04F2C9DAE3F7}"/>
              </a:ext>
            </a:extLst>
          </p:cNvPr>
          <p:cNvSpPr txBox="1"/>
          <p:nvPr/>
        </p:nvSpPr>
        <p:spPr>
          <a:xfrm>
            <a:off x="5159561" y="1557300"/>
            <a:ext cx="679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SOYEZ L’EMPLOYEUR DE CHOIX AUPRES DE VOTRE CIBLE OU CREER DES VOCATIONS AUPRES DE 70% DE LA POPULATION ACTIVE FRANCOPHONE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1" name="TextBox 2">
            <a:extLst>
              <a:ext uri="{FF2B5EF4-FFF2-40B4-BE49-F238E27FC236}">
                <a16:creationId xmlns="" xmlns:a16="http://schemas.microsoft.com/office/drawing/2014/main" id="{1CBB8BF6-3101-284F-AC9A-CCFD1592E993}"/>
              </a:ext>
            </a:extLst>
          </p:cNvPr>
          <p:cNvSpPr txBox="1"/>
          <p:nvPr/>
        </p:nvSpPr>
        <p:spPr>
          <a:xfrm>
            <a:off x="5280876" y="2402884"/>
            <a:ext cx="293958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1</a:t>
            </a:r>
            <a:r>
              <a:rPr lang="en-US" sz="4800" b="1" baseline="30000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er</a:t>
            </a: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 err="1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groupe</a:t>
            </a:r>
            <a:r>
              <a:rPr lang="en-US" sz="32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media </a:t>
            </a: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FR</a:t>
            </a:r>
            <a:endParaRPr lang="en-US" sz="800" dirty="0">
              <a:latin typeface="Proxima Nova Rg" panose="02000506030000020004" pitchFamily="50" charset="0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="" xmlns:a16="http://schemas.microsoft.com/office/drawing/2014/main" id="{EEF0683E-CD18-D74C-8E1B-046E34FE91E9}"/>
              </a:ext>
            </a:extLst>
          </p:cNvPr>
          <p:cNvSpPr txBox="1"/>
          <p:nvPr/>
        </p:nvSpPr>
        <p:spPr>
          <a:xfrm>
            <a:off x="8549724" y="2402884"/>
            <a:ext cx="326911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1</a:t>
            </a:r>
            <a:r>
              <a:rPr lang="en-US" sz="4800" b="1" baseline="30000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er</a:t>
            </a: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 err="1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média</a:t>
            </a:r>
            <a:r>
              <a:rPr lang="en-US" sz="3200" b="1" dirty="0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  <a:r>
              <a:rPr lang="en-US" sz="3200" b="1" dirty="0" err="1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carrière</a:t>
            </a:r>
            <a:r>
              <a:rPr lang="en-US" sz="3200" b="1" dirty="0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  <a:endParaRPr lang="en-US" sz="3200" b="1" dirty="0">
              <a:solidFill>
                <a:srgbClr val="151314"/>
              </a:solidFill>
              <a:latin typeface="Proxima Nova Rg" panose="02000506030000020004" pitchFamily="50" charset="0"/>
              <a:sym typeface="Proxima Nova"/>
            </a:endParaRP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FR</a:t>
            </a:r>
            <a:endParaRPr lang="en-US" sz="800" dirty="0">
              <a:latin typeface="Proxima Nova Rg" panose="02000506030000020004" pitchFamily="50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645CEFF9-817E-B24C-BF09-FEE9AC0874F2}"/>
              </a:ext>
            </a:extLst>
          </p:cNvPr>
          <p:cNvCxnSpPr>
            <a:cxnSpLocks/>
          </p:cNvCxnSpPr>
          <p:nvPr/>
        </p:nvCxnSpPr>
        <p:spPr>
          <a:xfrm flipV="1">
            <a:off x="8338457" y="2415584"/>
            <a:ext cx="0" cy="1472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31702406-66E3-974E-8BB4-5D2638FAE177}"/>
              </a:ext>
            </a:extLst>
          </p:cNvPr>
          <p:cNvSpPr txBox="1">
            <a:spLocks/>
          </p:cNvSpPr>
          <p:nvPr/>
        </p:nvSpPr>
        <p:spPr>
          <a:xfrm>
            <a:off x="6005208" y="4466440"/>
            <a:ext cx="4656076" cy="569521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500" dirty="0" err="1" smtClean="0">
                <a:solidFill>
                  <a:srgbClr val="000000"/>
                </a:solidFill>
                <a:latin typeface="Proxima Nova Rg" panose="02000506030000020004" pitchFamily="50" charset="0"/>
              </a:rPr>
              <a:t>Près</a:t>
            </a:r>
            <a:r>
              <a:rPr lang="nl-BE" sz="2500" dirty="0" smtClean="0">
                <a:solidFill>
                  <a:srgbClr val="000000"/>
                </a:solidFill>
                <a:latin typeface="Proxima Nova Rg" panose="02000506030000020004" pitchFamily="50" charset="0"/>
              </a:rPr>
              <a:t> de 3.000.000 </a:t>
            </a:r>
            <a:r>
              <a:rPr lang="nl-BE" sz="2500" dirty="0">
                <a:solidFill>
                  <a:srgbClr val="000000"/>
                </a:solidFill>
                <a:latin typeface="Proxima Nova Rg" panose="02000506030000020004" pitchFamily="50" charset="0"/>
              </a:rPr>
              <a:t>Personnes/jour</a:t>
            </a:r>
            <a:r>
              <a:rPr lang="nl-BE" sz="2500" baseline="30000" dirty="0">
                <a:solidFill>
                  <a:srgbClr val="000000"/>
                </a:solidFill>
                <a:latin typeface="Proxima Nova Rg" panose="02000506030000020004" pitchFamily="50" charset="0"/>
              </a:rPr>
              <a:t>*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931672" y="6519446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Proxima Nova Rg" panose="02000506030000020004" pitchFamily="50" charset="0"/>
              </a:rPr>
              <a:t>* CIM 2022</a:t>
            </a:r>
            <a:endParaRPr lang="fr-BE" sz="1600" dirty="0">
              <a:latin typeface="Proxima Nova Rg" panose="02000506030000020004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59562" y="1014353"/>
            <a:ext cx="1926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latin typeface="Proxima Nova Rg" panose="02000506030000020004" pitchFamily="50" charset="0"/>
              </a:rPr>
              <a:t>Audience.</a:t>
            </a:r>
            <a:endParaRPr lang="fr-BE" sz="3000" b="1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33;p16">
            <a:extLst>
              <a:ext uri="{FF2B5EF4-FFF2-40B4-BE49-F238E27FC236}">
                <a16:creationId xmlns:a16="http://schemas.microsoft.com/office/drawing/2014/main" xmlns="" id="{C76F248D-ADBF-CA4B-9490-C1000EDE1B20}"/>
              </a:ext>
            </a:extLst>
          </p:cNvPr>
          <p:cNvSpPr/>
          <p:nvPr/>
        </p:nvSpPr>
        <p:spPr>
          <a:xfrm>
            <a:off x="6349337" y="1418027"/>
            <a:ext cx="2698750" cy="10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" tIns="21582" rIns="21582" bIns="21582" anchor="t" anchorCtr="0">
            <a:noAutofit/>
          </a:bodyPr>
          <a:lstStyle/>
          <a:p>
            <a:pPr>
              <a:buClr>
                <a:srgbClr val="151314"/>
              </a:buClr>
              <a:buSzPts val="3000"/>
            </a:pPr>
            <a:r>
              <a:rPr lang="en-US" sz="3500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14.181</a:t>
            </a:r>
            <a:r>
              <a:rPr lang="en-US" sz="3187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/>
            </a:r>
            <a:br>
              <a:rPr lang="en-US" sz="3187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2125" b="1" dirty="0" err="1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candidats</a:t>
            </a:r>
            <a:r>
              <a:rPr lang="en-US" sz="2125" b="1" baseline="30000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*</a:t>
            </a:r>
          </a:p>
        </p:txBody>
      </p:sp>
      <p:sp>
        <p:nvSpPr>
          <p:cNvPr id="39" name="Google Shape;335;p16">
            <a:extLst>
              <a:ext uri="{FF2B5EF4-FFF2-40B4-BE49-F238E27FC236}">
                <a16:creationId xmlns:a16="http://schemas.microsoft.com/office/drawing/2014/main" xmlns="" id="{05555A17-A62E-CD41-9289-D8502564B36B}"/>
              </a:ext>
            </a:extLst>
          </p:cNvPr>
          <p:cNvSpPr/>
          <p:nvPr/>
        </p:nvSpPr>
        <p:spPr>
          <a:xfrm>
            <a:off x="6349337" y="2829153"/>
            <a:ext cx="2698750" cy="104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" tIns="21582" rIns="21582" bIns="21582" anchor="t" anchorCtr="0">
            <a:noAutofit/>
          </a:bodyPr>
          <a:lstStyle/>
          <a:p>
            <a:pPr>
              <a:buClr>
                <a:srgbClr val="151314"/>
              </a:buClr>
              <a:buSzPts val="3000"/>
            </a:pPr>
            <a:r>
              <a:rPr lang="en-US" sz="3500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1167</a:t>
            </a:r>
            <a:r>
              <a:rPr lang="en-US" sz="3187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/>
            </a:r>
            <a:br>
              <a:rPr lang="en-US" sz="3187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1771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jobs </a:t>
            </a:r>
            <a:r>
              <a:rPr lang="en-US" sz="1771" b="1" dirty="0" err="1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traités</a:t>
            </a:r>
            <a:r>
              <a:rPr lang="en-US" sz="1771" b="1" baseline="30000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*</a:t>
            </a:r>
          </a:p>
        </p:txBody>
      </p:sp>
      <p:sp>
        <p:nvSpPr>
          <p:cNvPr id="40" name="Google Shape;337;p16">
            <a:extLst>
              <a:ext uri="{FF2B5EF4-FFF2-40B4-BE49-F238E27FC236}">
                <a16:creationId xmlns:a16="http://schemas.microsoft.com/office/drawing/2014/main" xmlns="" id="{8C88CA21-B2A0-E247-8988-8186C5FB1F74}"/>
              </a:ext>
            </a:extLst>
          </p:cNvPr>
          <p:cNvSpPr/>
          <p:nvPr/>
        </p:nvSpPr>
        <p:spPr>
          <a:xfrm>
            <a:off x="6349337" y="4093246"/>
            <a:ext cx="2698750" cy="131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" tIns="21582" rIns="21582" bIns="21582" anchor="t" anchorCtr="0">
            <a:noAutofit/>
          </a:bodyPr>
          <a:lstStyle/>
          <a:p>
            <a:pPr>
              <a:buClr>
                <a:srgbClr val="151314"/>
              </a:buClr>
              <a:buSzPts val="3000"/>
            </a:pPr>
            <a:r>
              <a:rPr lang="en-US" sz="3500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97.835</a:t>
            </a:r>
            <a:r>
              <a:rPr lang="en-US" sz="3187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/>
            </a:r>
            <a:br>
              <a:rPr lang="en-US" sz="3187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1771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consultations </a:t>
            </a:r>
            <a:br>
              <a:rPr lang="en-US" sz="1771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1771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des </a:t>
            </a:r>
            <a:r>
              <a:rPr lang="en-US" sz="1771" b="1" dirty="0" err="1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annonces</a:t>
            </a:r>
            <a:r>
              <a:rPr lang="en-US" sz="1771" b="1" baseline="30000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*</a:t>
            </a:r>
          </a:p>
          <a:p>
            <a:pPr>
              <a:buClr>
                <a:srgbClr val="151314"/>
              </a:buClr>
              <a:buSzPts val="3000"/>
            </a:pPr>
            <a:endParaRPr sz="1240" dirty="0">
              <a:solidFill>
                <a:srgbClr val="000000"/>
              </a:solidFill>
              <a:latin typeface="Proxima Nova Rg" panose="02000506030000020004" pitchFamily="50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1" name="Google Shape;339;p16">
            <a:extLst>
              <a:ext uri="{FF2B5EF4-FFF2-40B4-BE49-F238E27FC236}">
                <a16:creationId xmlns:a16="http://schemas.microsoft.com/office/drawing/2014/main" xmlns="" id="{EC7FB626-9130-C644-A674-708E4D97A820}"/>
              </a:ext>
            </a:extLst>
          </p:cNvPr>
          <p:cNvSpPr txBox="1"/>
          <p:nvPr/>
        </p:nvSpPr>
        <p:spPr>
          <a:xfrm>
            <a:off x="8593707" y="1426346"/>
            <a:ext cx="3966734" cy="245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232" tIns="20232" rIns="20232" bIns="20232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5500" b="1" dirty="0" err="1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Cible</a:t>
            </a:r>
            <a:r>
              <a:rPr lang="en-US" sz="5500" b="1" dirty="0">
                <a:solidFill>
                  <a:srgbClr val="151314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.</a:t>
            </a:r>
          </a:p>
          <a:p>
            <a:pPr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5500" b="1" dirty="0" err="1">
                <a:solidFill>
                  <a:srgbClr val="00B0F0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Soins</a:t>
            </a:r>
            <a:r>
              <a:rPr lang="en-US" sz="5500" b="1" dirty="0">
                <a:solidFill>
                  <a:srgbClr val="00B0F0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  </a:t>
            </a:r>
          </a:p>
          <a:p>
            <a:pPr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5500" b="1" dirty="0">
                <a:solidFill>
                  <a:srgbClr val="00B0F0"/>
                </a:solidFill>
                <a:latin typeface="Proxima Nova Rg" panose="02000506030000020004" pitchFamily="50" charset="0"/>
                <a:ea typeface="Proxima Nova"/>
                <a:cs typeface="Calibri" panose="020F0502020204030204" pitchFamily="34" charset="0"/>
                <a:sym typeface="Proxima Nova"/>
              </a:rPr>
              <a:t>et santé</a:t>
            </a:r>
            <a:endParaRPr sz="5500" dirty="0">
              <a:solidFill>
                <a:srgbClr val="00B0F0"/>
              </a:solidFill>
              <a:latin typeface="Proxima Nova Rg" panose="02000506030000020004" pitchFamily="50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2" name="Picture 2" descr="woman in white button up shirt and blue stethoscope">
            <a:extLst>
              <a:ext uri="{FF2B5EF4-FFF2-40B4-BE49-F238E27FC236}">
                <a16:creationId xmlns:a16="http://schemas.microsoft.com/office/drawing/2014/main" xmlns="" id="{861A58EA-77F5-E440-BA8F-3B7C4BC4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26" r="14794" b="-126"/>
          <a:stretch/>
        </p:blipFill>
        <p:spPr bwMode="auto">
          <a:xfrm>
            <a:off x="-1" y="383775"/>
            <a:ext cx="5576835" cy="624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Google Shape;348;p16">
            <a:extLst>
              <a:ext uri="{FF2B5EF4-FFF2-40B4-BE49-F238E27FC236}">
                <a16:creationId xmlns:a16="http://schemas.microsoft.com/office/drawing/2014/main" xmlns="" id="{D992DEC4-AB91-7348-AFE8-BB2F1A00219D}"/>
              </a:ext>
            </a:extLst>
          </p:cNvPr>
          <p:cNvSpPr/>
          <p:nvPr/>
        </p:nvSpPr>
        <p:spPr>
          <a:xfrm>
            <a:off x="5317822" y="382858"/>
            <a:ext cx="441867" cy="1547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0475" tIns="40475" rIns="40475" bIns="40475" anchor="ctr" anchorCtr="0">
            <a:noAutofit/>
          </a:bodyPr>
          <a:lstStyle/>
          <a:p>
            <a:endParaRPr sz="797">
              <a:latin typeface="Proxima Nova Rg" panose="02000506030000020004" pitchFamily="50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C6FA520-2EBD-B748-96FC-910640B7E0AA}"/>
              </a:ext>
            </a:extLst>
          </p:cNvPr>
          <p:cNvSpPr/>
          <p:nvPr/>
        </p:nvSpPr>
        <p:spPr>
          <a:xfrm>
            <a:off x="8723177" y="4294697"/>
            <a:ext cx="2792236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71" dirty="0">
                <a:latin typeface="Proxima Nova Rg" panose="02000506030000020004" pitchFamily="50" charset="0"/>
                <a:ea typeface="Proxima Nova"/>
                <a:cs typeface="Calibri" panose="020F0502020204030204" pitchFamily="34" charset="0"/>
              </a:rPr>
              <a:t>Références informe et active quotidiennement les candidats de ce secteur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C72D4A16-B354-8C4D-9646-CA4DFF034925}"/>
              </a:ext>
            </a:extLst>
          </p:cNvPr>
          <p:cNvSpPr txBox="1"/>
          <p:nvPr/>
        </p:nvSpPr>
        <p:spPr>
          <a:xfrm>
            <a:off x="6349337" y="6311204"/>
            <a:ext cx="264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Proxima Nova Rg" panose="02000506030000020004" pitchFamily="50" charset="0"/>
              </a:rPr>
              <a:t>*</a:t>
            </a:r>
            <a:r>
              <a:rPr lang="fr-FR" sz="1400" dirty="0" err="1">
                <a:latin typeface="Proxima Nova Rg" panose="02000506030000020004" pitchFamily="50" charset="0"/>
              </a:rPr>
              <a:t>Database</a:t>
            </a:r>
            <a:r>
              <a:rPr lang="fr-FR" sz="1400" dirty="0">
                <a:latin typeface="Proxima Nova Rg" panose="02000506030000020004" pitchFamily="50" charset="0"/>
              </a:rPr>
              <a:t> References.be 2022</a:t>
            </a:r>
            <a:endParaRPr lang="fr-BE" sz="1400" dirty="0">
              <a:latin typeface="Proxima Nova Rg" panose="02000506030000020004" pitchFamily="50" charset="0"/>
            </a:endParaRPr>
          </a:p>
        </p:txBody>
      </p:sp>
      <p:cxnSp>
        <p:nvCxnSpPr>
          <p:cNvPr id="46" name="Straight Connector 29">
            <a:extLst>
              <a:ext uri="{FF2B5EF4-FFF2-40B4-BE49-F238E27FC236}">
                <a16:creationId xmlns:a16="http://schemas.microsoft.com/office/drawing/2014/main" xmlns="" id="{EA189495-D443-734D-8783-49DF29BED8D3}"/>
              </a:ext>
            </a:extLst>
          </p:cNvPr>
          <p:cNvCxnSpPr>
            <a:cxnSpLocks/>
          </p:cNvCxnSpPr>
          <p:nvPr/>
        </p:nvCxnSpPr>
        <p:spPr>
          <a:xfrm flipV="1">
            <a:off x="8656362" y="4381567"/>
            <a:ext cx="0" cy="71343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F14D7F2-7796-4107-87BB-D664D2B09AC5}"/>
              </a:ext>
            </a:extLst>
          </p:cNvPr>
          <p:cNvSpPr/>
          <p:nvPr/>
        </p:nvSpPr>
        <p:spPr>
          <a:xfrm>
            <a:off x="7646796" y="934497"/>
            <a:ext cx="4545203" cy="6018962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6243C2-1116-47C7-8CD0-EBA3406BD36F}"/>
              </a:ext>
            </a:extLst>
          </p:cNvPr>
          <p:cNvSpPr txBox="1"/>
          <p:nvPr/>
        </p:nvSpPr>
        <p:spPr>
          <a:xfrm rot="16200000">
            <a:off x="-1167222" y="2068645"/>
            <a:ext cx="3365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AEEF"/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EN FONCTION DE VOS OBJECTIFS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4F4A70-2F47-4168-81FE-EDD1C94D8AB5}"/>
              </a:ext>
            </a:extLst>
          </p:cNvPr>
          <p:cNvSpPr txBox="1"/>
          <p:nvPr/>
        </p:nvSpPr>
        <p:spPr>
          <a:xfrm rot="16200000">
            <a:off x="-584741" y="4675853"/>
            <a:ext cx="2157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Solutions. </a:t>
            </a:r>
            <a:endParaRPr lang="en-US" sz="3000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EA6AFA0-7F64-43C7-A96B-35A3BD9DF620}"/>
              </a:ext>
            </a:extLst>
          </p:cNvPr>
          <p:cNvGrpSpPr/>
          <p:nvPr/>
        </p:nvGrpSpPr>
        <p:grpSpPr>
          <a:xfrm>
            <a:off x="2541284" y="1354576"/>
            <a:ext cx="2970060" cy="887702"/>
            <a:chOff x="3125940" y="1080483"/>
            <a:chExt cx="2970060" cy="8877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BC8BF00-23C6-4487-88CD-D2712E153B5F}"/>
                </a:ext>
              </a:extLst>
            </p:cNvPr>
            <p:cNvSpPr txBox="1"/>
            <p:nvPr/>
          </p:nvSpPr>
          <p:spPr>
            <a:xfrm>
              <a:off x="3125940" y="1444965"/>
              <a:ext cx="297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Proxima Nova Rg" panose="02000506030000020004" pitchFamily="50" charset="0"/>
                  <a:cs typeface="Calibri" panose="020F0502020204030204" pitchFamily="34" charset="0"/>
                </a:rPr>
                <a:t>Trouvez vos futurs</a:t>
              </a:r>
            </a:p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Proxima Nova Rg" panose="02000506030000020004" pitchFamily="50" charset="0"/>
                  <a:cs typeface="Calibri" panose="020F0502020204030204" pitchFamily="34" charset="0"/>
                </a:rPr>
                <a:t>collaborateurs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435258D-2608-4794-9022-256F1B79FF59}"/>
                </a:ext>
              </a:extLst>
            </p:cNvPr>
            <p:cNvSpPr txBox="1"/>
            <p:nvPr/>
          </p:nvSpPr>
          <p:spPr>
            <a:xfrm>
              <a:off x="3125940" y="1080483"/>
              <a:ext cx="19337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50" charset="0"/>
                  <a:ea typeface="Open Sans" panose="020B0606030504020204" pitchFamily="34" charset="0"/>
                  <a:cs typeface="Calibri" panose="020F0502020204030204" pitchFamily="34" charset="0"/>
                </a:rPr>
                <a:t>RECRUTEMENT</a:t>
              </a:r>
            </a:p>
          </p:txBody>
        </p:sp>
      </p:grpSp>
      <p:grpSp>
        <p:nvGrpSpPr>
          <p:cNvPr id="48" name="Group 36">
            <a:extLst>
              <a:ext uri="{FF2B5EF4-FFF2-40B4-BE49-F238E27FC236}">
                <a16:creationId xmlns:a16="http://schemas.microsoft.com/office/drawing/2014/main" xmlns="" id="{168553BB-707E-3B4F-A5B5-79617F2DECE3}"/>
              </a:ext>
            </a:extLst>
          </p:cNvPr>
          <p:cNvGrpSpPr/>
          <p:nvPr/>
        </p:nvGrpSpPr>
        <p:grpSpPr>
          <a:xfrm>
            <a:off x="2517066" y="2531789"/>
            <a:ext cx="2970060" cy="887702"/>
            <a:chOff x="3125940" y="1080483"/>
            <a:chExt cx="2970060" cy="887702"/>
          </a:xfrm>
        </p:grpSpPr>
        <p:sp>
          <p:nvSpPr>
            <p:cNvPr id="49" name="TextBox 34">
              <a:extLst>
                <a:ext uri="{FF2B5EF4-FFF2-40B4-BE49-F238E27FC236}">
                  <a16:creationId xmlns:a16="http://schemas.microsoft.com/office/drawing/2014/main" xmlns="" id="{56994D4B-1DD4-A74E-BE1F-CF78644C6718}"/>
                </a:ext>
              </a:extLst>
            </p:cNvPr>
            <p:cNvSpPr txBox="1"/>
            <p:nvPr/>
          </p:nvSpPr>
          <p:spPr>
            <a:xfrm>
              <a:off x="3125940" y="1444965"/>
              <a:ext cx="297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Proxima Nova Rg" panose="02000506030000020004" pitchFamily="50" charset="0"/>
                  <a:cs typeface="Calibri" panose="020F0502020204030204" pitchFamily="34" charset="0"/>
                </a:rPr>
                <a:t>Racontez votre histoire et</a:t>
              </a:r>
            </a:p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Proxima Nova Rg" panose="02000506030000020004" pitchFamily="50" charset="0"/>
                  <a:cs typeface="Calibri" panose="020F0502020204030204" pitchFamily="34" charset="0"/>
                </a:rPr>
                <a:t>celle de vos employés</a:t>
              </a:r>
            </a:p>
          </p:txBody>
        </p:sp>
        <p:sp>
          <p:nvSpPr>
            <p:cNvPr id="50" name="TextBox 35">
              <a:extLst>
                <a:ext uri="{FF2B5EF4-FFF2-40B4-BE49-F238E27FC236}">
                  <a16:creationId xmlns:a16="http://schemas.microsoft.com/office/drawing/2014/main" xmlns="" id="{85133AB8-9FE2-EE4F-BE33-363C1B601330}"/>
                </a:ext>
              </a:extLst>
            </p:cNvPr>
            <p:cNvSpPr txBox="1"/>
            <p:nvPr/>
          </p:nvSpPr>
          <p:spPr>
            <a:xfrm>
              <a:off x="3125940" y="1080483"/>
              <a:ext cx="19337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50" charset="0"/>
                  <a:ea typeface="Open Sans" panose="020B0606030504020204" pitchFamily="34" charset="0"/>
                  <a:cs typeface="Calibri" panose="020F0502020204030204" pitchFamily="34" charset="0"/>
                </a:rPr>
                <a:t>BRANDING</a:t>
              </a:r>
            </a:p>
          </p:txBody>
        </p:sp>
      </p:grpSp>
      <p:grpSp>
        <p:nvGrpSpPr>
          <p:cNvPr id="58" name="Group 36">
            <a:extLst>
              <a:ext uri="{FF2B5EF4-FFF2-40B4-BE49-F238E27FC236}">
                <a16:creationId xmlns:a16="http://schemas.microsoft.com/office/drawing/2014/main" xmlns="" id="{2F6A5BEA-7248-8549-A3C3-E8B5BABAC20B}"/>
              </a:ext>
            </a:extLst>
          </p:cNvPr>
          <p:cNvGrpSpPr/>
          <p:nvPr/>
        </p:nvGrpSpPr>
        <p:grpSpPr>
          <a:xfrm>
            <a:off x="2526057" y="3751549"/>
            <a:ext cx="2970060" cy="672259"/>
            <a:chOff x="3125940" y="1080483"/>
            <a:chExt cx="2970060" cy="672259"/>
          </a:xfrm>
        </p:grpSpPr>
        <p:sp>
          <p:nvSpPr>
            <p:cNvPr id="59" name="TextBox 34">
              <a:extLst>
                <a:ext uri="{FF2B5EF4-FFF2-40B4-BE49-F238E27FC236}">
                  <a16:creationId xmlns:a16="http://schemas.microsoft.com/office/drawing/2014/main" xmlns="" id="{88F12F57-B368-FD46-8E1C-557CBD259317}"/>
                </a:ext>
              </a:extLst>
            </p:cNvPr>
            <p:cNvSpPr txBox="1"/>
            <p:nvPr/>
          </p:nvSpPr>
          <p:spPr>
            <a:xfrm>
              <a:off x="3125940" y="1444965"/>
              <a:ext cx="2970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Proxima Nova Rg" panose="02000506030000020004" pitchFamily="50" charset="0"/>
                  <a:cs typeface="Calibri" panose="020F0502020204030204" pitchFamily="34" charset="0"/>
                </a:rPr>
                <a:t>Boostez vos inscriptions</a:t>
              </a:r>
            </a:p>
          </p:txBody>
        </p:sp>
        <p:sp>
          <p:nvSpPr>
            <p:cNvPr id="60" name="TextBox 35">
              <a:extLst>
                <a:ext uri="{FF2B5EF4-FFF2-40B4-BE49-F238E27FC236}">
                  <a16:creationId xmlns:a16="http://schemas.microsoft.com/office/drawing/2014/main" xmlns="" id="{A202A795-4B42-3045-8633-88D50330FE46}"/>
                </a:ext>
              </a:extLst>
            </p:cNvPr>
            <p:cNvSpPr txBox="1"/>
            <p:nvPr/>
          </p:nvSpPr>
          <p:spPr>
            <a:xfrm>
              <a:off x="3125940" y="1080483"/>
              <a:ext cx="19337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50" charset="0"/>
                  <a:ea typeface="Open Sans" panose="020B0606030504020204" pitchFamily="34" charset="0"/>
                  <a:cs typeface="Calibri" panose="020F0502020204030204" pitchFamily="34" charset="0"/>
                </a:rPr>
                <a:t>FORMATION</a:t>
              </a:r>
            </a:p>
          </p:txBody>
        </p:sp>
      </p:grpSp>
      <p:sp>
        <p:nvSpPr>
          <p:cNvPr id="62" name="TextBox 34">
            <a:extLst>
              <a:ext uri="{FF2B5EF4-FFF2-40B4-BE49-F238E27FC236}">
                <a16:creationId xmlns:a16="http://schemas.microsoft.com/office/drawing/2014/main" xmlns="" id="{8E8DE080-DA7B-EF4C-B9EA-46EA737D27A9}"/>
              </a:ext>
            </a:extLst>
          </p:cNvPr>
          <p:cNvSpPr txBox="1"/>
          <p:nvPr/>
        </p:nvSpPr>
        <p:spPr>
          <a:xfrm>
            <a:off x="2667792" y="4634304"/>
            <a:ext cx="2970060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70" kern="0" dirty="0">
                <a:latin typeface="Proxima Nova Rg" panose="02000506030000020004" pitchFamily="50" charset="0"/>
                <a:cs typeface="Calibri" panose="020F0502020204030204" pitchFamily="34" charset="0"/>
              </a:rPr>
              <a:t>Références médiatise votre message auprès de la cible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B0966EDC-9EB7-4D41-9382-129B213A7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cxnSp>
        <p:nvCxnSpPr>
          <p:cNvPr id="22" name="Straight Connector 29">
            <a:extLst>
              <a:ext uri="{FF2B5EF4-FFF2-40B4-BE49-F238E27FC236}">
                <a16:creationId xmlns:a16="http://schemas.microsoft.com/office/drawing/2014/main" xmlns="" id="{38E95984-3479-C84C-BEDA-A74A05C447A2}"/>
              </a:ext>
            </a:extLst>
          </p:cNvPr>
          <p:cNvCxnSpPr>
            <a:cxnSpLocks/>
          </p:cNvCxnSpPr>
          <p:nvPr/>
        </p:nvCxnSpPr>
        <p:spPr>
          <a:xfrm flipV="1">
            <a:off x="2632330" y="4734307"/>
            <a:ext cx="0" cy="452661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C5AC8F7-BAC6-2C44-9D56-4C2DEA7A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61" y="1507253"/>
            <a:ext cx="457950" cy="382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06F876E-5164-344B-A581-A4EEAB06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61" y="2693707"/>
            <a:ext cx="384453" cy="4866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2F11750-F8E8-8845-AA9C-34670A820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386" y="3894313"/>
            <a:ext cx="433698" cy="478655"/>
          </a:xfrm>
          <a:prstGeom prst="rect">
            <a:avLst/>
          </a:prstGeom>
        </p:spPr>
      </p:pic>
      <p:pic>
        <p:nvPicPr>
          <p:cNvPr id="31" name="Image 30">
            <a:hlinkClick r:id="rId6"/>
            <a:extLst>
              <a:ext uri="{FF2B5EF4-FFF2-40B4-BE49-F238E27FC236}">
                <a16:creationId xmlns:a16="http://schemas.microsoft.com/office/drawing/2014/main" xmlns="" id="{D6AA3D2A-FDF1-F647-8E2E-405631790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78" y="1361434"/>
            <a:ext cx="3398551" cy="49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70D148-4BC3-4F63-832E-3C85DB8FE58E}"/>
              </a:ext>
            </a:extLst>
          </p:cNvPr>
          <p:cNvSpPr txBox="1"/>
          <p:nvPr/>
        </p:nvSpPr>
        <p:spPr>
          <a:xfrm>
            <a:off x="570884" y="833527"/>
            <a:ext cx="71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COLLECTEZ DES CV’S PENDANT 8 SEMAINES ET RECRUTEZ VOS PROCHAINS COLLABORATEURS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5032D054-EC28-3445-8C99-C318BCB11795}"/>
              </a:ext>
            </a:extLst>
          </p:cNvPr>
          <p:cNvSpPr txBox="1"/>
          <p:nvPr/>
        </p:nvSpPr>
        <p:spPr>
          <a:xfrm>
            <a:off x="570884" y="26332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Recrutement.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0DB7CCD-508F-674F-849F-B6618E47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1FBC4FD6-DB11-2D4B-BA9A-D24459560C39}"/>
              </a:ext>
            </a:extLst>
          </p:cNvPr>
          <p:cNvSpPr/>
          <p:nvPr/>
        </p:nvSpPr>
        <p:spPr>
          <a:xfrm>
            <a:off x="2162947" y="1396764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bject 130">
            <a:extLst>
              <a:ext uri="{FF2B5EF4-FFF2-40B4-BE49-F238E27FC236}">
                <a16:creationId xmlns:a16="http://schemas.microsoft.com/office/drawing/2014/main" xmlns="" id="{69B0348E-7039-454D-A89B-19F6C89D1113}"/>
              </a:ext>
            </a:extLst>
          </p:cNvPr>
          <p:cNvSpPr txBox="1"/>
          <p:nvPr/>
        </p:nvSpPr>
        <p:spPr>
          <a:xfrm>
            <a:off x="1321575" y="2140069"/>
            <a:ext cx="2471894" cy="4610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CONTEXTUALISER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vos recrutements</a:t>
            </a:r>
          </a:p>
        </p:txBody>
      </p:sp>
      <p:sp>
        <p:nvSpPr>
          <p:cNvPr id="46" name="object 130">
            <a:extLst>
              <a:ext uri="{FF2B5EF4-FFF2-40B4-BE49-F238E27FC236}">
                <a16:creationId xmlns:a16="http://schemas.microsoft.com/office/drawing/2014/main" xmlns="" id="{165A6785-8E04-9F44-B5A5-992231613C0A}"/>
              </a:ext>
            </a:extLst>
          </p:cNvPr>
          <p:cNvSpPr txBox="1"/>
          <p:nvPr/>
        </p:nvSpPr>
        <p:spPr>
          <a:xfrm>
            <a:off x="4956622" y="2176455"/>
            <a:ext cx="247189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massivement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pour vous </a:t>
            </a: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faire connaître auprès de ce public</a:t>
            </a:r>
          </a:p>
        </p:txBody>
      </p:sp>
      <p:sp>
        <p:nvSpPr>
          <p:cNvPr id="47" name="object 130">
            <a:extLst>
              <a:ext uri="{FF2B5EF4-FFF2-40B4-BE49-F238E27FC236}">
                <a16:creationId xmlns:a16="http://schemas.microsoft.com/office/drawing/2014/main" xmlns="" id="{CCFAEAE1-F81B-174C-BAA3-1F74C1969584}"/>
              </a:ext>
            </a:extLst>
          </p:cNvPr>
          <p:cNvSpPr txBox="1"/>
          <p:nvPr/>
        </p:nvSpPr>
        <p:spPr>
          <a:xfrm>
            <a:off x="8704008" y="2220729"/>
            <a:ext cx="247189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BOOSTER VOS RECRUTEMENTS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remplir vos objectifs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7456191-8B53-DD46-A995-536225DA4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09" y="1523897"/>
            <a:ext cx="489039" cy="4890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E4C046F-901F-C442-B47E-57558828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3717">
            <a:off x="5920750" y="1501950"/>
            <a:ext cx="644118" cy="5142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60459A2-C727-1F46-B350-2384D2A6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790" y="1456254"/>
            <a:ext cx="439438" cy="57826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F09A6AE0-FB2F-7040-B678-E65E3AC84E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12"/>
          <a:stretch/>
        </p:blipFill>
        <p:spPr>
          <a:xfrm>
            <a:off x="1466804" y="2877095"/>
            <a:ext cx="2361478" cy="3708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0941A7-84B5-8948-82E7-A38318210F79}"/>
              </a:ext>
            </a:extLst>
          </p:cNvPr>
          <p:cNvSpPr/>
          <p:nvPr/>
        </p:nvSpPr>
        <p:spPr>
          <a:xfrm>
            <a:off x="920180" y="3267196"/>
            <a:ext cx="116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Presse 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locale </a:t>
            </a:r>
            <a:r>
              <a:rPr lang="fr-BE" sz="1050" spc="-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lang="fr-BE" sz="1050" spc="-3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/</a:t>
            </a:r>
          </a:p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ou nationale</a:t>
            </a:r>
            <a:endParaRPr lang="fr-BE" sz="10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E4730B9-7B79-844A-8A00-7571A5AA342F}"/>
              </a:ext>
            </a:extLst>
          </p:cNvPr>
          <p:cNvSpPr/>
          <p:nvPr/>
        </p:nvSpPr>
        <p:spPr>
          <a:xfrm>
            <a:off x="2062038" y="6508303"/>
            <a:ext cx="96084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 digital</a:t>
            </a:r>
          </a:p>
        </p:txBody>
      </p:sp>
      <p:grpSp>
        <p:nvGrpSpPr>
          <p:cNvPr id="50" name="object 772">
            <a:extLst>
              <a:ext uri="{FF2B5EF4-FFF2-40B4-BE49-F238E27FC236}">
                <a16:creationId xmlns:a16="http://schemas.microsoft.com/office/drawing/2014/main" xmlns="" id="{569DAD8C-98A0-D348-B751-48F212222BAB}"/>
              </a:ext>
            </a:extLst>
          </p:cNvPr>
          <p:cNvGrpSpPr/>
          <p:nvPr/>
        </p:nvGrpSpPr>
        <p:grpSpPr>
          <a:xfrm>
            <a:off x="4966670" y="5228409"/>
            <a:ext cx="2340178" cy="1072628"/>
            <a:chOff x="4801323" y="5023841"/>
            <a:chExt cx="2637790" cy="1209040"/>
          </a:xfrm>
        </p:grpSpPr>
        <p:pic>
          <p:nvPicPr>
            <p:cNvPr id="51" name="object 773">
              <a:extLst>
                <a:ext uri="{FF2B5EF4-FFF2-40B4-BE49-F238E27FC236}">
                  <a16:creationId xmlns:a16="http://schemas.microsoft.com/office/drawing/2014/main" xmlns="" id="{321F7DA0-E2CD-9F48-8ADB-4A12FF71E85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52" name="object 774">
              <a:extLst>
                <a:ext uri="{FF2B5EF4-FFF2-40B4-BE49-F238E27FC236}">
                  <a16:creationId xmlns:a16="http://schemas.microsoft.com/office/drawing/2014/main" xmlns="" id="{882EFDE0-1CDC-D340-9A5E-10F6452F478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53" name="object 775">
              <a:extLst>
                <a:ext uri="{FF2B5EF4-FFF2-40B4-BE49-F238E27FC236}">
                  <a16:creationId xmlns:a16="http://schemas.microsoft.com/office/drawing/2014/main" xmlns="" id="{9CD40B48-AEF2-114A-93E9-B7766D02B4F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54" name="object 776">
              <a:extLst>
                <a:ext uri="{FF2B5EF4-FFF2-40B4-BE49-F238E27FC236}">
                  <a16:creationId xmlns:a16="http://schemas.microsoft.com/office/drawing/2014/main" xmlns="" id="{D3243C7E-AEAD-5D4B-BBFE-2ABB17D6B5C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55" name="object 777">
              <a:extLst>
                <a:ext uri="{FF2B5EF4-FFF2-40B4-BE49-F238E27FC236}">
                  <a16:creationId xmlns:a16="http://schemas.microsoft.com/office/drawing/2014/main" xmlns="" id="{028BD8F5-84E9-024C-A906-B10FB3E6AD52}"/>
                </a:ext>
              </a:extLst>
            </p:cNvPr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781">
            <a:extLst>
              <a:ext uri="{FF2B5EF4-FFF2-40B4-BE49-F238E27FC236}">
                <a16:creationId xmlns:a16="http://schemas.microsoft.com/office/drawing/2014/main" xmlns="" id="{707934B8-F371-734D-8718-AA508B82206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8979" y="3871310"/>
            <a:ext cx="607220" cy="1209647"/>
          </a:xfrm>
          <a:prstGeom prst="rect">
            <a:avLst/>
          </a:prstGeom>
        </p:spPr>
      </p:pic>
      <p:grpSp>
        <p:nvGrpSpPr>
          <p:cNvPr id="57" name="object 801">
            <a:extLst>
              <a:ext uri="{FF2B5EF4-FFF2-40B4-BE49-F238E27FC236}">
                <a16:creationId xmlns:a16="http://schemas.microsoft.com/office/drawing/2014/main" xmlns="" id="{12A6D4C0-290E-094E-8B7A-2E6FF402D7CD}"/>
              </a:ext>
            </a:extLst>
          </p:cNvPr>
          <p:cNvGrpSpPr/>
          <p:nvPr/>
        </p:nvGrpSpPr>
        <p:grpSpPr>
          <a:xfrm>
            <a:off x="4990381" y="3057984"/>
            <a:ext cx="1239691" cy="1463743"/>
            <a:chOff x="4825034" y="2321242"/>
            <a:chExt cx="1805939" cy="2132330"/>
          </a:xfrm>
        </p:grpSpPr>
        <p:pic>
          <p:nvPicPr>
            <p:cNvPr id="58" name="object 802">
              <a:extLst>
                <a:ext uri="{FF2B5EF4-FFF2-40B4-BE49-F238E27FC236}">
                  <a16:creationId xmlns:a16="http://schemas.microsoft.com/office/drawing/2014/main" xmlns="" id="{2E0F453F-9FB2-5B4B-BCA8-8681038E98D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59" name="object 803">
              <a:extLst>
                <a:ext uri="{FF2B5EF4-FFF2-40B4-BE49-F238E27FC236}">
                  <a16:creationId xmlns:a16="http://schemas.microsoft.com/office/drawing/2014/main" xmlns="" id="{648B93AD-C1FA-8641-B863-D232503DA5B1}"/>
                </a:ext>
              </a:extLst>
            </p:cNvPr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04">
              <a:extLst>
                <a:ext uri="{FF2B5EF4-FFF2-40B4-BE49-F238E27FC236}">
                  <a16:creationId xmlns:a16="http://schemas.microsoft.com/office/drawing/2014/main" xmlns="" id="{EF11A7EA-F50B-1441-A078-6EB5B0C3B53A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05">
              <a:extLst>
                <a:ext uri="{FF2B5EF4-FFF2-40B4-BE49-F238E27FC236}">
                  <a16:creationId xmlns:a16="http://schemas.microsoft.com/office/drawing/2014/main" xmlns="" id="{5DAC9AC6-4740-E44F-8C76-F6EA4277B2CB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06">
              <a:extLst>
                <a:ext uri="{FF2B5EF4-FFF2-40B4-BE49-F238E27FC236}">
                  <a16:creationId xmlns:a16="http://schemas.microsoft.com/office/drawing/2014/main" xmlns="" id="{F1D32AA7-0606-7348-9C5C-17BC29D904CB}"/>
                </a:ext>
              </a:extLst>
            </p:cNvPr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807">
              <a:extLst>
                <a:ext uri="{FF2B5EF4-FFF2-40B4-BE49-F238E27FC236}">
                  <a16:creationId xmlns:a16="http://schemas.microsoft.com/office/drawing/2014/main" xmlns="" id="{AE68211B-9517-D24E-96FB-C25772CB397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694E253-8DEB-2940-BF9C-F0A408C761C3}"/>
              </a:ext>
            </a:extLst>
          </p:cNvPr>
          <p:cNvSpPr/>
          <p:nvPr/>
        </p:nvSpPr>
        <p:spPr>
          <a:xfrm>
            <a:off x="6315469" y="3142585"/>
            <a:ext cx="111357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Newsletter candidats  secteur/métier  (jobs + article)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719CAA8-BB08-FD44-A409-621FC7BDCB9B}"/>
              </a:ext>
            </a:extLst>
          </p:cNvPr>
          <p:cNvSpPr/>
          <p:nvPr/>
        </p:nvSpPr>
        <p:spPr>
          <a:xfrm>
            <a:off x="4933337" y="4631615"/>
            <a:ext cx="1680986" cy="40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réseaux sociaux</a:t>
            </a:r>
          </a:p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(jobs + article)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F76D26FF-ED1B-FB4F-9ED7-BFB4306F9E53}"/>
              </a:ext>
            </a:extLst>
          </p:cNvPr>
          <p:cNvSpPr/>
          <p:nvPr/>
        </p:nvSpPr>
        <p:spPr>
          <a:xfrm>
            <a:off x="5416155" y="6341591"/>
            <a:ext cx="2063956" cy="378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Homepages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Lesoir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 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Références 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(jobs + article)</a:t>
            </a:r>
          </a:p>
        </p:txBody>
      </p:sp>
      <p:grpSp>
        <p:nvGrpSpPr>
          <p:cNvPr id="67" name="object 789">
            <a:extLst>
              <a:ext uri="{FF2B5EF4-FFF2-40B4-BE49-F238E27FC236}">
                <a16:creationId xmlns:a16="http://schemas.microsoft.com/office/drawing/2014/main" xmlns="" id="{F19FC57F-18A6-F04F-ACCC-68FA190EAEEF}"/>
              </a:ext>
            </a:extLst>
          </p:cNvPr>
          <p:cNvGrpSpPr/>
          <p:nvPr/>
        </p:nvGrpSpPr>
        <p:grpSpPr>
          <a:xfrm>
            <a:off x="9119177" y="3242208"/>
            <a:ext cx="1939811" cy="2873886"/>
            <a:chOff x="7856931" y="2566657"/>
            <a:chExt cx="2492375" cy="3692525"/>
          </a:xfrm>
        </p:grpSpPr>
        <p:pic>
          <p:nvPicPr>
            <p:cNvPr id="68" name="object 790">
              <a:extLst>
                <a:ext uri="{FF2B5EF4-FFF2-40B4-BE49-F238E27FC236}">
                  <a16:creationId xmlns:a16="http://schemas.microsoft.com/office/drawing/2014/main" xmlns="" id="{C7BA3091-0EF4-7544-BF47-D04B7DA27DF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69" name="object 791">
              <a:extLst>
                <a:ext uri="{FF2B5EF4-FFF2-40B4-BE49-F238E27FC236}">
                  <a16:creationId xmlns:a16="http://schemas.microsoft.com/office/drawing/2014/main" xmlns="" id="{23D75909-A6D2-4348-83F6-58430A9787DA}"/>
                </a:ext>
              </a:extLst>
            </p:cNvPr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92">
              <a:extLst>
                <a:ext uri="{FF2B5EF4-FFF2-40B4-BE49-F238E27FC236}">
                  <a16:creationId xmlns:a16="http://schemas.microsoft.com/office/drawing/2014/main" xmlns="" id="{4B45327B-9F42-FF45-BB99-E82013DB0E2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1" name="object 793">
              <a:extLst>
                <a:ext uri="{FF2B5EF4-FFF2-40B4-BE49-F238E27FC236}">
                  <a16:creationId xmlns:a16="http://schemas.microsoft.com/office/drawing/2014/main" xmlns="" id="{9A02D29A-D958-BC44-BFEB-520813460C82}"/>
                </a:ext>
              </a:extLst>
            </p:cNvPr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94">
              <a:extLst>
                <a:ext uri="{FF2B5EF4-FFF2-40B4-BE49-F238E27FC236}">
                  <a16:creationId xmlns:a16="http://schemas.microsoft.com/office/drawing/2014/main" xmlns="" id="{31652091-731A-DF4C-8B67-8FD7683DF475}"/>
                </a:ext>
              </a:extLst>
            </p:cNvPr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95">
              <a:extLst>
                <a:ext uri="{FF2B5EF4-FFF2-40B4-BE49-F238E27FC236}">
                  <a16:creationId xmlns:a16="http://schemas.microsoft.com/office/drawing/2014/main" xmlns="" id="{B82A33D0-9A21-2148-A005-4D0EE46A1787}"/>
                </a:ext>
              </a:extLst>
            </p:cNvPr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96">
              <a:extLst>
                <a:ext uri="{FF2B5EF4-FFF2-40B4-BE49-F238E27FC236}">
                  <a16:creationId xmlns:a16="http://schemas.microsoft.com/office/drawing/2014/main" xmlns="" id="{BD76BDB3-8C8A-BA46-A09A-D688F95E305F}"/>
                </a:ext>
              </a:extLst>
            </p:cNvPr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97">
              <a:extLst>
                <a:ext uri="{FF2B5EF4-FFF2-40B4-BE49-F238E27FC236}">
                  <a16:creationId xmlns:a16="http://schemas.microsoft.com/office/drawing/2014/main" xmlns="" id="{20A55F23-5EFB-A94F-9557-479060B5B246}"/>
                </a:ext>
              </a:extLst>
            </p:cNvPr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98">
              <a:extLst>
                <a:ext uri="{FF2B5EF4-FFF2-40B4-BE49-F238E27FC236}">
                  <a16:creationId xmlns:a16="http://schemas.microsoft.com/office/drawing/2014/main" xmlns="" id="{3EF6CD5D-28F6-EA4C-96EE-9D7C3EB8357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7" name="object 799">
              <a:extLst>
                <a:ext uri="{FF2B5EF4-FFF2-40B4-BE49-F238E27FC236}">
                  <a16:creationId xmlns:a16="http://schemas.microsoft.com/office/drawing/2014/main" xmlns="" id="{CB85D061-EA0D-B14D-A13D-8DC25FAC494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78" name="object 800">
              <a:extLst>
                <a:ext uri="{FF2B5EF4-FFF2-40B4-BE49-F238E27FC236}">
                  <a16:creationId xmlns:a16="http://schemas.microsoft.com/office/drawing/2014/main" xmlns="" id="{0AB50074-4717-624F-8541-C058CEBC5D2C}"/>
                </a:ext>
              </a:extLst>
            </p:cNvPr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DF5E83F9-5660-EE4A-8B41-0C047A8F9C4C}"/>
              </a:ext>
            </a:extLst>
          </p:cNvPr>
          <p:cNvSpPr/>
          <p:nvPr/>
        </p:nvSpPr>
        <p:spPr>
          <a:xfrm>
            <a:off x="8567330" y="3170378"/>
            <a:ext cx="111357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Job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avec</a:t>
            </a:r>
          </a:p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b="1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150 lectures</a:t>
            </a:r>
            <a:br>
              <a:rPr lang="fr-BE" sz="1050" b="1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050" b="1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garanties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CB3A5385-03F3-9948-92DA-3ED9F3455F3F}"/>
              </a:ext>
            </a:extLst>
          </p:cNvPr>
          <p:cNvSpPr/>
          <p:nvPr/>
        </p:nvSpPr>
        <p:spPr>
          <a:xfrm>
            <a:off x="10375264" y="5327108"/>
            <a:ext cx="769763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Cvthèque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29">
            <a:extLst>
              <a:ext uri="{FF2B5EF4-FFF2-40B4-BE49-F238E27FC236}">
                <a16:creationId xmlns:a16="http://schemas.microsoft.com/office/drawing/2014/main" xmlns="" id="{2C935AB3-DBE3-8245-B31D-0C4B330D86CA}"/>
              </a:ext>
            </a:extLst>
          </p:cNvPr>
          <p:cNvCxnSpPr>
            <a:cxnSpLocks/>
          </p:cNvCxnSpPr>
          <p:nvPr/>
        </p:nvCxnSpPr>
        <p:spPr>
          <a:xfrm flipV="1">
            <a:off x="4295238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29">
            <a:extLst>
              <a:ext uri="{FF2B5EF4-FFF2-40B4-BE49-F238E27FC236}">
                <a16:creationId xmlns:a16="http://schemas.microsoft.com/office/drawing/2014/main" xmlns="" id="{56A16162-9F2B-7D44-B2D6-BD5947ECC8DD}"/>
              </a:ext>
            </a:extLst>
          </p:cNvPr>
          <p:cNvCxnSpPr>
            <a:cxnSpLocks/>
          </p:cNvCxnSpPr>
          <p:nvPr/>
        </p:nvCxnSpPr>
        <p:spPr>
          <a:xfrm flipV="1">
            <a:off x="8153805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DE8EE3B7-D404-2F47-9991-4B2276C614C1}"/>
              </a:ext>
            </a:extLst>
          </p:cNvPr>
          <p:cNvSpPr/>
          <p:nvPr/>
        </p:nvSpPr>
        <p:spPr>
          <a:xfrm>
            <a:off x="0" y="0"/>
            <a:ext cx="572943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6FE1B65C-6F5C-0846-B5BA-34799747D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77" name="TextBox 6">
            <a:extLst>
              <a:ext uri="{FF2B5EF4-FFF2-40B4-BE49-F238E27FC236}">
                <a16:creationId xmlns:a16="http://schemas.microsoft.com/office/drawing/2014/main" xmlns="" id="{B169A772-2D7E-EF4F-8F5D-EF9EC5EE7041}"/>
              </a:ext>
            </a:extLst>
          </p:cNvPr>
          <p:cNvSpPr txBox="1"/>
          <p:nvPr/>
        </p:nvSpPr>
        <p:spPr>
          <a:xfrm>
            <a:off x="1294438" y="1245668"/>
            <a:ext cx="427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TARIFS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78" name="TextBox 2">
            <a:extLst>
              <a:ext uri="{FF2B5EF4-FFF2-40B4-BE49-F238E27FC236}">
                <a16:creationId xmlns:a16="http://schemas.microsoft.com/office/drawing/2014/main" xmlns="" id="{F74BCEBD-C91A-234C-9C79-3C6A612C02DB}"/>
              </a:ext>
            </a:extLst>
          </p:cNvPr>
          <p:cNvSpPr txBox="1"/>
          <p:nvPr/>
        </p:nvSpPr>
        <p:spPr>
          <a:xfrm>
            <a:off x="1284390" y="675469"/>
            <a:ext cx="301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Recrutement.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aphicFrame>
        <p:nvGraphicFramePr>
          <p:cNvPr id="136" name="object 29">
            <a:extLst>
              <a:ext uri="{FF2B5EF4-FFF2-40B4-BE49-F238E27FC236}">
                <a16:creationId xmlns:a16="http://schemas.microsoft.com/office/drawing/2014/main" xmlns="" id="{CA22EB44-FE6E-3C4D-B3D9-243D0AFFE6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327" y="854294"/>
          <a:ext cx="8105775" cy="56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Pack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CLASSIC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Rédaction d’un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article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contextualisant</a:t>
                      </a:r>
                      <a:r>
                        <a:rPr lang="fr-FR" sz="1100" spc="-6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vos</a:t>
                      </a:r>
                      <a:r>
                        <a:rPr lang="fr-FR" sz="1100" spc="-3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recrutements</a:t>
                      </a:r>
                      <a:endParaRPr lang="fr-FR" sz="110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BE" sz="1100" b="1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7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sur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References.be,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Lesoir.b</a:t>
                      </a: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Sudinfo.be,              </a:t>
                      </a:r>
                      <a:r>
                        <a:rPr lang="fr-FR" sz="1100" spc="-10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100" spc="-10" baseline="0" dirty="0" smtClean="0">
                          <a:solidFill>
                            <a:srgbClr val="FF000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  </a:t>
                      </a:r>
                      <a:endParaRPr lang="fr-BE" sz="1100" spc="-5" dirty="0">
                        <a:solidFill>
                          <a:srgbClr val="FF000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et job(s) dans la newsletter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domaine</a:t>
                      </a:r>
                      <a:endParaRPr lang="fr-BE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et/ou annonce dans le dossier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presse</a:t>
                      </a: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dédié à l‘action</a:t>
                      </a:r>
                      <a:endParaRPr lang="fr-FR" sz="1100" dirty="0" smtClean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spc="0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l">
                        <a:lnSpc>
                          <a:spcPct val="100000"/>
                        </a:lnSpc>
                      </a:pPr>
                      <a:r>
                        <a:rPr lang="fr-FR" sz="1400" b="1" spc="-5" dirty="0" err="1" smtClean="0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Boost</a:t>
                      </a:r>
                      <a:r>
                        <a:rPr lang="fr-FR" sz="1400" b="1" spc="-5" baseline="0" dirty="0" smtClean="0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recrutement</a:t>
                      </a:r>
                    </a:p>
                    <a:p>
                      <a:pPr marR="48260" algn="l">
                        <a:lnSpc>
                          <a:spcPct val="100000"/>
                        </a:lnSpc>
                      </a:pPr>
                      <a:endParaRPr lang="fr-FR" sz="1100" b="1" spc="-5" baseline="0" dirty="0" smtClean="0">
                        <a:solidFill>
                          <a:srgbClr val="00B0F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Accès</a:t>
                      </a:r>
                      <a:r>
                        <a:rPr lang="fr-FR" sz="1100" spc="-4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illimité</a:t>
                      </a:r>
                      <a:r>
                        <a:rPr lang="fr-FR" sz="1100" spc="-3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à la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Cv thèque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l’action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pendant 8 semaines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spc="-80" dirty="0" smtClean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Jobs sur</a:t>
                      </a:r>
                      <a:r>
                        <a:rPr lang="fr-FR" sz="1100" spc="-80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references.be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80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(150 lectures garanties par job)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Prix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spc="5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fr-FR" sz="1100" b="1" spc="50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Régions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au</a:t>
                      </a:r>
                      <a:r>
                        <a:rPr lang="fr-FR" sz="1100" spc="-1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choix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4.500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print)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6.500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spc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lang="fr-FR" sz="1900" b="1" spc="0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Soir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spc="-5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lang="fr-FR" sz="1100" b="1" spc="50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Régions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au</a:t>
                      </a:r>
                      <a:r>
                        <a:rPr lang="fr-FR" sz="1100" spc="-1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choix)</a:t>
                      </a:r>
                      <a:endParaRPr lang="fr-FR"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14.950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37" name="Picture 8" descr="Le-logo-Facebook - Ville de Saint-Gobain">
            <a:extLst>
              <a:ext uri="{FF2B5EF4-FFF2-40B4-BE49-F238E27FC236}">
                <a16:creationId xmlns:a16="http://schemas.microsoft.com/office/drawing/2014/main" xmlns="" id="{6ABE9C6E-5B82-1941-B7AB-655457D2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34" y="2113710"/>
            <a:ext cx="207274" cy="1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0" descr="Fichier:LinkedIn logo initials.png — Wikipédia">
            <a:extLst>
              <a:ext uri="{FF2B5EF4-FFF2-40B4-BE49-F238E27FC236}">
                <a16:creationId xmlns:a16="http://schemas.microsoft.com/office/drawing/2014/main" xmlns="" id="{C98CC8D6-1A9D-5847-9380-45AC4EB8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08" y="2105924"/>
            <a:ext cx="195769" cy="1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object 7">
            <a:extLst>
              <a:ext uri="{FF2B5EF4-FFF2-40B4-BE49-F238E27FC236}">
                <a16:creationId xmlns:a16="http://schemas.microsoft.com/office/drawing/2014/main" xmlns="" id="{4503B5CE-3AC7-5D45-8EF7-5B14C9B10395}"/>
              </a:ext>
            </a:extLst>
          </p:cNvPr>
          <p:cNvGrpSpPr/>
          <p:nvPr/>
        </p:nvGrpSpPr>
        <p:grpSpPr>
          <a:xfrm>
            <a:off x="5788022" y="1416920"/>
            <a:ext cx="273050" cy="273050"/>
            <a:chOff x="5724817" y="1857438"/>
            <a:chExt cx="273050" cy="273050"/>
          </a:xfrm>
        </p:grpSpPr>
        <p:sp>
          <p:nvSpPr>
            <p:cNvPr id="140" name="object 8">
              <a:extLst>
                <a:ext uri="{FF2B5EF4-FFF2-40B4-BE49-F238E27FC236}">
                  <a16:creationId xmlns:a16="http://schemas.microsoft.com/office/drawing/2014/main" xmlns="" id="{603043EE-C3BC-004E-A365-6C19C6799FC3}"/>
                </a:ext>
              </a:extLst>
            </p:cNvPr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41" name="object 9">
              <a:extLst>
                <a:ext uri="{FF2B5EF4-FFF2-40B4-BE49-F238E27FC236}">
                  <a16:creationId xmlns:a16="http://schemas.microsoft.com/office/drawing/2014/main" xmlns="" id="{407CD51A-6054-1C4C-9E08-15D62A19618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42" name="object 10">
            <a:extLst>
              <a:ext uri="{FF2B5EF4-FFF2-40B4-BE49-F238E27FC236}">
                <a16:creationId xmlns:a16="http://schemas.microsoft.com/office/drawing/2014/main" xmlns="" id="{A824903D-1A1B-2B4E-912F-0B8931451527}"/>
              </a:ext>
            </a:extLst>
          </p:cNvPr>
          <p:cNvGrpSpPr/>
          <p:nvPr/>
        </p:nvGrpSpPr>
        <p:grpSpPr>
          <a:xfrm>
            <a:off x="7335859" y="1426222"/>
            <a:ext cx="273050" cy="273050"/>
            <a:chOff x="7280516" y="1857438"/>
            <a:chExt cx="273050" cy="273050"/>
          </a:xfrm>
        </p:grpSpPr>
        <p:sp>
          <p:nvSpPr>
            <p:cNvPr id="143" name="object 11">
              <a:extLst>
                <a:ext uri="{FF2B5EF4-FFF2-40B4-BE49-F238E27FC236}">
                  <a16:creationId xmlns:a16="http://schemas.microsoft.com/office/drawing/2014/main" xmlns="" id="{6EF709D0-E15E-6248-80BF-7A1D8492D653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44" name="object 12">
              <a:extLst>
                <a:ext uri="{FF2B5EF4-FFF2-40B4-BE49-F238E27FC236}">
                  <a16:creationId xmlns:a16="http://schemas.microsoft.com/office/drawing/2014/main" xmlns="" id="{94CBF04A-B177-D246-9243-5954C32E058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45" name="object 13">
            <a:extLst>
              <a:ext uri="{FF2B5EF4-FFF2-40B4-BE49-F238E27FC236}">
                <a16:creationId xmlns:a16="http://schemas.microsoft.com/office/drawing/2014/main" xmlns="" id="{58E72D39-915F-8B4B-8A1C-2D6D86D3F9A0}"/>
              </a:ext>
            </a:extLst>
          </p:cNvPr>
          <p:cNvGrpSpPr/>
          <p:nvPr/>
        </p:nvGrpSpPr>
        <p:grpSpPr>
          <a:xfrm>
            <a:off x="8899420" y="1416920"/>
            <a:ext cx="273050" cy="273050"/>
            <a:chOff x="8836215" y="1857438"/>
            <a:chExt cx="273050" cy="273050"/>
          </a:xfrm>
        </p:grpSpPr>
        <p:sp>
          <p:nvSpPr>
            <p:cNvPr id="146" name="object 14">
              <a:extLst>
                <a:ext uri="{FF2B5EF4-FFF2-40B4-BE49-F238E27FC236}">
                  <a16:creationId xmlns:a16="http://schemas.microsoft.com/office/drawing/2014/main" xmlns="" id="{4C5250F6-4B34-1C40-B62A-048EDDEE4318}"/>
                </a:ext>
              </a:extLst>
            </p:cNvPr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47" name="object 15">
              <a:extLst>
                <a:ext uri="{FF2B5EF4-FFF2-40B4-BE49-F238E27FC236}">
                  <a16:creationId xmlns:a16="http://schemas.microsoft.com/office/drawing/2014/main" xmlns="" id="{0EE55D20-7C18-5A42-B9C2-A0945CD7A08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48" name="object 7">
            <a:extLst>
              <a:ext uri="{FF2B5EF4-FFF2-40B4-BE49-F238E27FC236}">
                <a16:creationId xmlns:a16="http://schemas.microsoft.com/office/drawing/2014/main" xmlns="" id="{E6982E24-6415-F84F-8048-01FF478BAF1C}"/>
              </a:ext>
            </a:extLst>
          </p:cNvPr>
          <p:cNvGrpSpPr/>
          <p:nvPr/>
        </p:nvGrpSpPr>
        <p:grpSpPr>
          <a:xfrm>
            <a:off x="5783607" y="1974172"/>
            <a:ext cx="273050" cy="273050"/>
            <a:chOff x="5724817" y="1857438"/>
            <a:chExt cx="273050" cy="273050"/>
          </a:xfrm>
        </p:grpSpPr>
        <p:sp>
          <p:nvSpPr>
            <p:cNvPr id="149" name="object 8">
              <a:extLst>
                <a:ext uri="{FF2B5EF4-FFF2-40B4-BE49-F238E27FC236}">
                  <a16:creationId xmlns:a16="http://schemas.microsoft.com/office/drawing/2014/main" xmlns="" id="{B886542B-B54F-CD4A-941E-F0C1204DF2BB}"/>
                </a:ext>
              </a:extLst>
            </p:cNvPr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0" name="object 9">
              <a:extLst>
                <a:ext uri="{FF2B5EF4-FFF2-40B4-BE49-F238E27FC236}">
                  <a16:creationId xmlns:a16="http://schemas.microsoft.com/office/drawing/2014/main" xmlns="" id="{37418FEA-C54D-B84C-BC19-2603D776AA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51" name="object 10">
            <a:extLst>
              <a:ext uri="{FF2B5EF4-FFF2-40B4-BE49-F238E27FC236}">
                <a16:creationId xmlns:a16="http://schemas.microsoft.com/office/drawing/2014/main" xmlns="" id="{03F86C4D-4911-9E42-81D4-6FF3C18CB9B0}"/>
              </a:ext>
            </a:extLst>
          </p:cNvPr>
          <p:cNvGrpSpPr/>
          <p:nvPr/>
        </p:nvGrpSpPr>
        <p:grpSpPr>
          <a:xfrm>
            <a:off x="7347211" y="1969399"/>
            <a:ext cx="273050" cy="273050"/>
            <a:chOff x="7280516" y="1857438"/>
            <a:chExt cx="273050" cy="273050"/>
          </a:xfrm>
        </p:grpSpPr>
        <p:sp>
          <p:nvSpPr>
            <p:cNvPr id="152" name="object 11">
              <a:extLst>
                <a:ext uri="{FF2B5EF4-FFF2-40B4-BE49-F238E27FC236}">
                  <a16:creationId xmlns:a16="http://schemas.microsoft.com/office/drawing/2014/main" xmlns="" id="{81375B4E-24B3-FA43-A9FF-B229FD47D72A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3" name="object 12">
              <a:extLst>
                <a:ext uri="{FF2B5EF4-FFF2-40B4-BE49-F238E27FC236}">
                  <a16:creationId xmlns:a16="http://schemas.microsoft.com/office/drawing/2014/main" xmlns="" id="{3E31F35B-B9DE-7A46-8430-15E0E3ADACA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54" name="object 13">
            <a:extLst>
              <a:ext uri="{FF2B5EF4-FFF2-40B4-BE49-F238E27FC236}">
                <a16:creationId xmlns:a16="http://schemas.microsoft.com/office/drawing/2014/main" xmlns="" id="{4FE66910-7787-A445-8942-5E2032F4E6DE}"/>
              </a:ext>
            </a:extLst>
          </p:cNvPr>
          <p:cNvGrpSpPr/>
          <p:nvPr/>
        </p:nvGrpSpPr>
        <p:grpSpPr>
          <a:xfrm>
            <a:off x="8895026" y="2006108"/>
            <a:ext cx="273050" cy="273050"/>
            <a:chOff x="8836215" y="1857438"/>
            <a:chExt cx="273050" cy="273050"/>
          </a:xfrm>
        </p:grpSpPr>
        <p:sp>
          <p:nvSpPr>
            <p:cNvPr id="155" name="object 14">
              <a:extLst>
                <a:ext uri="{FF2B5EF4-FFF2-40B4-BE49-F238E27FC236}">
                  <a16:creationId xmlns:a16="http://schemas.microsoft.com/office/drawing/2014/main" xmlns="" id="{949E9824-7E83-B849-A081-F647B6193DDC}"/>
                </a:ext>
              </a:extLst>
            </p:cNvPr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6" name="object 15">
              <a:extLst>
                <a:ext uri="{FF2B5EF4-FFF2-40B4-BE49-F238E27FC236}">
                  <a16:creationId xmlns:a16="http://schemas.microsoft.com/office/drawing/2014/main" xmlns="" id="{4A09683B-AC5E-C547-A044-60122240A9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57" name="object 7">
            <a:extLst>
              <a:ext uri="{FF2B5EF4-FFF2-40B4-BE49-F238E27FC236}">
                <a16:creationId xmlns:a16="http://schemas.microsoft.com/office/drawing/2014/main" xmlns="" id="{E4ADDE76-4E0D-554D-9572-DEC0BD2FBECC}"/>
              </a:ext>
            </a:extLst>
          </p:cNvPr>
          <p:cNvGrpSpPr/>
          <p:nvPr/>
        </p:nvGrpSpPr>
        <p:grpSpPr>
          <a:xfrm>
            <a:off x="5790081" y="2555035"/>
            <a:ext cx="273050" cy="273050"/>
            <a:chOff x="5724817" y="1857438"/>
            <a:chExt cx="273050" cy="273050"/>
          </a:xfrm>
        </p:grpSpPr>
        <p:sp>
          <p:nvSpPr>
            <p:cNvPr id="158" name="object 8">
              <a:extLst>
                <a:ext uri="{FF2B5EF4-FFF2-40B4-BE49-F238E27FC236}">
                  <a16:creationId xmlns:a16="http://schemas.microsoft.com/office/drawing/2014/main" xmlns="" id="{2BA1EB18-2F1A-AA4A-A315-299952FA0B50}"/>
                </a:ext>
              </a:extLst>
            </p:cNvPr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9" name="object 9">
              <a:extLst>
                <a:ext uri="{FF2B5EF4-FFF2-40B4-BE49-F238E27FC236}">
                  <a16:creationId xmlns:a16="http://schemas.microsoft.com/office/drawing/2014/main" xmlns="" id="{DED7AF61-90F3-2042-B99D-C54E6AEF21B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60" name="object 10">
            <a:extLst>
              <a:ext uri="{FF2B5EF4-FFF2-40B4-BE49-F238E27FC236}">
                <a16:creationId xmlns:a16="http://schemas.microsoft.com/office/drawing/2014/main" xmlns="" id="{EA050C7B-8993-2940-9DE3-28A2F835EEE6}"/>
              </a:ext>
            </a:extLst>
          </p:cNvPr>
          <p:cNvGrpSpPr/>
          <p:nvPr/>
        </p:nvGrpSpPr>
        <p:grpSpPr>
          <a:xfrm>
            <a:off x="7339376" y="2552952"/>
            <a:ext cx="273050" cy="273050"/>
            <a:chOff x="7280516" y="1857438"/>
            <a:chExt cx="273050" cy="273050"/>
          </a:xfrm>
        </p:grpSpPr>
        <p:sp>
          <p:nvSpPr>
            <p:cNvPr id="161" name="object 11">
              <a:extLst>
                <a:ext uri="{FF2B5EF4-FFF2-40B4-BE49-F238E27FC236}">
                  <a16:creationId xmlns:a16="http://schemas.microsoft.com/office/drawing/2014/main" xmlns="" id="{D5CD431A-9958-9F45-A686-C7C19908F82C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62" name="object 12">
              <a:extLst>
                <a:ext uri="{FF2B5EF4-FFF2-40B4-BE49-F238E27FC236}">
                  <a16:creationId xmlns:a16="http://schemas.microsoft.com/office/drawing/2014/main" xmlns="" id="{DA797319-6B3C-634A-AB66-A068446622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63" name="object 13">
            <a:extLst>
              <a:ext uri="{FF2B5EF4-FFF2-40B4-BE49-F238E27FC236}">
                <a16:creationId xmlns:a16="http://schemas.microsoft.com/office/drawing/2014/main" xmlns="" id="{608382C5-C442-D945-AC31-6619477BBFDF}"/>
              </a:ext>
            </a:extLst>
          </p:cNvPr>
          <p:cNvGrpSpPr/>
          <p:nvPr/>
        </p:nvGrpSpPr>
        <p:grpSpPr>
          <a:xfrm>
            <a:off x="8891559" y="2549434"/>
            <a:ext cx="273050" cy="273050"/>
            <a:chOff x="8836215" y="1857438"/>
            <a:chExt cx="273050" cy="273050"/>
          </a:xfrm>
        </p:grpSpPr>
        <p:sp>
          <p:nvSpPr>
            <p:cNvPr id="164" name="object 14">
              <a:extLst>
                <a:ext uri="{FF2B5EF4-FFF2-40B4-BE49-F238E27FC236}">
                  <a16:creationId xmlns:a16="http://schemas.microsoft.com/office/drawing/2014/main" xmlns="" id="{47D6B968-6102-B543-92BF-66B596DAEE15}"/>
                </a:ext>
              </a:extLst>
            </p:cNvPr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65" name="object 15">
              <a:extLst>
                <a:ext uri="{FF2B5EF4-FFF2-40B4-BE49-F238E27FC236}">
                  <a16:creationId xmlns:a16="http://schemas.microsoft.com/office/drawing/2014/main" xmlns="" id="{E62E7443-764D-3841-9671-3F25F0A8951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66" name="object 18">
            <a:extLst>
              <a:ext uri="{FF2B5EF4-FFF2-40B4-BE49-F238E27FC236}">
                <a16:creationId xmlns:a16="http://schemas.microsoft.com/office/drawing/2014/main" xmlns="" id="{5721EE53-6204-6C46-B456-FE753FEED45B}"/>
              </a:ext>
            </a:extLst>
          </p:cNvPr>
          <p:cNvGrpSpPr/>
          <p:nvPr/>
        </p:nvGrpSpPr>
        <p:grpSpPr>
          <a:xfrm>
            <a:off x="5783589" y="3101009"/>
            <a:ext cx="273050" cy="273050"/>
            <a:chOff x="5732367" y="3785457"/>
            <a:chExt cx="273050" cy="273050"/>
          </a:xfrm>
        </p:grpSpPr>
        <p:sp>
          <p:nvSpPr>
            <p:cNvPr id="167" name="object 19">
              <a:extLst>
                <a:ext uri="{FF2B5EF4-FFF2-40B4-BE49-F238E27FC236}">
                  <a16:creationId xmlns:a16="http://schemas.microsoft.com/office/drawing/2014/main" xmlns="" id="{E01997A6-1B03-064B-9E7E-FBB4D368F19D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68" name="object 20">
              <a:extLst>
                <a:ext uri="{FF2B5EF4-FFF2-40B4-BE49-F238E27FC236}">
                  <a16:creationId xmlns:a16="http://schemas.microsoft.com/office/drawing/2014/main" xmlns="" id="{56B48FAC-DCB8-D440-B361-D29C74682969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69" name="object 21">
              <a:extLst>
                <a:ext uri="{FF2B5EF4-FFF2-40B4-BE49-F238E27FC236}">
                  <a16:creationId xmlns:a16="http://schemas.microsoft.com/office/drawing/2014/main" xmlns="" id="{0BD9989A-349F-2E4D-8516-20FDAB173F2E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8B93A71E-8073-A446-95B5-3C6E0F307D76}"/>
              </a:ext>
            </a:extLst>
          </p:cNvPr>
          <p:cNvSpPr/>
          <p:nvPr/>
        </p:nvSpPr>
        <p:spPr>
          <a:xfrm>
            <a:off x="6717163" y="2994324"/>
            <a:ext cx="15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sz="1200" b="1" spc="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 </a:t>
            </a:r>
            <a:r>
              <a:rPr lang="fr-BE" sz="1200" b="1" spc="-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r>
              <a:rPr lang="fr-BE" sz="1200" b="1" spc="-1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fr-BE" sz="1200" b="1" spc="-15" dirty="0" smtClean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fr-BE" sz="1200" b="1" spc="1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</a:t>
            </a:r>
            <a:r>
              <a:rPr lang="fr-BE" sz="1200" b="1" spc="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annonce)</a:t>
            </a:r>
            <a:endParaRPr lang="fr-BE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BBB8CF54-F6D0-E241-ADEA-74A7D32C073B}"/>
              </a:ext>
            </a:extLst>
          </p:cNvPr>
          <p:cNvSpPr/>
          <p:nvPr/>
        </p:nvSpPr>
        <p:spPr>
          <a:xfrm>
            <a:off x="8283295" y="3006702"/>
            <a:ext cx="168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5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1/1 </a:t>
            </a:r>
            <a:r>
              <a:rPr lang="fr-FR" sz="1200" b="1" spc="-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endParaRPr lang="fr-FR" sz="1200" b="1" spc="-20" dirty="0" smtClean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fr-FR" sz="1200" b="1" spc="1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</a:t>
            </a:r>
            <a:r>
              <a:rPr lang="fr-FR" sz="1200" b="1" spc="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annonce </a:t>
            </a:r>
            <a:r>
              <a:rPr lang="fr-FR" sz="1200" b="1" spc="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</a:t>
            </a:r>
            <a:r>
              <a:rPr lang="fr-FR" sz="1200" b="1" spc="-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article*)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172" name="object 10">
            <a:extLst>
              <a:ext uri="{FF2B5EF4-FFF2-40B4-BE49-F238E27FC236}">
                <a16:creationId xmlns:a16="http://schemas.microsoft.com/office/drawing/2014/main" xmlns="" id="{02CDA848-1E05-284C-8340-A63D6E7D5709}"/>
              </a:ext>
            </a:extLst>
          </p:cNvPr>
          <p:cNvGrpSpPr/>
          <p:nvPr/>
        </p:nvGrpSpPr>
        <p:grpSpPr>
          <a:xfrm>
            <a:off x="5793236" y="4209373"/>
            <a:ext cx="273050" cy="273050"/>
            <a:chOff x="7280516" y="1857438"/>
            <a:chExt cx="273050" cy="273050"/>
          </a:xfrm>
        </p:grpSpPr>
        <p:sp>
          <p:nvSpPr>
            <p:cNvPr id="173" name="object 11">
              <a:extLst>
                <a:ext uri="{FF2B5EF4-FFF2-40B4-BE49-F238E27FC236}">
                  <a16:creationId xmlns:a16="http://schemas.microsoft.com/office/drawing/2014/main" xmlns="" id="{291226D3-34F5-5544-982B-A3CD1FBBC7FB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2">
              <a:extLst>
                <a:ext uri="{FF2B5EF4-FFF2-40B4-BE49-F238E27FC236}">
                  <a16:creationId xmlns:a16="http://schemas.microsoft.com/office/drawing/2014/main" xmlns="" id="{21D8C57F-B36B-E243-B7DC-1660B617446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048492BC-0C1F-1740-B564-7D93D41C56DE}"/>
              </a:ext>
            </a:extLst>
          </p:cNvPr>
          <p:cNvSpPr/>
          <p:nvPr/>
        </p:nvSpPr>
        <p:spPr>
          <a:xfrm>
            <a:off x="5193740" y="467853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6" name="object 10">
            <a:extLst>
              <a:ext uri="{FF2B5EF4-FFF2-40B4-BE49-F238E27FC236}">
                <a16:creationId xmlns:a16="http://schemas.microsoft.com/office/drawing/2014/main" xmlns="" id="{B7CA1EFB-3CCE-5945-9E69-5780A985E0D7}"/>
              </a:ext>
            </a:extLst>
          </p:cNvPr>
          <p:cNvGrpSpPr/>
          <p:nvPr/>
        </p:nvGrpSpPr>
        <p:grpSpPr>
          <a:xfrm>
            <a:off x="7311976" y="4209338"/>
            <a:ext cx="273050" cy="273050"/>
            <a:chOff x="7280516" y="1857438"/>
            <a:chExt cx="273050" cy="273050"/>
          </a:xfrm>
        </p:grpSpPr>
        <p:sp>
          <p:nvSpPr>
            <p:cNvPr id="177" name="object 11">
              <a:extLst>
                <a:ext uri="{FF2B5EF4-FFF2-40B4-BE49-F238E27FC236}">
                  <a16:creationId xmlns:a16="http://schemas.microsoft.com/office/drawing/2014/main" xmlns="" id="{57E30CA5-63AE-7843-B837-D9F0843F1941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2">
              <a:extLst>
                <a:ext uri="{FF2B5EF4-FFF2-40B4-BE49-F238E27FC236}">
                  <a16:creationId xmlns:a16="http://schemas.microsoft.com/office/drawing/2014/main" xmlns="" id="{EB51E6EE-B643-8F47-AB88-78FCC6C0D27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79" name="object 10">
            <a:extLst>
              <a:ext uri="{FF2B5EF4-FFF2-40B4-BE49-F238E27FC236}">
                <a16:creationId xmlns:a16="http://schemas.microsoft.com/office/drawing/2014/main" xmlns="" id="{226169A0-AAFE-CD49-B525-A046FFF7DAD5}"/>
              </a:ext>
            </a:extLst>
          </p:cNvPr>
          <p:cNvGrpSpPr/>
          <p:nvPr/>
        </p:nvGrpSpPr>
        <p:grpSpPr>
          <a:xfrm>
            <a:off x="8888092" y="4212856"/>
            <a:ext cx="273050" cy="273050"/>
            <a:chOff x="7280516" y="1857438"/>
            <a:chExt cx="273050" cy="273050"/>
          </a:xfrm>
        </p:grpSpPr>
        <p:sp>
          <p:nvSpPr>
            <p:cNvPr id="180" name="object 11">
              <a:extLst>
                <a:ext uri="{FF2B5EF4-FFF2-40B4-BE49-F238E27FC236}">
                  <a16:creationId xmlns:a16="http://schemas.microsoft.com/office/drawing/2014/main" xmlns="" id="{D461796C-A8C4-8241-9668-56CA6EB91B48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2">
              <a:extLst>
                <a:ext uri="{FF2B5EF4-FFF2-40B4-BE49-F238E27FC236}">
                  <a16:creationId xmlns:a16="http://schemas.microsoft.com/office/drawing/2014/main" xmlns="" id="{43670459-BB29-D44C-963C-70B1D80BF6A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4FA7EA9B-94DC-3541-AA8E-62C78EBC8D29}"/>
              </a:ext>
            </a:extLst>
          </p:cNvPr>
          <p:cNvSpPr/>
          <p:nvPr/>
        </p:nvSpPr>
        <p:spPr>
          <a:xfrm>
            <a:off x="6721089" y="467853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6E7B4E0E-2C21-9F43-A70F-03AA356556A7}"/>
              </a:ext>
            </a:extLst>
          </p:cNvPr>
          <p:cNvSpPr/>
          <p:nvPr/>
        </p:nvSpPr>
        <p:spPr>
          <a:xfrm>
            <a:off x="8288630" y="467853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719CAA8-BB08-FD44-A409-621FC7BDCB9B}"/>
              </a:ext>
            </a:extLst>
          </p:cNvPr>
          <p:cNvSpPr/>
          <p:nvPr/>
        </p:nvSpPr>
        <p:spPr>
          <a:xfrm>
            <a:off x="10294037" y="6341171"/>
            <a:ext cx="168098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*article uniquement dans </a:t>
            </a:r>
            <a:r>
              <a:rPr lang="fr-BE" sz="1050" spc="-5" dirty="0" err="1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local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70D148-4BC3-4F63-832E-3C85DB8FE58E}"/>
              </a:ext>
            </a:extLst>
          </p:cNvPr>
          <p:cNvSpPr txBox="1"/>
          <p:nvPr/>
        </p:nvSpPr>
        <p:spPr>
          <a:xfrm>
            <a:off x="570884" y="833527"/>
            <a:ext cx="716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PARTAGEZ VOTRE HISTOIRE ET TRAVAILLEZ VOTRE ATTRACTIVITE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5032D054-EC28-3445-8C99-C318BCB11795}"/>
              </a:ext>
            </a:extLst>
          </p:cNvPr>
          <p:cNvSpPr txBox="1"/>
          <p:nvPr/>
        </p:nvSpPr>
        <p:spPr>
          <a:xfrm>
            <a:off x="570884" y="26332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Branding.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A0DB7CCD-508F-674F-849F-B6618E47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="" xmlns:a16="http://schemas.microsoft.com/office/drawing/2014/main" id="{1FBC4FD6-DB11-2D4B-BA9A-D24459560C39}"/>
              </a:ext>
            </a:extLst>
          </p:cNvPr>
          <p:cNvSpPr/>
          <p:nvPr/>
        </p:nvSpPr>
        <p:spPr>
          <a:xfrm>
            <a:off x="1947047" y="1396764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45" name="object 130">
            <a:extLst>
              <a:ext uri="{FF2B5EF4-FFF2-40B4-BE49-F238E27FC236}">
                <a16:creationId xmlns="" xmlns:a16="http://schemas.microsoft.com/office/drawing/2014/main" id="{69B0348E-7039-454D-A89B-19F6C89D1113}"/>
              </a:ext>
            </a:extLst>
          </p:cNvPr>
          <p:cNvSpPr txBox="1"/>
          <p:nvPr/>
        </p:nvSpPr>
        <p:spPr>
          <a:xfrm>
            <a:off x="1105675" y="2140069"/>
            <a:ext cx="247189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RACONTER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votre histoire grâce à vos ambassadeurs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E4C046F-901F-C442-B47E-57558828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3717">
            <a:off x="5704850" y="1501950"/>
            <a:ext cx="644118" cy="51427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F09A6AE0-FB2F-7040-B678-E65E3AC84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2"/>
          <a:stretch/>
        </p:blipFill>
        <p:spPr>
          <a:xfrm>
            <a:off x="1250904" y="2877095"/>
            <a:ext cx="2361478" cy="3708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0941A7-84B5-8948-82E7-A38318210F79}"/>
              </a:ext>
            </a:extLst>
          </p:cNvPr>
          <p:cNvSpPr/>
          <p:nvPr/>
        </p:nvSpPr>
        <p:spPr>
          <a:xfrm>
            <a:off x="704280" y="3267196"/>
            <a:ext cx="116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Presse 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locale </a:t>
            </a:r>
            <a:r>
              <a:rPr lang="fr-BE" sz="1050" spc="-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lang="fr-BE" sz="1050" spc="-3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/</a:t>
            </a:r>
          </a:p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ou nationale</a:t>
            </a:r>
            <a:endParaRPr lang="fr-BE" sz="10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E4730B9-7B79-844A-8A00-7571A5AA342F}"/>
              </a:ext>
            </a:extLst>
          </p:cNvPr>
          <p:cNvSpPr/>
          <p:nvPr/>
        </p:nvSpPr>
        <p:spPr>
          <a:xfrm>
            <a:off x="1846138" y="6508303"/>
            <a:ext cx="96084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 digital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F76D26FF-ED1B-FB4F-9ED7-BFB4306F9E53}"/>
              </a:ext>
            </a:extLst>
          </p:cNvPr>
          <p:cNvSpPr/>
          <p:nvPr/>
        </p:nvSpPr>
        <p:spPr>
          <a:xfrm>
            <a:off x="4279612" y="5954935"/>
            <a:ext cx="2063956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Réseaux sociaux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CB3A5385-03F3-9948-92DA-3ED9F3455F3F}"/>
              </a:ext>
            </a:extLst>
          </p:cNvPr>
          <p:cNvSpPr/>
          <p:nvPr/>
        </p:nvSpPr>
        <p:spPr>
          <a:xfrm>
            <a:off x="10237554" y="4351265"/>
            <a:ext cx="1551990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Diffusion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Lesoir.be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b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Sudinfo.be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85" name="object 130">
            <a:extLst>
              <a:ext uri="{FF2B5EF4-FFF2-40B4-BE49-F238E27FC236}">
                <a16:creationId xmlns="" xmlns:a16="http://schemas.microsoft.com/office/drawing/2014/main" id="{3665B1F0-B87B-0E4A-B41D-B0A83F9B8A8A}"/>
              </a:ext>
            </a:extLst>
          </p:cNvPr>
          <p:cNvSpPr txBox="1"/>
          <p:nvPr/>
        </p:nvSpPr>
        <p:spPr>
          <a:xfrm>
            <a:off x="4740722" y="2175974"/>
            <a:ext cx="2471894" cy="6892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DIFFUSER</a:t>
            </a:r>
          </a:p>
          <a:p>
            <a:pPr marL="38100" algn="ctr"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massivement votre histoire </a:t>
            </a:r>
          </a:p>
          <a:p>
            <a:pPr marL="38100" algn="ctr"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vos visuels</a:t>
            </a:r>
          </a:p>
        </p:txBody>
      </p:sp>
      <p:sp>
        <p:nvSpPr>
          <p:cNvPr id="86" name="object 130">
            <a:extLst>
              <a:ext uri="{FF2B5EF4-FFF2-40B4-BE49-F238E27FC236}">
                <a16:creationId xmlns="" xmlns:a16="http://schemas.microsoft.com/office/drawing/2014/main" id="{3732D03A-2D5E-CF4D-8260-E81910E02196}"/>
              </a:ext>
            </a:extLst>
          </p:cNvPr>
          <p:cNvSpPr txBox="1"/>
          <p:nvPr/>
        </p:nvSpPr>
        <p:spPr>
          <a:xfrm>
            <a:off x="8182609" y="2175974"/>
            <a:ext cx="3107999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BOOSTER VOTRE VISIBILITE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garantir un impact auprès de votre cible</a:t>
            </a:r>
            <a:endParaRPr lang="fr-BE" sz="1400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87" name="object 947">
            <a:extLst>
              <a:ext uri="{FF2B5EF4-FFF2-40B4-BE49-F238E27FC236}">
                <a16:creationId xmlns="" xmlns:a16="http://schemas.microsoft.com/office/drawing/2014/main" id="{6F7FDCAF-4135-E942-BCC2-44BD5BB0108A}"/>
              </a:ext>
            </a:extLst>
          </p:cNvPr>
          <p:cNvGrpSpPr/>
          <p:nvPr/>
        </p:nvGrpSpPr>
        <p:grpSpPr>
          <a:xfrm>
            <a:off x="8636129" y="3304029"/>
            <a:ext cx="2309977" cy="1114509"/>
            <a:chOff x="5529021" y="5467392"/>
            <a:chExt cx="2309977" cy="1114509"/>
          </a:xfrm>
        </p:grpSpPr>
        <p:pic>
          <p:nvPicPr>
            <p:cNvPr id="88" name="object 948">
              <a:extLst>
                <a:ext uri="{FF2B5EF4-FFF2-40B4-BE49-F238E27FC236}">
                  <a16:creationId xmlns="" xmlns:a16="http://schemas.microsoft.com/office/drawing/2014/main" id="{A919741D-3CEB-C849-8F90-6765892F4B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89" name="object 949">
              <a:extLst>
                <a:ext uri="{FF2B5EF4-FFF2-40B4-BE49-F238E27FC236}">
                  <a16:creationId xmlns="" xmlns:a16="http://schemas.microsoft.com/office/drawing/2014/main" id="{42D1EC36-7783-4C48-92D6-65B8208C2E4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0" name="object 950">
              <a:extLst>
                <a:ext uri="{FF2B5EF4-FFF2-40B4-BE49-F238E27FC236}">
                  <a16:creationId xmlns="" xmlns:a16="http://schemas.microsoft.com/office/drawing/2014/main" id="{8516E0D1-AD49-F34B-AE20-9613A53B47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1" name="object 951">
              <a:extLst>
                <a:ext uri="{FF2B5EF4-FFF2-40B4-BE49-F238E27FC236}">
                  <a16:creationId xmlns="" xmlns:a16="http://schemas.microsoft.com/office/drawing/2014/main" id="{06278F55-CA74-EF4E-A630-B38020B0E9A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2" name="object 952">
              <a:extLst>
                <a:ext uri="{FF2B5EF4-FFF2-40B4-BE49-F238E27FC236}">
                  <a16:creationId xmlns="" xmlns:a16="http://schemas.microsoft.com/office/drawing/2014/main" id="{937F37A0-B0E1-DB49-AD9E-47E016D07F69}"/>
                </a:ext>
              </a:extLst>
            </p:cNvPr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pic>
        <p:nvPicPr>
          <p:cNvPr id="93" name="object 965">
            <a:extLst>
              <a:ext uri="{FF2B5EF4-FFF2-40B4-BE49-F238E27FC236}">
                <a16:creationId xmlns="" xmlns:a16="http://schemas.microsoft.com/office/drawing/2014/main" id="{C5623F49-4567-5341-B035-ABAF1690687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36129" y="4732958"/>
            <a:ext cx="2444369" cy="1592685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8954366D-2074-3B41-BF0B-BC493BDC967A}"/>
              </a:ext>
            </a:extLst>
          </p:cNvPr>
          <p:cNvSpPr/>
          <p:nvPr/>
        </p:nvSpPr>
        <p:spPr>
          <a:xfrm>
            <a:off x="9196003" y="6412123"/>
            <a:ext cx="1551990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References.be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95" name="object 937">
            <a:extLst>
              <a:ext uri="{FF2B5EF4-FFF2-40B4-BE49-F238E27FC236}">
                <a16:creationId xmlns="" xmlns:a16="http://schemas.microsoft.com/office/drawing/2014/main" id="{827A1ADA-CB50-4449-9148-FE21398C0B53}"/>
              </a:ext>
            </a:extLst>
          </p:cNvPr>
          <p:cNvGrpSpPr/>
          <p:nvPr/>
        </p:nvGrpSpPr>
        <p:grpSpPr>
          <a:xfrm>
            <a:off x="5158296" y="3212075"/>
            <a:ext cx="2051685" cy="1139190"/>
            <a:chOff x="5499722" y="2273477"/>
            <a:chExt cx="2051685" cy="1139190"/>
          </a:xfrm>
        </p:grpSpPr>
        <p:pic>
          <p:nvPicPr>
            <p:cNvPr id="96" name="object 938">
              <a:extLst>
                <a:ext uri="{FF2B5EF4-FFF2-40B4-BE49-F238E27FC236}">
                  <a16:creationId xmlns="" xmlns:a16="http://schemas.microsoft.com/office/drawing/2014/main" id="{D7D13738-B0BF-EB48-9DE5-5D8220CAB35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7" name="object 939">
              <a:extLst>
                <a:ext uri="{FF2B5EF4-FFF2-40B4-BE49-F238E27FC236}">
                  <a16:creationId xmlns="" xmlns:a16="http://schemas.microsoft.com/office/drawing/2014/main" id="{DF2A30B1-D71D-BD43-BCB0-A6F193017B1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8" name="object 940">
              <a:extLst>
                <a:ext uri="{FF2B5EF4-FFF2-40B4-BE49-F238E27FC236}">
                  <a16:creationId xmlns="" xmlns:a16="http://schemas.microsoft.com/office/drawing/2014/main" id="{674EFD0E-0E13-DE43-86D2-D4B0C61DB62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9" name="object 941">
              <a:extLst>
                <a:ext uri="{FF2B5EF4-FFF2-40B4-BE49-F238E27FC236}">
                  <a16:creationId xmlns="" xmlns:a16="http://schemas.microsoft.com/office/drawing/2014/main" id="{9EAEEE3D-D552-1746-BEB4-C8C35F86E56F}"/>
                </a:ext>
              </a:extLst>
            </p:cNvPr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00" name="object 942">
              <a:extLst>
                <a:ext uri="{FF2B5EF4-FFF2-40B4-BE49-F238E27FC236}">
                  <a16:creationId xmlns="" xmlns:a16="http://schemas.microsoft.com/office/drawing/2014/main" id="{513723E8-C97B-404D-8431-67D835F391FF}"/>
                </a:ext>
              </a:extLst>
            </p:cNvPr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01" name="object 943">
              <a:extLst>
                <a:ext uri="{FF2B5EF4-FFF2-40B4-BE49-F238E27FC236}">
                  <a16:creationId xmlns="" xmlns:a16="http://schemas.microsoft.com/office/drawing/2014/main" id="{7800A2E2-42B1-3448-B4E3-DB081E71B53F}"/>
                </a:ext>
              </a:extLst>
            </p:cNvPr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pic>
        <p:nvPicPr>
          <p:cNvPr id="102" name="object 956">
            <a:extLst>
              <a:ext uri="{FF2B5EF4-FFF2-40B4-BE49-F238E27FC236}">
                <a16:creationId xmlns="" xmlns:a16="http://schemas.microsoft.com/office/drawing/2014/main" id="{918D1F2D-069A-D647-8976-A6CAFB8F0D0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97642" y="4439443"/>
            <a:ext cx="1741055" cy="1111861"/>
          </a:xfrm>
          <a:prstGeom prst="rect">
            <a:avLst/>
          </a:prstGeom>
        </p:spPr>
      </p:pic>
      <p:pic>
        <p:nvPicPr>
          <p:cNvPr id="103" name="object 960">
            <a:extLst>
              <a:ext uri="{FF2B5EF4-FFF2-40B4-BE49-F238E27FC236}">
                <a16:creationId xmlns="" xmlns:a16="http://schemas.microsoft.com/office/drawing/2014/main" id="{B02DF567-C944-DE4E-9A80-2659899EBAF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56930" y="5361814"/>
            <a:ext cx="762304" cy="1050309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7E0D63BE-53A4-9043-950B-AC69B62523D6}"/>
              </a:ext>
            </a:extLst>
          </p:cNvPr>
          <p:cNvSpPr/>
          <p:nvPr/>
        </p:nvSpPr>
        <p:spPr>
          <a:xfrm>
            <a:off x="6258407" y="4753807"/>
            <a:ext cx="1071866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Canaux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References.be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AB5D5520-F720-E546-A34B-8FB1AB455112}"/>
              </a:ext>
            </a:extLst>
          </p:cNvPr>
          <p:cNvSpPr/>
          <p:nvPr/>
        </p:nvSpPr>
        <p:spPr>
          <a:xfrm>
            <a:off x="4337671" y="3231829"/>
            <a:ext cx="1071866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Bannering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="" xmlns:a16="http://schemas.microsoft.com/office/drawing/2014/main" id="{1623FD25-9268-4C42-B5BD-5F7E7E00E0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3522" y="1537852"/>
            <a:ext cx="686174" cy="583165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="" xmlns:a16="http://schemas.microsoft.com/office/drawing/2014/main" id="{60BB11A7-028C-9745-B175-8C939B44E3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5178" y="1524001"/>
            <a:ext cx="486891" cy="485273"/>
          </a:xfrm>
          <a:prstGeom prst="rect">
            <a:avLst/>
          </a:prstGeom>
        </p:spPr>
      </p:pic>
      <p:sp>
        <p:nvSpPr>
          <p:cNvPr id="2" name="Flèche courbée vers le bas 1"/>
          <p:cNvSpPr/>
          <p:nvPr/>
        </p:nvSpPr>
        <p:spPr>
          <a:xfrm>
            <a:off x="7300168" y="3565850"/>
            <a:ext cx="1347548" cy="679407"/>
          </a:xfrm>
          <a:prstGeom prst="curvedDownArrow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Flèche courbée vers le bas 41"/>
          <p:cNvSpPr/>
          <p:nvPr/>
        </p:nvSpPr>
        <p:spPr>
          <a:xfrm rot="10800000">
            <a:off x="7226254" y="4448713"/>
            <a:ext cx="1347548" cy="679407"/>
          </a:xfrm>
          <a:prstGeom prst="curvedDownArrow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31920" y="4023268"/>
            <a:ext cx="190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roxima Nova Rg" panose="02000506030000020004" pitchFamily="50" charset="0"/>
              </a:rPr>
              <a:t>Visibilité garantie</a:t>
            </a:r>
            <a:endParaRPr lang="fr-BE" dirty="0">
              <a:latin typeface="Proxima Nova Rg" panose="02000506030000020004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E0D63BE-53A4-9043-950B-AC69B62523D6}"/>
              </a:ext>
            </a:extLst>
          </p:cNvPr>
          <p:cNvSpPr/>
          <p:nvPr/>
        </p:nvSpPr>
        <p:spPr>
          <a:xfrm>
            <a:off x="4164741" y="4027172"/>
            <a:ext cx="1071866" cy="23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Newsletter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F51F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1161</Words>
  <Application>Microsoft Office PowerPoint</Application>
  <PresentationFormat>Grand écran</PresentationFormat>
  <Paragraphs>364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Proxima Nova</vt:lpstr>
      <vt:lpstr>Proxima Nova Rg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irfanaffian</dc:creator>
  <cp:keywords/>
  <dc:description/>
  <cp:lastModifiedBy>TATON Alizee</cp:lastModifiedBy>
  <cp:revision>123</cp:revision>
  <dcterms:created xsi:type="dcterms:W3CDTF">2020-11-25T05:51:07Z</dcterms:created>
  <dcterms:modified xsi:type="dcterms:W3CDTF">2023-01-20T13:40:36Z</dcterms:modified>
  <cp:category/>
</cp:coreProperties>
</file>