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60" r:id="rId6"/>
    <p:sldId id="262" r:id="rId7"/>
    <p:sldId id="268" r:id="rId8"/>
    <p:sldId id="263" r:id="rId9"/>
    <p:sldId id="269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449DDD"/>
    <a:srgbClr val="6F51F1"/>
    <a:srgbClr val="957FF5"/>
    <a:srgbClr val="B6A6F8"/>
    <a:srgbClr val="0C0C0C"/>
    <a:srgbClr val="B0F084"/>
    <a:srgbClr val="3366FF"/>
    <a:srgbClr val="C8E8C6"/>
    <a:srgbClr val="B7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78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3F55E9B-096F-4060-90B2-35110E09D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90738"/>
            <a:ext cx="12192000" cy="47672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="" xmlns:a16="http://schemas.microsoft.com/office/drawing/2014/main" id="{1E48986A-4CD7-4E9F-AAFB-4B0B48A6E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5274" y="4325255"/>
            <a:ext cx="2498726" cy="25327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://docreferences.be/presse/2022-02-Dossier_Bien_etre_au_travail_Sudinfo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273736-E211-4998-B87B-438673DD1752}"/>
              </a:ext>
            </a:extLst>
          </p:cNvPr>
          <p:cNvSpPr txBox="1"/>
          <p:nvPr/>
        </p:nvSpPr>
        <p:spPr>
          <a:xfrm>
            <a:off x="6134183" y="2605840"/>
            <a:ext cx="60959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r>
              <a:rPr lang="en-US" sz="35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Bien-</a:t>
            </a:r>
            <a:r>
              <a:rPr lang="en-US" sz="35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être</a:t>
            </a:r>
            <a:r>
              <a:rPr lang="en-US" sz="35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5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au</a:t>
            </a:r>
            <a:r>
              <a:rPr lang="en-US" sz="35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travail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4F025F-B575-4599-9835-C07D80C88F09}"/>
              </a:ext>
            </a:extLst>
          </p:cNvPr>
          <p:cNvSpPr txBox="1"/>
          <p:nvPr/>
        </p:nvSpPr>
        <p:spPr>
          <a:xfrm>
            <a:off x="7161742" y="3770400"/>
            <a:ext cx="3986213" cy="3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PROJET </a:t>
            </a: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EDITORIAL</a:t>
            </a:r>
            <a:endParaRPr lang="en-US" sz="1400" b="1" spc="300" dirty="0"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5F01493-F8A2-496C-BF70-D6329A98C905}"/>
              </a:ext>
            </a:extLst>
          </p:cNvPr>
          <p:cNvSpPr/>
          <p:nvPr/>
        </p:nvSpPr>
        <p:spPr>
          <a:xfrm>
            <a:off x="6096000" y="1707356"/>
            <a:ext cx="594336" cy="114826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0200EC6-FAFC-41B1-8705-11C93F2341D9}"/>
              </a:ext>
            </a:extLst>
          </p:cNvPr>
          <p:cNvSpPr txBox="1"/>
          <p:nvPr/>
        </p:nvSpPr>
        <p:spPr>
          <a:xfrm>
            <a:off x="6096000" y="1721288"/>
            <a:ext cx="59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object 28">
            <a:extLst>
              <a:ext uri="{FF2B5EF4-FFF2-40B4-BE49-F238E27FC236}">
                <a16:creationId xmlns="" xmlns:a16="http://schemas.microsoft.com/office/drawing/2014/main" id="{F352E017-3BEA-4B4D-A316-0B024ED5F3AB}"/>
              </a:ext>
            </a:extLst>
          </p:cNvPr>
          <p:cNvGrpSpPr/>
          <p:nvPr/>
        </p:nvGrpSpPr>
        <p:grpSpPr>
          <a:xfrm>
            <a:off x="8007700" y="6319532"/>
            <a:ext cx="1062355" cy="229235"/>
            <a:chOff x="5448287" y="5305475"/>
            <a:chExt cx="1062355" cy="229235"/>
          </a:xfrm>
        </p:grpSpPr>
        <p:sp>
          <p:nvSpPr>
            <p:cNvPr id="13" name="object 29">
              <a:extLst>
                <a:ext uri="{FF2B5EF4-FFF2-40B4-BE49-F238E27FC236}">
                  <a16:creationId xmlns="" xmlns:a16="http://schemas.microsoft.com/office/drawing/2014/main" id="{A19BA187-F2D5-3049-83C4-C369AD34CCC5}"/>
                </a:ext>
              </a:extLst>
            </p:cNvPr>
            <p:cNvSpPr/>
            <p:nvPr/>
          </p:nvSpPr>
          <p:spPr>
            <a:xfrm>
              <a:off x="6445935" y="5305475"/>
              <a:ext cx="64769" cy="229235"/>
            </a:xfrm>
            <a:custGeom>
              <a:avLst/>
              <a:gdLst/>
              <a:ahLst/>
              <a:cxnLst/>
              <a:rect l="l" t="t" r="r" b="b"/>
              <a:pathLst>
                <a:path w="64770" h="229235">
                  <a:moveTo>
                    <a:pt x="0" y="228625"/>
                  </a:moveTo>
                  <a:lnTo>
                    <a:pt x="64681" y="228625"/>
                  </a:lnTo>
                  <a:lnTo>
                    <a:pt x="64681" y="0"/>
                  </a:lnTo>
                  <a:lnTo>
                    <a:pt x="0" y="0"/>
                  </a:lnTo>
                  <a:lnTo>
                    <a:pt x="0" y="228625"/>
                  </a:lnTo>
                  <a:close/>
                </a:path>
              </a:pathLst>
            </a:custGeom>
            <a:solidFill>
              <a:srgbClr val="E52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="" xmlns:a16="http://schemas.microsoft.com/office/drawing/2014/main" id="{7ADC04CC-5875-E942-9220-6E3FEFE99222}"/>
                </a:ext>
              </a:extLst>
            </p:cNvPr>
            <p:cNvSpPr/>
            <p:nvPr/>
          </p:nvSpPr>
          <p:spPr>
            <a:xfrm>
              <a:off x="5448287" y="5305475"/>
              <a:ext cx="998219" cy="229235"/>
            </a:xfrm>
            <a:custGeom>
              <a:avLst/>
              <a:gdLst/>
              <a:ahLst/>
              <a:cxnLst/>
              <a:rect l="l" t="t" r="r" b="b"/>
              <a:pathLst>
                <a:path w="998220" h="229235">
                  <a:moveTo>
                    <a:pt x="997648" y="0"/>
                  </a:moveTo>
                  <a:lnTo>
                    <a:pt x="0" y="0"/>
                  </a:lnTo>
                  <a:lnTo>
                    <a:pt x="0" y="228625"/>
                  </a:lnTo>
                  <a:lnTo>
                    <a:pt x="997648" y="228625"/>
                  </a:lnTo>
                  <a:lnTo>
                    <a:pt x="997648" y="0"/>
                  </a:lnTo>
                  <a:close/>
                </a:path>
              </a:pathLst>
            </a:custGeom>
            <a:solidFill>
              <a:srgbClr val="2A4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1">
              <a:extLst>
                <a:ext uri="{FF2B5EF4-FFF2-40B4-BE49-F238E27FC236}">
                  <a16:creationId xmlns="" xmlns:a16="http://schemas.microsoft.com/office/drawing/2014/main" id="{B2DF2855-9420-D14D-883A-3C552BBC09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324" y="5389002"/>
              <a:ext cx="65214" cy="65201"/>
            </a:xfrm>
            <a:prstGeom prst="rect">
              <a:avLst/>
            </a:prstGeom>
          </p:spPr>
        </p:pic>
        <p:sp>
          <p:nvSpPr>
            <p:cNvPr id="16" name="object 32">
              <a:extLst>
                <a:ext uri="{FF2B5EF4-FFF2-40B4-BE49-F238E27FC236}">
                  <a16:creationId xmlns="" xmlns:a16="http://schemas.microsoft.com/office/drawing/2014/main" id="{5DB5087C-9410-A74E-A39D-5BD73154575D}"/>
                </a:ext>
              </a:extLst>
            </p:cNvPr>
            <p:cNvSpPr/>
            <p:nvPr/>
          </p:nvSpPr>
          <p:spPr>
            <a:xfrm>
              <a:off x="5511177" y="5367439"/>
              <a:ext cx="870585" cy="108585"/>
            </a:xfrm>
            <a:custGeom>
              <a:avLst/>
              <a:gdLst/>
              <a:ahLst/>
              <a:cxnLst/>
              <a:rect l="l" t="t" r="r" b="b"/>
              <a:pathLst>
                <a:path w="870585" h="108585">
                  <a:moveTo>
                    <a:pt x="127025" y="64884"/>
                  </a:moveTo>
                  <a:lnTo>
                    <a:pt x="93916" y="43281"/>
                  </a:lnTo>
                  <a:lnTo>
                    <a:pt x="52171" y="38595"/>
                  </a:lnTo>
                  <a:lnTo>
                    <a:pt x="44310" y="37274"/>
                  </a:lnTo>
                  <a:lnTo>
                    <a:pt x="41681" y="36487"/>
                  </a:lnTo>
                  <a:lnTo>
                    <a:pt x="39027" y="34683"/>
                  </a:lnTo>
                  <a:lnTo>
                    <a:pt x="38366" y="33439"/>
                  </a:lnTo>
                  <a:lnTo>
                    <a:pt x="38366" y="29832"/>
                  </a:lnTo>
                  <a:lnTo>
                    <a:pt x="39827" y="28295"/>
                  </a:lnTo>
                  <a:lnTo>
                    <a:pt x="45707" y="26123"/>
                  </a:lnTo>
                  <a:lnTo>
                    <a:pt x="51193" y="25565"/>
                  </a:lnTo>
                  <a:lnTo>
                    <a:pt x="68440" y="25565"/>
                  </a:lnTo>
                  <a:lnTo>
                    <a:pt x="75158" y="26276"/>
                  </a:lnTo>
                  <a:lnTo>
                    <a:pt x="83693" y="29121"/>
                  </a:lnTo>
                  <a:lnTo>
                    <a:pt x="85826" y="31496"/>
                  </a:lnTo>
                  <a:lnTo>
                    <a:pt x="85826" y="34810"/>
                  </a:lnTo>
                  <a:lnTo>
                    <a:pt x="122758" y="34810"/>
                  </a:lnTo>
                  <a:lnTo>
                    <a:pt x="96558" y="5003"/>
                  </a:lnTo>
                  <a:lnTo>
                    <a:pt x="59245" y="0"/>
                  </a:lnTo>
                  <a:lnTo>
                    <a:pt x="46532" y="520"/>
                  </a:lnTo>
                  <a:lnTo>
                    <a:pt x="10134" y="12712"/>
                  </a:lnTo>
                  <a:lnTo>
                    <a:pt x="1422" y="31686"/>
                  </a:lnTo>
                  <a:lnTo>
                    <a:pt x="1422" y="39255"/>
                  </a:lnTo>
                  <a:lnTo>
                    <a:pt x="33845" y="62877"/>
                  </a:lnTo>
                  <a:lnTo>
                    <a:pt x="76390" y="67792"/>
                  </a:lnTo>
                  <a:lnTo>
                    <a:pt x="84162" y="69024"/>
                  </a:lnTo>
                  <a:lnTo>
                    <a:pt x="86766" y="69786"/>
                  </a:lnTo>
                  <a:lnTo>
                    <a:pt x="89420" y="71577"/>
                  </a:lnTo>
                  <a:lnTo>
                    <a:pt x="90081" y="73025"/>
                  </a:lnTo>
                  <a:lnTo>
                    <a:pt x="90081" y="76631"/>
                  </a:lnTo>
                  <a:lnTo>
                    <a:pt x="71945" y="82397"/>
                  </a:lnTo>
                  <a:lnTo>
                    <a:pt x="64935" y="82397"/>
                  </a:lnTo>
                  <a:lnTo>
                    <a:pt x="52679" y="81724"/>
                  </a:lnTo>
                  <a:lnTo>
                    <a:pt x="43942" y="79667"/>
                  </a:lnTo>
                  <a:lnTo>
                    <a:pt x="38684" y="76250"/>
                  </a:lnTo>
                  <a:lnTo>
                    <a:pt x="36944" y="71462"/>
                  </a:lnTo>
                  <a:lnTo>
                    <a:pt x="0" y="71462"/>
                  </a:lnTo>
                  <a:lnTo>
                    <a:pt x="26987" y="103187"/>
                  </a:lnTo>
                  <a:lnTo>
                    <a:pt x="66357" y="107975"/>
                  </a:lnTo>
                  <a:lnTo>
                    <a:pt x="80429" y="107492"/>
                  </a:lnTo>
                  <a:lnTo>
                    <a:pt x="118389" y="95478"/>
                  </a:lnTo>
                  <a:lnTo>
                    <a:pt x="127025" y="73596"/>
                  </a:lnTo>
                  <a:lnTo>
                    <a:pt x="127025" y="64884"/>
                  </a:lnTo>
                  <a:close/>
                </a:path>
                <a:path w="870585" h="108585">
                  <a:moveTo>
                    <a:pt x="264833" y="2844"/>
                  </a:moveTo>
                  <a:lnTo>
                    <a:pt x="229311" y="2844"/>
                  </a:lnTo>
                  <a:lnTo>
                    <a:pt x="229311" y="60858"/>
                  </a:lnTo>
                  <a:lnTo>
                    <a:pt x="227304" y="66662"/>
                  </a:lnTo>
                  <a:lnTo>
                    <a:pt x="219252" y="75844"/>
                  </a:lnTo>
                  <a:lnTo>
                    <a:pt x="212267" y="78143"/>
                  </a:lnTo>
                  <a:lnTo>
                    <a:pt x="192366" y="78143"/>
                  </a:lnTo>
                  <a:lnTo>
                    <a:pt x="185381" y="75869"/>
                  </a:lnTo>
                  <a:lnTo>
                    <a:pt x="177330" y="66776"/>
                  </a:lnTo>
                  <a:lnTo>
                    <a:pt x="175323" y="60960"/>
                  </a:lnTo>
                  <a:lnTo>
                    <a:pt x="175323" y="2844"/>
                  </a:lnTo>
                  <a:lnTo>
                    <a:pt x="139801" y="2844"/>
                  </a:lnTo>
                  <a:lnTo>
                    <a:pt x="139801" y="55270"/>
                  </a:lnTo>
                  <a:lnTo>
                    <a:pt x="140741" y="67652"/>
                  </a:lnTo>
                  <a:lnTo>
                    <a:pt x="163487" y="100596"/>
                  </a:lnTo>
                  <a:lnTo>
                    <a:pt x="202323" y="107988"/>
                  </a:lnTo>
                  <a:lnTo>
                    <a:pt x="217385" y="107162"/>
                  </a:lnTo>
                  <a:lnTo>
                    <a:pt x="256324" y="87350"/>
                  </a:lnTo>
                  <a:lnTo>
                    <a:pt x="264833" y="55270"/>
                  </a:lnTo>
                  <a:lnTo>
                    <a:pt x="264833" y="2844"/>
                  </a:lnTo>
                  <a:close/>
                </a:path>
                <a:path w="870585" h="108585">
                  <a:moveTo>
                    <a:pt x="400951" y="54000"/>
                  </a:moveTo>
                  <a:lnTo>
                    <a:pt x="400545" y="45872"/>
                  </a:lnTo>
                  <a:lnTo>
                    <a:pt x="399326" y="38430"/>
                  </a:lnTo>
                  <a:lnTo>
                    <a:pt x="397611" y="32689"/>
                  </a:lnTo>
                  <a:lnTo>
                    <a:pt x="397306" y="31661"/>
                  </a:lnTo>
                  <a:lnTo>
                    <a:pt x="364007" y="3175"/>
                  </a:lnTo>
                  <a:lnTo>
                    <a:pt x="364007" y="47371"/>
                  </a:lnTo>
                  <a:lnTo>
                    <a:pt x="364007" y="60629"/>
                  </a:lnTo>
                  <a:lnTo>
                    <a:pt x="345071" y="75311"/>
                  </a:lnTo>
                  <a:lnTo>
                    <a:pt x="315988" y="75311"/>
                  </a:lnTo>
                  <a:lnTo>
                    <a:pt x="315988" y="32689"/>
                  </a:lnTo>
                  <a:lnTo>
                    <a:pt x="345071" y="32689"/>
                  </a:lnTo>
                  <a:lnTo>
                    <a:pt x="364007" y="47371"/>
                  </a:lnTo>
                  <a:lnTo>
                    <a:pt x="364007" y="3175"/>
                  </a:lnTo>
                  <a:lnTo>
                    <a:pt x="362686" y="2844"/>
                  </a:lnTo>
                  <a:lnTo>
                    <a:pt x="280466" y="2844"/>
                  </a:lnTo>
                  <a:lnTo>
                    <a:pt x="280466" y="105143"/>
                  </a:lnTo>
                  <a:lnTo>
                    <a:pt x="362686" y="105143"/>
                  </a:lnTo>
                  <a:lnTo>
                    <a:pt x="394487" y="82410"/>
                  </a:lnTo>
                  <a:lnTo>
                    <a:pt x="400545" y="62103"/>
                  </a:lnTo>
                  <a:lnTo>
                    <a:pt x="400951" y="54000"/>
                  </a:lnTo>
                  <a:close/>
                </a:path>
                <a:path w="870585" h="108585">
                  <a:moveTo>
                    <a:pt x="450684" y="2832"/>
                  </a:moveTo>
                  <a:lnTo>
                    <a:pt x="415163" y="2832"/>
                  </a:lnTo>
                  <a:lnTo>
                    <a:pt x="415163" y="105130"/>
                  </a:lnTo>
                  <a:lnTo>
                    <a:pt x="450684" y="105130"/>
                  </a:lnTo>
                  <a:lnTo>
                    <a:pt x="450684" y="2832"/>
                  </a:lnTo>
                  <a:close/>
                </a:path>
                <a:path w="870585" h="108585">
                  <a:moveTo>
                    <a:pt x="604405" y="2844"/>
                  </a:moveTo>
                  <a:lnTo>
                    <a:pt x="568883" y="2844"/>
                  </a:lnTo>
                  <a:lnTo>
                    <a:pt x="568883" y="70472"/>
                  </a:lnTo>
                  <a:lnTo>
                    <a:pt x="520293" y="2844"/>
                  </a:lnTo>
                  <a:lnTo>
                    <a:pt x="467728" y="2844"/>
                  </a:lnTo>
                  <a:lnTo>
                    <a:pt x="467728" y="105143"/>
                  </a:lnTo>
                  <a:lnTo>
                    <a:pt x="503237" y="105143"/>
                  </a:lnTo>
                  <a:lnTo>
                    <a:pt x="503237" y="37503"/>
                  </a:lnTo>
                  <a:lnTo>
                    <a:pt x="551840" y="105143"/>
                  </a:lnTo>
                  <a:lnTo>
                    <a:pt x="604405" y="105143"/>
                  </a:lnTo>
                  <a:lnTo>
                    <a:pt x="604405" y="2844"/>
                  </a:lnTo>
                  <a:close/>
                </a:path>
                <a:path w="870585" h="108585">
                  <a:moveTo>
                    <a:pt x="726592" y="2844"/>
                  </a:moveTo>
                  <a:lnTo>
                    <a:pt x="621449" y="2844"/>
                  </a:lnTo>
                  <a:lnTo>
                    <a:pt x="621449" y="32054"/>
                  </a:lnTo>
                  <a:lnTo>
                    <a:pt x="621449" y="47294"/>
                  </a:lnTo>
                  <a:lnTo>
                    <a:pt x="621449" y="77774"/>
                  </a:lnTo>
                  <a:lnTo>
                    <a:pt x="621449" y="105714"/>
                  </a:lnTo>
                  <a:lnTo>
                    <a:pt x="656971" y="105714"/>
                  </a:lnTo>
                  <a:lnTo>
                    <a:pt x="656971" y="77774"/>
                  </a:lnTo>
                  <a:lnTo>
                    <a:pt x="718070" y="77774"/>
                  </a:lnTo>
                  <a:lnTo>
                    <a:pt x="718070" y="47294"/>
                  </a:lnTo>
                  <a:lnTo>
                    <a:pt x="656971" y="47294"/>
                  </a:lnTo>
                  <a:lnTo>
                    <a:pt x="656971" y="32054"/>
                  </a:lnTo>
                  <a:lnTo>
                    <a:pt x="726592" y="32054"/>
                  </a:lnTo>
                  <a:lnTo>
                    <a:pt x="726592" y="2844"/>
                  </a:lnTo>
                  <a:close/>
                </a:path>
                <a:path w="870585" h="108585">
                  <a:moveTo>
                    <a:pt x="870089" y="53848"/>
                  </a:moveTo>
                  <a:lnTo>
                    <a:pt x="852538" y="14097"/>
                  </a:lnTo>
                  <a:lnTo>
                    <a:pt x="833145" y="4152"/>
                  </a:lnTo>
                  <a:lnTo>
                    <a:pt x="833145" y="46456"/>
                  </a:lnTo>
                  <a:lnTo>
                    <a:pt x="833145" y="53848"/>
                  </a:lnTo>
                  <a:lnTo>
                    <a:pt x="831291" y="64477"/>
                  </a:lnTo>
                  <a:lnTo>
                    <a:pt x="825690" y="72072"/>
                  </a:lnTo>
                  <a:lnTo>
                    <a:pt x="816368" y="76631"/>
                  </a:lnTo>
                  <a:lnTo>
                    <a:pt x="803313" y="78143"/>
                  </a:lnTo>
                  <a:lnTo>
                    <a:pt x="790257" y="76631"/>
                  </a:lnTo>
                  <a:lnTo>
                    <a:pt x="780935" y="72072"/>
                  </a:lnTo>
                  <a:lnTo>
                    <a:pt x="775335" y="64477"/>
                  </a:lnTo>
                  <a:lnTo>
                    <a:pt x="773468" y="53848"/>
                  </a:lnTo>
                  <a:lnTo>
                    <a:pt x="773468" y="46456"/>
                  </a:lnTo>
                  <a:lnTo>
                    <a:pt x="775728" y="40614"/>
                  </a:lnTo>
                  <a:lnTo>
                    <a:pt x="784720" y="31991"/>
                  </a:lnTo>
                  <a:lnTo>
                    <a:pt x="792416" y="29832"/>
                  </a:lnTo>
                  <a:lnTo>
                    <a:pt x="814197" y="29832"/>
                  </a:lnTo>
                  <a:lnTo>
                    <a:pt x="821893" y="31991"/>
                  </a:lnTo>
                  <a:lnTo>
                    <a:pt x="830897" y="40614"/>
                  </a:lnTo>
                  <a:lnTo>
                    <a:pt x="833145" y="46456"/>
                  </a:lnTo>
                  <a:lnTo>
                    <a:pt x="833145" y="4152"/>
                  </a:lnTo>
                  <a:lnTo>
                    <a:pt x="831456" y="3556"/>
                  </a:lnTo>
                  <a:lnTo>
                    <a:pt x="822820" y="1587"/>
                  </a:lnTo>
                  <a:lnTo>
                    <a:pt x="813320" y="393"/>
                  </a:lnTo>
                  <a:lnTo>
                    <a:pt x="803313" y="0"/>
                  </a:lnTo>
                  <a:lnTo>
                    <a:pt x="793076" y="393"/>
                  </a:lnTo>
                  <a:lnTo>
                    <a:pt x="754062" y="13970"/>
                  </a:lnTo>
                  <a:lnTo>
                    <a:pt x="736536" y="53848"/>
                  </a:lnTo>
                  <a:lnTo>
                    <a:pt x="737031" y="62141"/>
                  </a:lnTo>
                  <a:lnTo>
                    <a:pt x="760209" y="98145"/>
                  </a:lnTo>
                  <a:lnTo>
                    <a:pt x="803313" y="107975"/>
                  </a:lnTo>
                  <a:lnTo>
                    <a:pt x="813447" y="107581"/>
                  </a:lnTo>
                  <a:lnTo>
                    <a:pt x="852538" y="93891"/>
                  </a:lnTo>
                  <a:lnTo>
                    <a:pt x="864933" y="78143"/>
                  </a:lnTo>
                  <a:lnTo>
                    <a:pt x="865657" y="76809"/>
                  </a:lnTo>
                  <a:lnTo>
                    <a:pt x="868121" y="69786"/>
                  </a:lnTo>
                  <a:lnTo>
                    <a:pt x="869607" y="62141"/>
                  </a:lnTo>
                  <a:lnTo>
                    <a:pt x="870089" y="5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3">
            <a:extLst>
              <a:ext uri="{FF2B5EF4-FFF2-40B4-BE49-F238E27FC236}">
                <a16:creationId xmlns="" xmlns:a16="http://schemas.microsoft.com/office/drawing/2014/main" id="{7315085B-A257-A443-A76D-62FADE76A19C}"/>
              </a:ext>
            </a:extLst>
          </p:cNvPr>
          <p:cNvGrpSpPr/>
          <p:nvPr/>
        </p:nvGrpSpPr>
        <p:grpSpPr>
          <a:xfrm>
            <a:off x="9426506" y="6303162"/>
            <a:ext cx="980440" cy="245110"/>
            <a:chOff x="6867093" y="5289105"/>
            <a:chExt cx="980440" cy="245110"/>
          </a:xfrm>
        </p:grpSpPr>
        <p:sp>
          <p:nvSpPr>
            <p:cNvPr id="18" name="object 34">
              <a:extLst>
                <a:ext uri="{FF2B5EF4-FFF2-40B4-BE49-F238E27FC236}">
                  <a16:creationId xmlns="" xmlns:a16="http://schemas.microsoft.com/office/drawing/2014/main" id="{0D4EF555-4969-DB4B-9B62-85DE84DAB921}"/>
                </a:ext>
              </a:extLst>
            </p:cNvPr>
            <p:cNvSpPr/>
            <p:nvPr/>
          </p:nvSpPr>
          <p:spPr>
            <a:xfrm>
              <a:off x="6867093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="" xmlns:a16="http://schemas.microsoft.com/office/drawing/2014/main" id="{335217CC-D99A-C14E-9E43-6F7A22CCD2B5}"/>
                </a:ext>
              </a:extLst>
            </p:cNvPr>
            <p:cNvSpPr/>
            <p:nvPr/>
          </p:nvSpPr>
          <p:spPr>
            <a:xfrm>
              <a:off x="7112076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="" xmlns:a16="http://schemas.microsoft.com/office/drawing/2014/main" id="{571DA998-65B0-6C4F-959F-79A205AF970F}"/>
                </a:ext>
              </a:extLst>
            </p:cNvPr>
            <p:cNvSpPr/>
            <p:nvPr/>
          </p:nvSpPr>
          <p:spPr>
            <a:xfrm>
              <a:off x="7357071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D7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="" xmlns:a16="http://schemas.microsoft.com/office/drawing/2014/main" id="{C2874DF8-A4FD-4944-8A76-7AF9DF339C35}"/>
                </a:ext>
              </a:extLst>
            </p:cNvPr>
            <p:cNvSpPr/>
            <p:nvPr/>
          </p:nvSpPr>
          <p:spPr>
            <a:xfrm>
              <a:off x="7602067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="" xmlns:a16="http://schemas.microsoft.com/office/drawing/2014/main" id="{1A46B23D-C423-4F40-815E-643CACAB3181}"/>
                </a:ext>
              </a:extLst>
            </p:cNvPr>
            <p:cNvSpPr/>
            <p:nvPr/>
          </p:nvSpPr>
          <p:spPr>
            <a:xfrm>
              <a:off x="6898233" y="5330304"/>
              <a:ext cx="907415" cy="163195"/>
            </a:xfrm>
            <a:custGeom>
              <a:avLst/>
              <a:gdLst/>
              <a:ahLst/>
              <a:cxnLst/>
              <a:rect l="l" t="t" r="r" b="b"/>
              <a:pathLst>
                <a:path w="907415" h="163195">
                  <a:moveTo>
                    <a:pt x="182689" y="0"/>
                  </a:moveTo>
                  <a:lnTo>
                    <a:pt x="123164" y="0"/>
                  </a:lnTo>
                  <a:lnTo>
                    <a:pt x="91808" y="90652"/>
                  </a:lnTo>
                  <a:lnTo>
                    <a:pt x="60439" y="0"/>
                  </a:lnTo>
                  <a:lnTo>
                    <a:pt x="0" y="0"/>
                  </a:lnTo>
                  <a:lnTo>
                    <a:pt x="65493" y="162610"/>
                  </a:lnTo>
                  <a:lnTo>
                    <a:pt x="117182" y="162610"/>
                  </a:lnTo>
                  <a:lnTo>
                    <a:pt x="182689" y="0"/>
                  </a:lnTo>
                  <a:close/>
                </a:path>
                <a:path w="907415" h="163195">
                  <a:moveTo>
                    <a:pt x="401269" y="116840"/>
                  </a:moveTo>
                  <a:lnTo>
                    <a:pt x="325386" y="116840"/>
                  </a:lnTo>
                  <a:lnTo>
                    <a:pt x="325386" y="0"/>
                  </a:lnTo>
                  <a:lnTo>
                    <a:pt x="271411" y="0"/>
                  </a:lnTo>
                  <a:lnTo>
                    <a:pt x="271411" y="116840"/>
                  </a:lnTo>
                  <a:lnTo>
                    <a:pt x="271411" y="162560"/>
                  </a:lnTo>
                  <a:lnTo>
                    <a:pt x="401269" y="162560"/>
                  </a:lnTo>
                  <a:lnTo>
                    <a:pt x="401269" y="116840"/>
                  </a:lnTo>
                  <a:close/>
                </a:path>
                <a:path w="907415" h="163195">
                  <a:moveTo>
                    <a:pt x="676122" y="162610"/>
                  </a:moveTo>
                  <a:lnTo>
                    <a:pt x="667054" y="140931"/>
                  </a:lnTo>
                  <a:lnTo>
                    <a:pt x="651040" y="102641"/>
                  </a:lnTo>
                  <a:lnTo>
                    <a:pt x="634631" y="63423"/>
                  </a:lnTo>
                  <a:lnTo>
                    <a:pt x="608088" y="0"/>
                  </a:lnTo>
                  <a:lnTo>
                    <a:pt x="595617" y="0"/>
                  </a:lnTo>
                  <a:lnTo>
                    <a:pt x="595617" y="102641"/>
                  </a:lnTo>
                  <a:lnTo>
                    <a:pt x="566089" y="102641"/>
                  </a:lnTo>
                  <a:lnTo>
                    <a:pt x="580872" y="63423"/>
                  </a:lnTo>
                  <a:lnTo>
                    <a:pt x="595617" y="102641"/>
                  </a:lnTo>
                  <a:lnTo>
                    <a:pt x="595617" y="0"/>
                  </a:lnTo>
                  <a:lnTo>
                    <a:pt x="554570" y="0"/>
                  </a:lnTo>
                  <a:lnTo>
                    <a:pt x="486524" y="162610"/>
                  </a:lnTo>
                  <a:lnTo>
                    <a:pt x="544182" y="162610"/>
                  </a:lnTo>
                  <a:lnTo>
                    <a:pt x="552500" y="140931"/>
                  </a:lnTo>
                  <a:lnTo>
                    <a:pt x="609003" y="140931"/>
                  </a:lnTo>
                  <a:lnTo>
                    <a:pt x="617550" y="162610"/>
                  </a:lnTo>
                  <a:lnTo>
                    <a:pt x="676122" y="162610"/>
                  </a:lnTo>
                  <a:close/>
                </a:path>
                <a:path w="907415" h="163195">
                  <a:moveTo>
                    <a:pt x="907072" y="0"/>
                  </a:moveTo>
                  <a:lnTo>
                    <a:pt x="853554" y="0"/>
                  </a:lnTo>
                  <a:lnTo>
                    <a:pt x="853554" y="71272"/>
                  </a:lnTo>
                  <a:lnTo>
                    <a:pt x="796124" y="0"/>
                  </a:lnTo>
                  <a:lnTo>
                    <a:pt x="745591" y="0"/>
                  </a:lnTo>
                  <a:lnTo>
                    <a:pt x="745591" y="162610"/>
                  </a:lnTo>
                  <a:lnTo>
                    <a:pt x="799109" y="162610"/>
                  </a:lnTo>
                  <a:lnTo>
                    <a:pt x="799109" y="88112"/>
                  </a:lnTo>
                  <a:lnTo>
                    <a:pt x="859078" y="162610"/>
                  </a:lnTo>
                  <a:lnTo>
                    <a:pt x="907072" y="162610"/>
                  </a:lnTo>
                  <a:lnTo>
                    <a:pt x="907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="" xmlns:a16="http://schemas.microsoft.com/office/drawing/2014/main" id="{9A785CA1-ABED-9F4A-A193-3095760531EE}"/>
              </a:ext>
            </a:extLst>
          </p:cNvPr>
          <p:cNvGrpSpPr/>
          <p:nvPr/>
        </p:nvGrpSpPr>
        <p:grpSpPr>
          <a:xfrm>
            <a:off x="6555404" y="6345758"/>
            <a:ext cx="1136015" cy="201930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="" xmlns:a16="http://schemas.microsoft.com/office/drawing/2014/main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="" xmlns:a16="http://schemas.microsoft.com/office/drawing/2014/main" id="{29A719F3-4592-C543-A606-E76B4FF37E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="" xmlns:a16="http://schemas.microsoft.com/office/drawing/2014/main" id="{90D53613-E32E-774F-B2A9-715EE6A5CF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29" name="object 39">
            <a:extLst>
              <a:ext uri="{FF2B5EF4-FFF2-40B4-BE49-F238E27FC236}">
                <a16:creationId xmlns="" xmlns:a16="http://schemas.microsoft.com/office/drawing/2014/main" id="{65BE5658-8B02-7A40-9C75-E663AFEA02A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1515" y="6318139"/>
            <a:ext cx="931080" cy="245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pic>
        <p:nvPicPr>
          <p:cNvPr id="30" name="Picture 6" descr="Rossel Group | Contraste Europe">
            <a:extLst>
              <a:ext uri="{FF2B5EF4-FFF2-40B4-BE49-F238E27FC236}">
                <a16:creationId xmlns="" xmlns:a16="http://schemas.microsoft.com/office/drawing/2014/main" id="{3D1AE4C4-EF96-D546-9BC3-02AE4070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59" y="5737133"/>
            <a:ext cx="1317274" cy="3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54774" y="5038334"/>
            <a:ext cx="197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  <a:cs typeface="Calibri" panose="020F0502020204030204" pitchFamily="34" charset="0"/>
              </a:rPr>
              <a:t>Du </a:t>
            </a:r>
            <a:r>
              <a:rPr lang="en-US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8/07 au 13/07</a:t>
            </a:r>
            <a:endParaRPr lang="en-US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254" r="39926" b="-254"/>
          <a:stretch/>
        </p:blipFill>
        <p:spPr/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B0966EDC-9EB7-4D41-9382-129B213A7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75CF0D2F-2604-1B49-9E67-244110BDB7E7}"/>
              </a:ext>
            </a:extLst>
          </p:cNvPr>
          <p:cNvSpPr txBox="1"/>
          <p:nvPr/>
        </p:nvSpPr>
        <p:spPr>
          <a:xfrm>
            <a:off x="2011148" y="867408"/>
            <a:ext cx="5616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coup de boost ?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65DD25-ED49-7440-AA97-C25B44EDCD6D}"/>
              </a:ext>
            </a:extLst>
          </p:cNvPr>
          <p:cNvSpPr/>
          <p:nvPr/>
        </p:nvSpPr>
        <p:spPr>
          <a:xfrm>
            <a:off x="21389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="" xmlns:a16="http://schemas.microsoft.com/office/drawing/2014/main" id="{C9F59CB7-AC5D-3C41-A967-5DF89B8386D4}"/>
              </a:ext>
            </a:extLst>
          </p:cNvPr>
          <p:cNvSpPr txBox="1"/>
          <p:nvPr/>
        </p:nvSpPr>
        <p:spPr>
          <a:xfrm>
            <a:off x="2239463" y="3103330"/>
            <a:ext cx="2371411" cy="226985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6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00</a:t>
            </a:r>
            <a:r>
              <a:rPr sz="1600" b="1" spc="-2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tu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tie</a:t>
            </a:r>
            <a:r>
              <a:rPr sz="1600" b="1" spc="-1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K</a:t>
            </a:r>
            <a:r>
              <a:rPr sz="1600" b="1" spc="-6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ession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2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dat</a:t>
            </a:r>
            <a:r>
              <a:rPr sz="1600" b="1" spc="-1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 </a:t>
            </a:r>
            <a:r>
              <a:rPr sz="1600" b="1" spc="-35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campaig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5080" algn="ctr">
              <a:lnSpc>
                <a:spcPts val="1500"/>
              </a:lnSpc>
              <a:spcBef>
                <a:spcPts val="565"/>
              </a:spcBef>
            </a:pPr>
            <a:r>
              <a:rPr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 </a:t>
            </a:r>
            <a:r>
              <a:rPr lang="fr-FR"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proposons votre contenu auprès de</a:t>
            </a:r>
            <a:r>
              <a:rPr sz="1200" spc="-2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 </a:t>
            </a: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personnes</a:t>
            </a:r>
            <a:r>
              <a:rPr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intéressées 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</a:t>
            </a:r>
            <a:r>
              <a:rPr sz="1200" spc="-6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thématique</a:t>
            </a:r>
            <a:r>
              <a:rPr lang="fr-FR"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travers les canaux du groupe Rossel</a:t>
            </a:r>
            <a:r>
              <a:rPr lang="fr-FR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les réseaux sociaux.</a:t>
            </a:r>
            <a:r>
              <a:rPr lang="nl-BE"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nl-BE" sz="1200" spc="-7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</a:t>
            </a:r>
            <a:r>
              <a:rPr lang="nl-BE" sz="1200" spc="-7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les </a:t>
            </a:r>
            <a:r>
              <a:rPr sz="1200" spc="-5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3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edirige</a:t>
            </a:r>
            <a:r>
              <a:rPr lang="fr-FR" sz="1200" spc="-1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ons</a:t>
            </a:r>
            <a:r>
              <a:rPr sz="1200" spc="-10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1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</a:t>
            </a:r>
            <a:r>
              <a:rPr sz="1200" spc="-4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2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FR" sz="1200" spc="-2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vers</a:t>
            </a:r>
            <a:r>
              <a:rPr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choix</a:t>
            </a:r>
            <a:r>
              <a:rPr lang="fr-BE"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sz="1200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2DCF05CA-AFDC-F74E-9C7D-567EE9EFC80C}"/>
              </a:ext>
            </a:extLst>
          </p:cNvPr>
          <p:cNvSpPr/>
          <p:nvPr/>
        </p:nvSpPr>
        <p:spPr>
          <a:xfrm>
            <a:off x="29803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7D2EE69-875A-3A46-8268-71FE08B1C46A}"/>
              </a:ext>
            </a:extLst>
          </p:cNvPr>
          <p:cNvSpPr/>
          <p:nvPr/>
        </p:nvSpPr>
        <p:spPr>
          <a:xfrm>
            <a:off x="50278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6" name="object 33">
            <a:extLst>
              <a:ext uri="{FF2B5EF4-FFF2-40B4-BE49-F238E27FC236}">
                <a16:creationId xmlns="" xmlns:a16="http://schemas.microsoft.com/office/drawing/2014/main" id="{6263EAC6-0219-B04D-9935-DAF92DD6BFEB}"/>
              </a:ext>
            </a:extLst>
          </p:cNvPr>
          <p:cNvSpPr txBox="1"/>
          <p:nvPr/>
        </p:nvSpPr>
        <p:spPr>
          <a:xfrm>
            <a:off x="5128363" y="3103330"/>
            <a:ext cx="2371411" cy="14491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Production d’un reportage vidéo et photos de votre témoignage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 réalise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photos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vidéos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pour  illustrer votre article.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="" xmlns:a16="http://schemas.microsoft.com/office/drawing/2014/main" id="{75F6D4B2-7DC9-7B43-94FE-FF5B4A906F5C}"/>
              </a:ext>
            </a:extLst>
          </p:cNvPr>
          <p:cNvSpPr/>
          <p:nvPr/>
        </p:nvSpPr>
        <p:spPr>
          <a:xfrm>
            <a:off x="58692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0E9E392-33A2-984F-B0AC-96342946F482}"/>
              </a:ext>
            </a:extLst>
          </p:cNvPr>
          <p:cNvSpPr/>
          <p:nvPr/>
        </p:nvSpPr>
        <p:spPr>
          <a:xfrm>
            <a:off x="7916783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="" xmlns:a16="http://schemas.microsoft.com/office/drawing/2014/main" id="{AC6F25EB-9964-3E44-92F8-BBF2C4561813}"/>
              </a:ext>
            </a:extLst>
          </p:cNvPr>
          <p:cNvSpPr txBox="1"/>
          <p:nvPr/>
        </p:nvSpPr>
        <p:spPr>
          <a:xfrm>
            <a:off x="8017265" y="3103330"/>
            <a:ext cx="2371411" cy="324447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 job sur </a:t>
            </a:r>
            <a:r>
              <a:rPr lang="fr-BE"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References.be</a:t>
            </a:r>
            <a:endParaRPr lang="fr-BE" sz="1600" b="1" spc="-3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Job)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sponsorisées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ciblées sur les réseaux sociaux avec 150 lectures garanties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d’une formation </a:t>
            </a:r>
            <a:b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sur References </a:t>
            </a:r>
            <a:r>
              <a:rPr lang="fr-BE" sz="1400" b="1" spc="-45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Academy</a:t>
            </a: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Formation)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 sponsorisées et ciblées sur les  réseaux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sociaux avec 150 consultations garanties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endParaRPr lang="fr-BE" sz="1400" spc="-45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="" xmlns:a16="http://schemas.microsoft.com/office/drawing/2014/main" id="{D1D7DFB2-1B9D-E74F-808D-C144CD820570}"/>
              </a:ext>
            </a:extLst>
          </p:cNvPr>
          <p:cNvSpPr/>
          <p:nvPr/>
        </p:nvSpPr>
        <p:spPr>
          <a:xfrm>
            <a:off x="8758154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995411B-F2E7-924F-9E54-85C22D037C32}"/>
              </a:ext>
            </a:extLst>
          </p:cNvPr>
          <p:cNvSpPr/>
          <p:nvPr/>
        </p:nvSpPr>
        <p:spPr>
          <a:xfrm>
            <a:off x="1" y="0"/>
            <a:ext cx="482782" cy="6858000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6EB28A7-74D5-0642-947A-6DC222B81B52}"/>
              </a:ext>
            </a:extLst>
          </p:cNvPr>
          <p:cNvSpPr/>
          <p:nvPr/>
        </p:nvSpPr>
        <p:spPr>
          <a:xfrm>
            <a:off x="2138981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2" name="object 130">
            <a:extLst>
              <a:ext uri="{FF2B5EF4-FFF2-40B4-BE49-F238E27FC236}">
                <a16:creationId xmlns="" xmlns:a16="http://schemas.microsoft.com/office/drawing/2014/main" id="{85C8A2FA-D260-7A47-8929-98072DC6E1EB}"/>
              </a:ext>
            </a:extLst>
          </p:cNvPr>
          <p:cNvSpPr txBox="1"/>
          <p:nvPr/>
        </p:nvSpPr>
        <p:spPr>
          <a:xfrm>
            <a:off x="2138980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31077A6-5A66-1341-83D4-5DFCC54ECA77}"/>
              </a:ext>
            </a:extLst>
          </p:cNvPr>
          <p:cNvSpPr/>
          <p:nvPr/>
        </p:nvSpPr>
        <p:spPr>
          <a:xfrm>
            <a:off x="5022858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8" name="object 130">
            <a:extLst>
              <a:ext uri="{FF2B5EF4-FFF2-40B4-BE49-F238E27FC236}">
                <a16:creationId xmlns="" xmlns:a16="http://schemas.microsoft.com/office/drawing/2014/main" id="{45A12DFF-12A9-D140-AA16-3EC2F534B6A8}"/>
              </a:ext>
            </a:extLst>
          </p:cNvPr>
          <p:cNvSpPr txBox="1"/>
          <p:nvPr/>
        </p:nvSpPr>
        <p:spPr>
          <a:xfrm>
            <a:off x="5022857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lang="fr-BE"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lang="fr-BE"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20AACDB-038F-244E-BFED-F39226BF5962}"/>
              </a:ext>
            </a:extLst>
          </p:cNvPr>
          <p:cNvSpPr/>
          <p:nvPr/>
        </p:nvSpPr>
        <p:spPr>
          <a:xfrm>
            <a:off x="7916783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40" name="object 130">
            <a:extLst>
              <a:ext uri="{FF2B5EF4-FFF2-40B4-BE49-F238E27FC236}">
                <a16:creationId xmlns="" xmlns:a16="http://schemas.microsoft.com/office/drawing/2014/main" id="{0F8F756A-1CE2-A94C-9129-B9F40E86684F}"/>
              </a:ext>
            </a:extLst>
          </p:cNvPr>
          <p:cNvSpPr txBox="1"/>
          <p:nvPr/>
        </p:nvSpPr>
        <p:spPr>
          <a:xfrm>
            <a:off x="7916782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+500</a:t>
            </a:r>
            <a:r>
              <a:rPr lang="fr-BE"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1" name="object 130">
            <a:extLst>
              <a:ext uri="{FF2B5EF4-FFF2-40B4-BE49-F238E27FC236}">
                <a16:creationId xmlns="" xmlns:a16="http://schemas.microsoft.com/office/drawing/2014/main" id="{2E45A653-B530-DA4E-AD1C-45FE49023B8B}"/>
              </a:ext>
            </a:extLst>
          </p:cNvPr>
          <p:cNvSpPr txBox="1"/>
          <p:nvPr/>
        </p:nvSpPr>
        <p:spPr>
          <a:xfrm>
            <a:off x="2138980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dirty="0">
                <a:latin typeface="Proxima Nova Rg" panose="02000506030000020004" pitchFamily="50" charset="0"/>
                <a:cs typeface="Calibri" panose="020F0502020204030204" pitchFamily="34" charset="0"/>
              </a:rPr>
              <a:t>BOOST VISIBILITÉ</a:t>
            </a:r>
          </a:p>
        </p:txBody>
      </p:sp>
      <p:sp>
        <p:nvSpPr>
          <p:cNvPr id="42" name="object 130">
            <a:extLst>
              <a:ext uri="{FF2B5EF4-FFF2-40B4-BE49-F238E27FC236}">
                <a16:creationId xmlns="" xmlns:a16="http://schemas.microsoft.com/office/drawing/2014/main" id="{4CFD2352-3B43-D645-8BFB-45B5218E9891}"/>
              </a:ext>
            </a:extLst>
          </p:cNvPr>
          <p:cNvSpPr txBox="1"/>
          <p:nvPr/>
        </p:nvSpPr>
        <p:spPr>
          <a:xfrm>
            <a:off x="5040264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dirty="0">
                <a:latin typeface="Proxima Nova Rg" panose="02000506030000020004" pitchFamily="50" charset="0"/>
                <a:cs typeface="Calibri" panose="020F0502020204030204" pitchFamily="34" charset="0"/>
              </a:rPr>
              <a:t>BOOST CRÉA</a:t>
            </a:r>
          </a:p>
        </p:txBody>
      </p:sp>
      <p:sp>
        <p:nvSpPr>
          <p:cNvPr id="43" name="object 130">
            <a:extLst>
              <a:ext uri="{FF2B5EF4-FFF2-40B4-BE49-F238E27FC236}">
                <a16:creationId xmlns="" xmlns:a16="http://schemas.microsoft.com/office/drawing/2014/main" id="{7B3441C5-B0CC-BB46-8FC3-6C0E4B55D9AD}"/>
              </a:ext>
            </a:extLst>
          </p:cNvPr>
          <p:cNvSpPr txBox="1"/>
          <p:nvPr/>
        </p:nvSpPr>
        <p:spPr>
          <a:xfrm>
            <a:off x="7934189" y="2592531"/>
            <a:ext cx="2471894" cy="4174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300" dirty="0">
                <a:latin typeface="Proxima Nova Rg" panose="02000506030000020004" pitchFamily="50" charset="0"/>
                <a:cs typeface="Calibri" panose="020F0502020204030204" pitchFamily="34" charset="0"/>
              </a:rPr>
              <a:t>BOOST RECRUTEMENT/FORMATION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7EC94420-C9FD-5C4B-9AC2-518784F3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27" y="1696686"/>
            <a:ext cx="471656" cy="53112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="" xmlns:a16="http://schemas.microsoft.com/office/drawing/2014/main" id="{6A30435D-0207-1D4C-81C6-E49109CE0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54" y="1820855"/>
            <a:ext cx="457950" cy="382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6E92A3A-048D-3A43-B9E2-CD59B376B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903" y="1817685"/>
            <a:ext cx="630144" cy="3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object 9">
            <a:extLst>
              <a:ext uri="{FF2B5EF4-FFF2-40B4-BE49-F238E27FC236}">
                <a16:creationId xmlns="" xmlns:a16="http://schemas.microsoft.com/office/drawing/2014/main" id="{EFACB06C-A826-164B-B416-8878346D8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52470"/>
              </p:ext>
            </p:extLst>
          </p:nvPr>
        </p:nvGraphicFramePr>
        <p:xfrm>
          <a:off x="1015714" y="1430216"/>
          <a:ext cx="8132444" cy="43606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65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1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1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19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5611"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L="498475" algn="l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L="45021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6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fr-BE" sz="1100" spc="-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isue</a:t>
                      </a:r>
                      <a:r>
                        <a:rPr sz="11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27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 algn="l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fr-FR" sz="1200" spc="-1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lang="fr-BE" sz="1100" spc="-3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0287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sv-SE" sz="1100" spc="-3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0287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301625" marR="40640" indent="709295" algn="r">
                        <a:lnSpc>
                          <a:spcPts val="1200"/>
                        </a:lnSpc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éalisé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par 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dossie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 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hébe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lang="fr-FR"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ences.be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791845" marR="42545" indent="-414020" algn="r">
                        <a:lnSpc>
                          <a:spcPts val="12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ew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sl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réseaux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sociaux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6985" marB="0">
                    <a:lnR w="9525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9525">
                      <a:solidFill>
                        <a:srgbClr val="DCDDDE"/>
                      </a:solidFill>
                      <a:prstDash val="solid"/>
                    </a:lnR>
                    <a:lnT w="12700">
                      <a:solidFill>
                        <a:srgbClr val="DCDDDE"/>
                      </a:solidFill>
                      <a:prstDash val="solid"/>
                    </a:lnT>
                    <a:lnB w="190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marR="292735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</a:t>
                      </a:r>
                      <a:r>
                        <a:rPr lang="fr-FR"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indent="-79375">
                        <a:lnSpc>
                          <a:spcPts val="1120"/>
                        </a:lnSpc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fr-BE" sz="1100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lang="fr-BE"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marR="22606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ph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46685" marR="229870" indent="-74930">
                        <a:lnSpc>
                          <a:spcPts val="1200"/>
                        </a:lnSpc>
                        <a:buSzPct val="90909"/>
                        <a:buChar char="•"/>
                        <a:tabLst>
                          <a:tab pos="147320" algn="l"/>
                        </a:tabLst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Vidéo éventuelle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vimeo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7200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6350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 indent="-55880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06045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marR="31369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</a:t>
                      </a:r>
                      <a:r>
                        <a:rPr lang="fr-FR"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indent="-79375">
                        <a:lnSpc>
                          <a:spcPts val="1120"/>
                        </a:lnSpc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49530" indent="0">
                        <a:lnSpc>
                          <a:spcPts val="1200"/>
                        </a:lnSpc>
                        <a:buSzPct val="90909"/>
                        <a:buNone/>
                        <a:tabLst>
                          <a:tab pos="129539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éw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marR="24765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lang="fr-FR"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5095" marR="250825" indent="-74930">
                        <a:lnSpc>
                          <a:spcPts val="1200"/>
                        </a:lnSpc>
                        <a:buSzPct val="90909"/>
                        <a:buChar char="•"/>
                        <a:tabLst>
                          <a:tab pos="125730" algn="l"/>
                        </a:tabLst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Vidéo éventuelle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vimeo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72000" marR="0" marT="59055" marB="0">
                    <a:lnL w="6350">
                      <a:solidFill>
                        <a:srgbClr val="DCDDDE"/>
                      </a:solidFill>
                      <a:prstDash val="solid"/>
                    </a:lnL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026794" marR="42545" indent="410209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Bannerin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eb  (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esoi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462405">
                        <a:lnSpc>
                          <a:spcPts val="1180"/>
                        </a:lnSpc>
                      </a:pP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References.be)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0180" marR="162560" algn="ctr">
                        <a:lnSpc>
                          <a:spcPts val="1200"/>
                        </a:lnSpc>
                        <a:spcBef>
                          <a:spcPts val="1160"/>
                        </a:spcBef>
                      </a:pPr>
                      <a:endParaRPr lang="pt-BR" sz="1100" spc="-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0180" marR="162560" algn="ctr">
                        <a:lnSpc>
                          <a:spcPts val="1200"/>
                        </a:lnSpc>
                        <a:spcBef>
                          <a:spcPts val="1160"/>
                        </a:spcBef>
                      </a:pPr>
                      <a:endParaRPr lang="fr-BE" sz="1100" spc="-1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4732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5" name="object 10">
            <a:extLst>
              <a:ext uri="{FF2B5EF4-FFF2-40B4-BE49-F238E27FC236}">
                <a16:creationId xmlns="" xmlns:a16="http://schemas.microsoft.com/office/drawing/2014/main" id="{744EEEFC-6A8A-C847-ADC5-683CD3E2CC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955" y="2096774"/>
            <a:ext cx="246354" cy="246354"/>
          </a:xfrm>
          <a:prstGeom prst="rect">
            <a:avLst/>
          </a:prstGeom>
        </p:spPr>
      </p:pic>
      <p:pic>
        <p:nvPicPr>
          <p:cNvPr id="56" name="object 10">
            <a:extLst>
              <a:ext uri="{FF2B5EF4-FFF2-40B4-BE49-F238E27FC236}">
                <a16:creationId xmlns="" xmlns:a16="http://schemas.microsoft.com/office/drawing/2014/main" id="{34338DB9-06B1-094A-AFDA-BB4B1950D6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938" y="3134492"/>
            <a:ext cx="246354" cy="24635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589131DB-1806-1846-8FCE-EE2B98166F9E}"/>
              </a:ext>
            </a:extLst>
          </p:cNvPr>
          <p:cNvSpPr/>
          <p:nvPr/>
        </p:nvSpPr>
        <p:spPr>
          <a:xfrm>
            <a:off x="9842840" y="755627"/>
            <a:ext cx="2467716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sz="1600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4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5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23/06</a:t>
            </a:r>
            <a:endParaRPr lang="fr-FR" b="1" spc="-9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5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 </a:t>
            </a:r>
            <a:r>
              <a:rPr lang="fr-FR" b="1" spc="-5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</a:t>
            </a:r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FR" b="1" spc="-9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4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28/06</a:t>
            </a:r>
            <a:endParaRPr lang="fr-FR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endParaRPr lang="fr-FR" sz="2400" dirty="0"/>
          </a:p>
        </p:txBody>
      </p:sp>
      <p:pic>
        <p:nvPicPr>
          <p:cNvPr id="62" name="Image 61">
            <a:extLst>
              <a:ext uri="{FF2B5EF4-FFF2-40B4-BE49-F238E27FC236}">
                <a16:creationId xmlns="" xmlns:a16="http://schemas.microsoft.com/office/drawing/2014/main" id="{AE12F6DC-4AFE-BF4C-899C-558591FAD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26" y="141497"/>
            <a:ext cx="2132067" cy="533972"/>
          </a:xfrm>
          <a:prstGeom prst="rect">
            <a:avLst/>
          </a:prstGeom>
        </p:spPr>
      </p:pic>
      <p:sp>
        <p:nvSpPr>
          <p:cNvPr id="64" name="TextBox 2">
            <a:extLst>
              <a:ext uri="{FF2B5EF4-FFF2-40B4-BE49-F238E27FC236}">
                <a16:creationId xmlns="" xmlns:a16="http://schemas.microsoft.com/office/drawing/2014/main" id="{7898BFC5-4CE3-6646-B7FA-0598EDB049A0}"/>
              </a:ext>
            </a:extLst>
          </p:cNvPr>
          <p:cNvSpPr txBox="1"/>
          <p:nvPr/>
        </p:nvSpPr>
        <p:spPr>
          <a:xfrm>
            <a:off x="596716" y="675469"/>
            <a:ext cx="3691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Infos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techniques.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78748" y="1463123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20297" y="1455083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694408" y="1435913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6" name="object 10">
            <a:extLst>
              <a:ext uri="{FF2B5EF4-FFF2-40B4-BE49-F238E27FC236}">
                <a16:creationId xmlns="" xmlns:a16="http://schemas.microsoft.com/office/drawing/2014/main" id="{744EEEFC-6A8A-C847-ADC5-683CD3E2CC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955" y="5003885"/>
            <a:ext cx="246354" cy="2463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309752" y="4742689"/>
            <a:ext cx="21983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" marR="162560" algn="ctr">
              <a:lnSpc>
                <a:spcPts val="1200"/>
              </a:lnSpc>
              <a:spcBef>
                <a:spcPts val="1160"/>
              </a:spcBef>
            </a:pPr>
            <a:r>
              <a:rPr lang="pt-BR" sz="1100" spc="-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4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ML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 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84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12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pt-BR" sz="1100" spc="-2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6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ection</a:t>
            </a:r>
          </a:p>
          <a:p>
            <a:endParaRPr lang="fr-BE" sz="1100" dirty="0">
              <a:latin typeface="Proxima Nova Rg" panose="02000506030000020004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083967" y="4734714"/>
            <a:ext cx="21983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" marR="162560" algn="ctr">
              <a:lnSpc>
                <a:spcPts val="1200"/>
              </a:lnSpc>
              <a:spcBef>
                <a:spcPts val="1160"/>
              </a:spcBef>
            </a:pPr>
            <a:r>
              <a:rPr lang="pt-BR" sz="1100" spc="-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4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ML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 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84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12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pt-BR" sz="1100" spc="-2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6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ection</a:t>
            </a:r>
          </a:p>
          <a:p>
            <a:endParaRPr lang="fr-BE" sz="1100" dirty="0">
              <a:latin typeface="Proxima Nova Rg" panose="02000506030000020004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4684" y="1907045"/>
            <a:ext cx="1910507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745">
              <a:spcBef>
                <a:spcPts val="810"/>
              </a:spcBef>
            </a:pP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LS: 28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b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SI: 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214 L x 140 H mm</a:t>
            </a:r>
          </a:p>
          <a:p>
            <a:pPr marL="459105">
              <a:spcBef>
                <a:spcPts val="165"/>
              </a:spcBef>
            </a:pP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format PDF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35858" y="1907045"/>
            <a:ext cx="1910507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745">
              <a:spcBef>
                <a:spcPts val="810"/>
              </a:spcBef>
            </a:pP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LS: 28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b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SI: 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214 L x 140 H mm</a:t>
            </a:r>
          </a:p>
          <a:p>
            <a:pPr marL="459105">
              <a:spcBef>
                <a:spcPts val="165"/>
              </a:spcBef>
            </a:pP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format PDF</a:t>
            </a:r>
          </a:p>
        </p:txBody>
      </p:sp>
    </p:spTree>
    <p:extLst>
      <p:ext uri="{BB962C8B-B14F-4D97-AF65-F5344CB8AC3E}">
        <p14:creationId xmlns:p14="http://schemas.microsoft.com/office/powerpoint/2010/main" val="254372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3259" t="7858" r="3474" b="27928"/>
          <a:stretch>
            <a:fillRect/>
          </a:stretch>
        </p:blipFill>
        <p:spPr>
          <a:xfrm>
            <a:off x="0" y="2184080"/>
            <a:ext cx="12207108" cy="52878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6406C4-6CB5-46D4-8D2D-D4F15C357218}"/>
              </a:ext>
            </a:extLst>
          </p:cNvPr>
          <p:cNvSpPr/>
          <p:nvPr/>
        </p:nvSpPr>
        <p:spPr>
          <a:xfrm>
            <a:off x="0" y="5075695"/>
            <a:ext cx="5375274" cy="178230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71AC83-AAFB-4FE1-95C6-F561779683B8}"/>
              </a:ext>
            </a:extLst>
          </p:cNvPr>
          <p:cNvSpPr txBox="1"/>
          <p:nvPr/>
        </p:nvSpPr>
        <p:spPr>
          <a:xfrm>
            <a:off x="639987" y="594933"/>
            <a:ext cx="2573475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" dirty="0">
                <a:latin typeface="Proxima Nova Rg" panose="02000506030000020004" pitchFamily="50" charset="0"/>
              </a:rPr>
              <a:t>Un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40" dirty="0">
                <a:latin typeface="Proxima Nova Rg" panose="02000506030000020004" pitchFamily="50" charset="0"/>
              </a:rPr>
              <a:t>conseil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80" dirty="0">
                <a:latin typeface="Proxima Nova Rg" panose="02000506030000020004" pitchFamily="50" charset="0"/>
              </a:rPr>
              <a:t>?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b="1" spc="20" dirty="0">
                <a:latin typeface="Proxima Nova Rg" panose="02000506030000020004" pitchFamily="50" charset="0"/>
              </a:rPr>
              <a:t>Contactez-nous</a:t>
            </a:r>
            <a:r>
              <a:rPr lang="fr-BE" sz="2400" b="1" spc="-70" dirty="0">
                <a:latin typeface="Proxima Nova Rg" panose="02000506030000020004" pitchFamily="50" charset="0"/>
              </a:rPr>
              <a:t> </a:t>
            </a:r>
            <a:r>
              <a:rPr lang="fr-BE" sz="2400" b="1" spc="95" dirty="0">
                <a:latin typeface="Proxima Nova Rg" panose="02000506030000020004" pitchFamily="50" charset="0"/>
              </a:rPr>
              <a:t>!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B4EE3CC3-8231-0345-91D9-EF343D84E2F8}"/>
              </a:ext>
            </a:extLst>
          </p:cNvPr>
          <p:cNvSpPr txBox="1"/>
          <p:nvPr/>
        </p:nvSpPr>
        <p:spPr>
          <a:xfrm>
            <a:off x="4271534" y="594932"/>
            <a:ext cx="3148167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5" dirty="0">
                <a:latin typeface="Proxima Nova Rg" panose="02000506030000020004" pitchFamily="50" charset="0"/>
              </a:rPr>
              <a:t>+32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5" dirty="0">
                <a:latin typeface="Proxima Nova Rg" panose="02000506030000020004" pitchFamily="50" charset="0"/>
              </a:rPr>
              <a:t>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0" dirty="0">
                <a:latin typeface="Proxima Nova Rg" panose="02000506030000020004" pitchFamily="50" charset="0"/>
              </a:rPr>
              <a:t>225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60" dirty="0">
                <a:latin typeface="Proxima Nova Rg" panose="02000506030000020004" pitchFamily="50" charset="0"/>
              </a:rPr>
              <a:t>56</a:t>
            </a:r>
            <a:r>
              <a:rPr lang="fr-BE" sz="2400" spc="-60" dirty="0">
                <a:latin typeface="Proxima Nova Rg" panose="02000506030000020004" pitchFamily="50" charset="0"/>
              </a:rPr>
              <a:t> </a:t>
            </a:r>
            <a:r>
              <a:rPr lang="fr-BE" sz="2400" spc="65" dirty="0">
                <a:latin typeface="Proxima Nova Rg" panose="02000506030000020004" pitchFamily="50" charset="0"/>
              </a:rPr>
              <a:t>45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20" dirty="0" err="1">
                <a:latin typeface="Proxima Nova Rg" panose="02000506030000020004" pitchFamily="50" charset="0"/>
              </a:rPr>
              <a:t>hello@references.be</a:t>
            </a:r>
            <a:endParaRPr lang="fr-BE" sz="2400" spc="20" dirty="0">
              <a:latin typeface="Proxima Nova Rg" panose="02000506030000020004" pitchFamily="50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95A55BA-026F-0B47-ACA2-8DB3D0FD0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1" y="5294228"/>
            <a:ext cx="4778492" cy="11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="" xmlns:a16="http://schemas.microsoft.com/office/drawing/2014/main" id="{D94EA1D1-73F1-254D-8764-4076B5ED7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cxnSp>
        <p:nvCxnSpPr>
          <p:cNvPr id="58" name="Straight Connector 25">
            <a:extLst>
              <a:ext uri="{FF2B5EF4-FFF2-40B4-BE49-F238E27FC236}">
                <a16:creationId xmlns="" xmlns:a16="http://schemas.microsoft.com/office/drawing/2014/main" id="{513D73A8-61E5-4B48-AC41-8B17FF8772AE}"/>
              </a:ext>
            </a:extLst>
          </p:cNvPr>
          <p:cNvCxnSpPr>
            <a:cxnSpLocks/>
          </p:cNvCxnSpPr>
          <p:nvPr/>
        </p:nvCxnSpPr>
        <p:spPr>
          <a:xfrm flipH="1">
            <a:off x="5024487" y="5656491"/>
            <a:ext cx="27569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FB50FCA3-658C-E349-A0EF-CDF4A8F24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3A64D491-B4FB-BB4C-8C18-182705A4E5C9}"/>
              </a:ext>
            </a:extLst>
          </p:cNvPr>
          <p:cNvSpPr txBox="1"/>
          <p:nvPr/>
        </p:nvSpPr>
        <p:spPr>
          <a:xfrm>
            <a:off x="5965168" y="2016927"/>
            <a:ext cx="50356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monde du travail est en plein changement. </a:t>
            </a:r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La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crise sanitaire que nous vivons depuis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plus de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 ans est venue mettre un coup d’accélérateur aux réflexions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sur l’équilibre vie privée vie professionnelle.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Elle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généralisé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l’accès au télétravail pour les professions qui le permettent. </a:t>
            </a:r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Elle a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permis de mettre en lumière les difficultés de certains métiers en pénurie confrontés à une charge de travail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croissante.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plus en plus, le bien-être au travail et l’équilibre entre la vie privée et vie professionnelle sont des facteurs d’attractivité et des critères de sélection pour les candidats. 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29">
            <a:extLst>
              <a:ext uri="{FF2B5EF4-FFF2-40B4-BE49-F238E27FC236}">
                <a16:creationId xmlns="" xmlns:a16="http://schemas.microsoft.com/office/drawing/2014/main" id="{8F9B827E-D2B2-9D41-9103-BD928F1E9A7E}"/>
              </a:ext>
            </a:extLst>
          </p:cNvPr>
          <p:cNvCxnSpPr>
            <a:cxnSpLocks/>
          </p:cNvCxnSpPr>
          <p:nvPr/>
        </p:nvCxnSpPr>
        <p:spPr>
          <a:xfrm flipV="1">
            <a:off x="5632465" y="2105325"/>
            <a:ext cx="0" cy="3389784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1E29E0B-0A65-3B4E-B8E7-41AD42954541}"/>
              </a:ext>
            </a:extLst>
          </p:cNvPr>
          <p:cNvSpPr/>
          <p:nvPr/>
        </p:nvSpPr>
        <p:spPr>
          <a:xfrm>
            <a:off x="0" y="888520"/>
            <a:ext cx="3911600" cy="5969479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="" xmlns:a16="http://schemas.microsoft.com/office/drawing/2014/main" id="{52CEBF53-36C7-BE4D-BEBF-8DF8620FA68A}"/>
              </a:ext>
            </a:extLst>
          </p:cNvPr>
          <p:cNvSpPr txBox="1"/>
          <p:nvPr/>
        </p:nvSpPr>
        <p:spPr>
          <a:xfrm>
            <a:off x="5632465" y="788765"/>
            <a:ext cx="2313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Contexte</a:t>
            </a:r>
            <a:r>
              <a:rPr lang="en-US" sz="30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E4D04DA5-FF8C-4355-A7B7-A0FD428E623A}"/>
              </a:ext>
            </a:extLst>
          </p:cNvPr>
          <p:cNvSpPr txBox="1"/>
          <p:nvPr/>
        </p:nvSpPr>
        <p:spPr>
          <a:xfrm>
            <a:off x="5682709" y="1354924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 NOUVEAUX FACTEURS D’ATTRACTIVITE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18592" r="10202" b="5143"/>
          <a:stretch/>
        </p:blipFill>
        <p:spPr>
          <a:xfrm>
            <a:off x="1175703" y="1342763"/>
            <a:ext cx="4030462" cy="5230257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1372" r="30633" b="7633"/>
          <a:stretch/>
        </p:blipFill>
        <p:spPr>
          <a:xfrm>
            <a:off x="1158240" y="1341120"/>
            <a:ext cx="4058194" cy="51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1E29E0B-0A65-3B4E-B8E7-41AD42954541}"/>
              </a:ext>
            </a:extLst>
          </p:cNvPr>
          <p:cNvSpPr/>
          <p:nvPr/>
        </p:nvSpPr>
        <p:spPr>
          <a:xfrm>
            <a:off x="-23801" y="0"/>
            <a:ext cx="3911600" cy="641805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205D78-6DFB-4F1D-8DBC-FB68EA58C4A9}"/>
              </a:ext>
            </a:extLst>
          </p:cNvPr>
          <p:cNvSpPr txBox="1"/>
          <p:nvPr/>
        </p:nvSpPr>
        <p:spPr>
          <a:xfrm>
            <a:off x="5687368" y="762089"/>
            <a:ext cx="640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Constats</a:t>
            </a:r>
            <a:r>
              <a:rPr lang="en-US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.</a:t>
            </a:r>
            <a:endParaRPr lang="en-US" sz="3000" dirty="0">
              <a:solidFill>
                <a:srgbClr val="000000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D04DA5-FF8C-4355-A7B7-A0FD428E623A}"/>
              </a:ext>
            </a:extLst>
          </p:cNvPr>
          <p:cNvSpPr txBox="1"/>
          <p:nvPr/>
        </p:nvSpPr>
        <p:spPr>
          <a:xfrm>
            <a:off x="5682709" y="1354924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 DEMARQUER ET RENFORCER SON IMAGE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79C769-9F32-4037-B83C-B2908A9A30C8}"/>
              </a:ext>
            </a:extLst>
          </p:cNvPr>
          <p:cNvSpPr txBox="1"/>
          <p:nvPr/>
        </p:nvSpPr>
        <p:spPr>
          <a:xfrm>
            <a:off x="5971983" y="2467902"/>
            <a:ext cx="56912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Définir les valeurs que portent les candidats que vous recherchez</a:t>
            </a:r>
          </a:p>
          <a:p>
            <a:endParaRPr lang="fr-FR" sz="1400" dirty="0" smtClean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Se positionner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sur les thématiques en phase avec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ces valeurs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Communiquer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autour de vos EVP, vos valeurs et votre culture d’entreprise </a:t>
            </a: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Vous démarquer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auprès de ces talents et répondre à leurs besoins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Rendre votre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organisation et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vos projets </a:t>
            </a:r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irrésistibles 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aux yeux des profils recherchés</a:t>
            </a:r>
          </a:p>
        </p:txBody>
      </p:sp>
      <p:pic>
        <p:nvPicPr>
          <p:cNvPr id="84" name="Image 83">
            <a:extLst>
              <a:ext uri="{FF2B5EF4-FFF2-40B4-BE49-F238E27FC236}">
                <a16:creationId xmlns="" xmlns:a16="http://schemas.microsoft.com/office/drawing/2014/main" id="{880F6077-DFAC-AB4D-A533-7E38CEAED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cxnSp>
        <p:nvCxnSpPr>
          <p:cNvPr id="86" name="Straight Connector 29">
            <a:extLst>
              <a:ext uri="{FF2B5EF4-FFF2-40B4-BE49-F238E27FC236}">
                <a16:creationId xmlns="" xmlns:a16="http://schemas.microsoft.com/office/drawing/2014/main" id="{1FCE194A-6A93-8142-A05C-BC723BA1556A}"/>
              </a:ext>
            </a:extLst>
          </p:cNvPr>
          <p:cNvCxnSpPr>
            <a:cxnSpLocks/>
          </p:cNvCxnSpPr>
          <p:nvPr/>
        </p:nvCxnSpPr>
        <p:spPr>
          <a:xfrm flipV="1">
            <a:off x="5808617" y="2467903"/>
            <a:ext cx="2955" cy="2462212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682709" y="188528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Dans une guerre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d’attraction et de rétention des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talents constante, il est nécessaire de: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r="39998"/>
          <a:stretch/>
        </p:blipFill>
        <p:spPr>
          <a:xfrm>
            <a:off x="767037" y="-17899"/>
            <a:ext cx="4110315" cy="61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8C0BF7D-73E5-854C-A02F-7F717BB9D2E7}"/>
              </a:ext>
            </a:extLst>
          </p:cNvPr>
          <p:cNvSpPr/>
          <p:nvPr/>
        </p:nvSpPr>
        <p:spPr>
          <a:xfrm>
            <a:off x="6836709" y="4835416"/>
            <a:ext cx="4720552" cy="201827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80A842AA-B761-0541-B396-DBDA35842414}"/>
              </a:ext>
            </a:extLst>
          </p:cNvPr>
          <p:cNvSpPr txBox="1">
            <a:spLocks/>
          </p:cNvSpPr>
          <p:nvPr/>
        </p:nvSpPr>
        <p:spPr>
          <a:xfrm>
            <a:off x="6669602" y="3993216"/>
            <a:ext cx="4887659" cy="12118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BE" sz="1400" kern="0" dirty="0">
              <a:solidFill>
                <a:srgbClr val="00AEE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ED70AE-702D-594A-B0ED-244580B19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51" y="843702"/>
            <a:ext cx="2533785" cy="3719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7FC071-F1B5-1940-A360-14AC62DA2AE7}"/>
              </a:ext>
            </a:extLst>
          </p:cNvPr>
          <p:cNvSpPr/>
          <p:nvPr/>
        </p:nvSpPr>
        <p:spPr>
          <a:xfrm>
            <a:off x="7447125" y="488828"/>
            <a:ext cx="2459421" cy="355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45DAA5-533B-BB42-B5F1-F50D17833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24" y="457649"/>
            <a:ext cx="2547921" cy="37418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4909" y="395471"/>
            <a:ext cx="1750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</a:rPr>
              <a:t>Concept.</a:t>
            </a:r>
            <a:endParaRPr lang="fr-BE" sz="3000" b="1" dirty="0">
              <a:solidFill>
                <a:srgbClr val="151314"/>
              </a:solidFill>
              <a:latin typeface="Proxima Nova Rg" panose="02000506030000020004" pitchFamily="50" charset="0"/>
              <a:ea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43860" y="6331456"/>
            <a:ext cx="2354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Découvrez l’édition 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2022</a:t>
            </a:r>
          </a:p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      *CIM 2022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EA3B16E7-53BD-7943-86F1-4CF45B17FEE6}"/>
              </a:ext>
            </a:extLst>
          </p:cNvPr>
          <p:cNvSpPr txBox="1"/>
          <p:nvPr/>
        </p:nvSpPr>
        <p:spPr>
          <a:xfrm>
            <a:off x="577679" y="934268"/>
            <a:ext cx="444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ASSOCIER VOTRE ORGANISME AUX VALEURS QUI DOIVENT VOUS ETRE ASSOCIEES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="" xmlns:a16="http://schemas.microsoft.com/office/drawing/2014/main" id="{5B478826-3B0C-B647-8AB4-56D222875EE0}"/>
              </a:ext>
            </a:extLst>
          </p:cNvPr>
          <p:cNvSpPr txBox="1"/>
          <p:nvPr/>
        </p:nvSpPr>
        <p:spPr>
          <a:xfrm>
            <a:off x="834859" y="2088312"/>
            <a:ext cx="2562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Dossier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spécial</a:t>
            </a:r>
            <a:endParaRPr lang="en-US" sz="2400" b="1" dirty="0"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EEF21455-48DC-B747-A680-FB95E749C6AB}"/>
              </a:ext>
            </a:extLst>
          </p:cNvPr>
          <p:cNvSpPr txBox="1"/>
          <p:nvPr/>
        </p:nvSpPr>
        <p:spPr>
          <a:xfrm>
            <a:off x="3691002" y="2088312"/>
            <a:ext cx="2116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dirty="0" err="1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Influenceur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="" xmlns:a16="http://schemas.microsoft.com/office/drawing/2014/main" id="{E23ABDEC-F0A9-864F-A06B-6230E00FF69D}"/>
              </a:ext>
            </a:extLst>
          </p:cNvPr>
          <p:cNvSpPr txBox="1"/>
          <p:nvPr/>
        </p:nvSpPr>
        <p:spPr>
          <a:xfrm>
            <a:off x="886173" y="4271126"/>
            <a:ext cx="229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Table ronde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="" xmlns:a16="http://schemas.microsoft.com/office/drawing/2014/main" id="{DE1172C9-B82F-2244-9332-13E0E23196E5}"/>
              </a:ext>
            </a:extLst>
          </p:cNvPr>
          <p:cNvSpPr txBox="1"/>
          <p:nvPr/>
        </p:nvSpPr>
        <p:spPr>
          <a:xfrm>
            <a:off x="3671704" y="4255276"/>
            <a:ext cx="178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70% </a:t>
            </a:r>
            <a:endParaRPr lang="en-US" sz="36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40E978DD-348E-874D-8343-06FF3102D717}"/>
              </a:ext>
            </a:extLst>
          </p:cNvPr>
          <p:cNvSpPr txBox="1"/>
          <p:nvPr/>
        </p:nvSpPr>
        <p:spPr>
          <a:xfrm>
            <a:off x="888145" y="2673087"/>
            <a:ext cx="208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Sur la thématique du « Bien-être au travail »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5B4AA2E8-85A6-EF4E-B462-548528095E2B}"/>
              </a:ext>
            </a:extLst>
          </p:cNvPr>
          <p:cNvSpPr txBox="1"/>
          <p:nvPr/>
        </p:nvSpPr>
        <p:spPr>
          <a:xfrm>
            <a:off x="3691002" y="2673087"/>
            <a:ext cx="206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introduira le dossier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="" xmlns:a16="http://schemas.microsoft.com/office/drawing/2014/main" id="{3F8CC115-A406-704C-BEC8-DB97F34ED344}"/>
              </a:ext>
            </a:extLst>
          </p:cNvPr>
          <p:cNvSpPr txBox="1"/>
          <p:nvPr/>
        </p:nvSpPr>
        <p:spPr>
          <a:xfrm>
            <a:off x="885009" y="4883077"/>
            <a:ext cx="2454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Réunira 6 Experts, DRH, CEO qui débattront ensemble sur la thématique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="" xmlns:a16="http://schemas.microsoft.com/office/drawing/2014/main" id="{EE0AA935-0C97-124E-821F-3414BFDE3F5C}"/>
              </a:ext>
            </a:extLst>
          </p:cNvPr>
          <p:cNvSpPr txBox="1"/>
          <p:nvPr/>
        </p:nvSpPr>
        <p:spPr>
          <a:xfrm>
            <a:off x="3679542" y="4877827"/>
            <a:ext cx="2079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De la population active FR aura accès au </a:t>
            </a:r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contenu*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7" name="Imag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31817">
            <a:off x="7376358" y="1732878"/>
            <a:ext cx="3031039" cy="44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:a16="http://schemas.microsoft.com/office/drawing/2014/main" xmlns="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:a16="http://schemas.microsoft.com/office/drawing/2014/main" xmlns="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:a16="http://schemas.microsoft.com/office/drawing/2014/main" xmlns="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960CFD66-9517-AA4D-A6C5-04F2C9DAE3F7}"/>
              </a:ext>
            </a:extLst>
          </p:cNvPr>
          <p:cNvSpPr txBox="1"/>
          <p:nvPr/>
        </p:nvSpPr>
        <p:spPr>
          <a:xfrm>
            <a:off x="5159561" y="1557300"/>
            <a:ext cx="679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DEVENEZ UN EMPLOYEUR DE CHOIX AUPRES DE 70% DE LA POPULATION ACTIVE FRANCOPHONE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xmlns="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media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xmlns="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média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carrière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endParaRPr lang="en-US" sz="3200" b="1" dirty="0">
              <a:solidFill>
                <a:srgbClr val="151314"/>
              </a:solidFill>
              <a:latin typeface="Proxima Nova Rg" panose="02000506030000020004" pitchFamily="50" charset="0"/>
              <a:sym typeface="Proxima Nova"/>
            </a:endParaRP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err="1">
                <a:solidFill>
                  <a:srgbClr val="000000"/>
                </a:solidFill>
                <a:latin typeface="Proxima Nova Rg" panose="02000506030000020004" pitchFamily="50" charset="0"/>
              </a:rPr>
              <a:t>p</a:t>
            </a:r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rès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 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de 3.000.000 </a:t>
            </a:r>
            <a:r>
              <a:rPr lang="nl-BE" sz="2500" dirty="0" err="1">
                <a:solidFill>
                  <a:srgbClr val="000000"/>
                </a:solidFill>
                <a:latin typeface="Proxima Nova Rg" panose="02000506030000020004" pitchFamily="50" charset="0"/>
              </a:rPr>
              <a:t>p</a:t>
            </a:r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ersonnes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/jour</a:t>
            </a:r>
            <a:r>
              <a:rPr lang="nl-BE" sz="2500" baseline="30000" dirty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1926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Audience.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255D25-09AA-F24F-A24D-401E98FE858A}"/>
              </a:ext>
            </a:extLst>
          </p:cNvPr>
          <p:cNvSpPr/>
          <p:nvPr/>
        </p:nvSpPr>
        <p:spPr>
          <a:xfrm>
            <a:off x="0" y="-101600"/>
            <a:ext cx="5308600" cy="6959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7" y="877965"/>
            <a:ext cx="4521591" cy="3252531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xmlns="" id="{0B08AE31-5EC4-D94B-AB6B-00EBD647E406}"/>
              </a:ext>
            </a:extLst>
          </p:cNvPr>
          <p:cNvSpPr txBox="1"/>
          <p:nvPr/>
        </p:nvSpPr>
        <p:spPr>
          <a:xfrm>
            <a:off x="557061" y="4034218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Solution.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309CA04A-F55A-4946-ABBC-E40F13F4B595}"/>
              </a:ext>
            </a:extLst>
          </p:cNvPr>
          <p:cNvSpPr txBox="1"/>
          <p:nvPr/>
        </p:nvSpPr>
        <p:spPr>
          <a:xfrm>
            <a:off x="505180" y="4518393"/>
            <a:ext cx="439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Nous mettons des espaces de visibilité à votre disposition pour profiter de ce contexte idéal. Véhiculez vos valeurs dans </a:t>
            </a:r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une 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interview, diffusez vos visuels et attirez les  meilleurs talents, actifs et latents.</a:t>
            </a: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</a:endParaRPr>
          </a:p>
        </p:txBody>
      </p:sp>
      <p:cxnSp>
        <p:nvCxnSpPr>
          <p:cNvPr id="29" name="Straight Connector 29">
            <a:extLst>
              <a:ext uri="{FF2B5EF4-FFF2-40B4-BE49-F238E27FC236}">
                <a16:creationId xmlns:a16="http://schemas.microsoft.com/office/drawing/2014/main" xmlns="" id="{430C6976-6627-1F40-B28B-0DA70DD4AE37}"/>
              </a:ext>
            </a:extLst>
          </p:cNvPr>
          <p:cNvCxnSpPr>
            <a:cxnSpLocks/>
          </p:cNvCxnSpPr>
          <p:nvPr/>
        </p:nvCxnSpPr>
        <p:spPr>
          <a:xfrm flipV="1">
            <a:off x="5593736" y="673982"/>
            <a:ext cx="5828" cy="9871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981977" y="877965"/>
            <a:ext cx="56091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Comment? 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rédige votre article et/ou diffuse votre contenu au travers:</a:t>
            </a:r>
            <a:endParaRPr lang="fr-FR" sz="14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280.000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candidats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via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la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Newsletter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Près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2.5 millions de lecteurs Le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Soir, </a:t>
            </a:r>
            <a:r>
              <a:rPr lang="fr-FR" sz="1400" b="1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7Dimanche*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 communautés Références sur les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réseaux sociaux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</a:t>
            </a:r>
            <a:r>
              <a:rPr lang="fr-FR" sz="1400" dirty="0" err="1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boost</a:t>
            </a:r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de visibilité vous assure une garantie de</a:t>
            </a:r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:</a:t>
            </a:r>
          </a:p>
          <a:p>
            <a:endParaRPr lang="fr-FR" sz="14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1.000 intérêts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lectures sur votre 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100.000 vues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sur votre visuel en </a:t>
            </a:r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bannering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sur nos sites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Lesoir.be,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Sudinfo.be et References.be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Votre contenu rédactionnel et/ou visuel visible dans: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Dossier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spécial Références </a:t>
            </a:r>
            <a:endParaRPr lang="fr-FR" sz="1400" b="1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Soir,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7Dimanche</a:t>
            </a:r>
          </a:p>
          <a:p>
            <a:pPr lvl="1"/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 8 et 9 juillet 2023</a:t>
            </a:r>
            <a:endParaRPr lang="fr-FR" sz="1400" b="1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2307" y="6193766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*CIM2022</a:t>
            </a:r>
            <a:endParaRPr lang="fr-BE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7D01635-CCDC-2640-B115-10AA214A8BD0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452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Table ronde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="" xmlns:a16="http://schemas.microsoft.com/office/drawing/2014/main" id="{8FE4EDF4-67D4-A746-A5F3-8EAC55FCF7C0}"/>
              </a:ext>
            </a:extLst>
          </p:cNvPr>
          <p:cNvSpPr txBox="1"/>
          <p:nvPr/>
        </p:nvSpPr>
        <p:spPr>
          <a:xfrm>
            <a:off x="828827" y="1095470"/>
            <a:ext cx="399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POSITIONNER VOTRE ENTREPRISE EN TANT QUE PIONNIERE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DC6F63F4-FA6F-DB4B-88F0-9E005E3133B1}"/>
              </a:ext>
            </a:extLst>
          </p:cNvPr>
          <p:cNvSpPr txBox="1"/>
          <p:nvPr/>
        </p:nvSpPr>
        <p:spPr>
          <a:xfrm>
            <a:off x="8798980" y="1657298"/>
            <a:ext cx="2778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Prenez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part au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débat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et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profitez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d’une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visibilité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supplémentaire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dans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la communication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générale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autour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l’action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.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Nous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invitons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expert à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mettre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lumière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que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organisme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réalise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pour le monde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demain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.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EE20D90-3143-0D4F-A21B-4081FF57D9A8}"/>
              </a:ext>
            </a:extLst>
          </p:cNvPr>
          <p:cNvCxnSpPr>
            <a:cxnSpLocks/>
          </p:cNvCxnSpPr>
          <p:nvPr/>
        </p:nvCxnSpPr>
        <p:spPr>
          <a:xfrm flipH="1" flipV="1">
            <a:off x="8621253" y="1726391"/>
            <a:ext cx="19827" cy="26474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="" xmlns:a16="http://schemas.microsoft.com/office/drawing/2014/main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13E7B5-010C-E745-BADE-A423D25C8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6" y="2918932"/>
            <a:ext cx="6723694" cy="3446358"/>
          </a:xfrm>
          <a:prstGeom prst="rect">
            <a:avLst/>
          </a:prstGeom>
        </p:spPr>
      </p:pic>
      <p:pic>
        <p:nvPicPr>
          <p:cNvPr id="10" name="Image 9" descr="Une image contenant personne, équipement électronique, main, appareil photo&#10;&#10;Description générée automatiquement">
            <a:extLst>
              <a:ext uri="{FF2B5EF4-FFF2-40B4-BE49-F238E27FC236}">
                <a16:creationId xmlns:a16="http://schemas.microsoft.com/office/drawing/2014/main" xmlns="" id="{479D04E4-AB01-6B46-BA16-C51D7E827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05" y="2146621"/>
            <a:ext cx="2171372" cy="15446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520" y="3981855"/>
            <a:ext cx="1831436" cy="26945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956" y="3981855"/>
            <a:ext cx="1829336" cy="26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3183036"/>
            <a:ext cx="1508803" cy="221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599693"/>
            <a:ext cx="1678939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Racontez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une histoire diffusez vos visuels et attirez les </a:t>
            </a:r>
            <a:r>
              <a:rPr lang="nl-BE" sz="1400" b="1" spc="-5" dirty="0" err="1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meilleurs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talents</a:t>
            </a: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*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Participation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la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table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ronde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incluse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sous réserve de la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disponibilité</a:t>
            </a: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232937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Offre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media.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44" name="TextBox 4">
            <a:extLst>
              <a:ext uri="{FF2B5EF4-FFF2-40B4-BE49-F238E27FC236}">
                <a16:creationId xmlns:a16="http://schemas.microsoft.com/office/drawing/2014/main" xmlns="" id="{F6F3E894-AEFC-1B4C-93B6-86A9659FCDD3}"/>
              </a:ext>
            </a:extLst>
          </p:cNvPr>
          <p:cNvSpPr txBox="1"/>
          <p:nvPr/>
        </p:nvSpPr>
        <p:spPr>
          <a:xfrm>
            <a:off x="3021993" y="735892"/>
            <a:ext cx="45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PACKS </a:t>
            </a: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PROJETS EDITORIAUX 2023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DC82699-0884-8841-928C-065468C97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2" y="1007124"/>
            <a:ext cx="7784092" cy="1489187"/>
          </a:xfrm>
          <a:prstGeom prst="rect">
            <a:avLst/>
          </a:prstGeom>
        </p:spPr>
      </p:pic>
      <p:sp>
        <p:nvSpPr>
          <p:cNvPr id="150" name="object 129">
            <a:extLst>
              <a:ext uri="{FF2B5EF4-FFF2-40B4-BE49-F238E27FC236}">
                <a16:creationId xmlns:a16="http://schemas.microsoft.com/office/drawing/2014/main" xmlns="" id="{C14794BC-4308-6C4C-B572-C43988DD0BAC}"/>
              </a:ext>
            </a:extLst>
          </p:cNvPr>
          <p:cNvSpPr txBox="1"/>
          <p:nvPr/>
        </p:nvSpPr>
        <p:spPr>
          <a:xfrm>
            <a:off x="3068434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2" name="object 129">
            <a:extLst>
              <a:ext uri="{FF2B5EF4-FFF2-40B4-BE49-F238E27FC236}">
                <a16:creationId xmlns:a16="http://schemas.microsoft.com/office/drawing/2014/main" xmlns="" id="{11F067F2-BD39-E342-8D71-3EF898BA3C22}"/>
              </a:ext>
            </a:extLst>
          </p:cNvPr>
          <p:cNvSpPr txBox="1"/>
          <p:nvPr/>
        </p:nvSpPr>
        <p:spPr>
          <a:xfrm>
            <a:off x="5799442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3" name="object 129">
            <a:extLst>
              <a:ext uri="{FF2B5EF4-FFF2-40B4-BE49-F238E27FC236}">
                <a16:creationId xmlns:a16="http://schemas.microsoft.com/office/drawing/2014/main" xmlns="" id="{83D73FF0-83BC-2141-8AAD-86F0155E3B08}"/>
              </a:ext>
            </a:extLst>
          </p:cNvPr>
          <p:cNvSpPr txBox="1"/>
          <p:nvPr/>
        </p:nvSpPr>
        <p:spPr>
          <a:xfrm>
            <a:off x="8042769" y="2520863"/>
            <a:ext cx="265824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et 100k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:a16="http://schemas.microsoft.com/office/drawing/2014/main" xmlns="" id="{CA32C9FB-4222-AF40-869D-A5DABCA3F406}"/>
              </a:ext>
            </a:extLst>
          </p:cNvPr>
          <p:cNvSpPr txBox="1"/>
          <p:nvPr/>
        </p:nvSpPr>
        <p:spPr>
          <a:xfrm>
            <a:off x="3068434" y="6021429"/>
            <a:ext cx="176388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Branding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8" name="object 129">
            <a:extLst>
              <a:ext uri="{FF2B5EF4-FFF2-40B4-BE49-F238E27FC236}">
                <a16:creationId xmlns:a16="http://schemas.microsoft.com/office/drawing/2014/main" xmlns="" id="{1DAA0CC4-6666-2B40-AAB6-399A6AB721EA}"/>
              </a:ext>
            </a:extLst>
          </p:cNvPr>
          <p:cNvSpPr txBox="1"/>
          <p:nvPr/>
        </p:nvSpPr>
        <p:spPr>
          <a:xfrm>
            <a:off x="5718388" y="6019862"/>
            <a:ext cx="18762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Storytelling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:a16="http://schemas.microsoft.com/office/drawing/2014/main" xmlns="" id="{CCD74AD5-949E-A941-AA9C-49B8A843AAAA}"/>
              </a:ext>
            </a:extLst>
          </p:cNvPr>
          <p:cNvSpPr txBox="1"/>
          <p:nvPr/>
        </p:nvSpPr>
        <p:spPr>
          <a:xfrm>
            <a:off x="8254324" y="6019862"/>
            <a:ext cx="231614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Expert*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581B16-B91A-C84C-87D8-B0311851C008}"/>
              </a:ext>
            </a:extLst>
          </p:cNvPr>
          <p:cNvSpPr/>
          <p:nvPr/>
        </p:nvSpPr>
        <p:spPr>
          <a:xfrm>
            <a:off x="8473143" y="5803392"/>
            <a:ext cx="1109769" cy="216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0D47299-536F-B74C-B7CB-332357FE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8"/>
          <a:stretch/>
        </p:blipFill>
        <p:spPr>
          <a:xfrm>
            <a:off x="3321269" y="1270907"/>
            <a:ext cx="1010311" cy="1768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1EE2EE-9AA4-9B42-A483-2A3B846C9549}"/>
              </a:ext>
            </a:extLst>
          </p:cNvPr>
          <p:cNvSpPr/>
          <p:nvPr/>
        </p:nvSpPr>
        <p:spPr>
          <a:xfrm>
            <a:off x="7238438" y="1836204"/>
            <a:ext cx="358116" cy="20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56CDD64-1332-3B42-8E7B-8BB69E53D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72" y="1845035"/>
            <a:ext cx="261855" cy="1675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32" y="3183037"/>
            <a:ext cx="1508803" cy="22157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5855802" y="4506643"/>
            <a:ext cx="1660920" cy="11775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6CC12DE-ECF3-044F-8722-E66CAB6B5F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49" y="1229097"/>
            <a:ext cx="1168631" cy="73627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685C2CB6-13C9-7046-A7D3-8C18864AE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62" y="1229097"/>
            <a:ext cx="1168631" cy="7362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8694050" y="3440506"/>
            <a:ext cx="1519936" cy="2215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782676" y="3455819"/>
            <a:ext cx="1660920" cy="1177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662981" y="4614227"/>
            <a:ext cx="1582077" cy="10959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09" y="3183037"/>
            <a:ext cx="1508803" cy="22157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3136998" y="4484633"/>
            <a:ext cx="1732017" cy="12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3172209" y="4506643"/>
            <a:ext cx="1699970" cy="11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29">
            <a:extLst>
              <a:ext uri="{FF2B5EF4-FFF2-40B4-BE49-F238E27FC236}">
                <a16:creationId xmlns:a16="http://schemas.microsoft.com/office/drawing/2014/main" xmlns="" id="{CA22EB44-FE6E-3C4D-B3D9-243D0AFFE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341370"/>
              </p:ext>
            </p:extLst>
          </p:nvPr>
        </p:nvGraphicFramePr>
        <p:xfrm>
          <a:off x="1722327" y="854294"/>
          <a:ext cx="8105775" cy="5739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8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145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Pack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230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  <a:spcBef>
                          <a:spcPts val="940"/>
                        </a:spcBef>
                      </a:pPr>
                      <a:r>
                        <a:rPr lang="fr-FR"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Rédaction</a:t>
                      </a:r>
                      <a:r>
                        <a:rPr lang="fr-FR" sz="1200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d’un article et d</a:t>
                      </a:r>
                      <a:r>
                        <a:rPr lang="fr-FR" sz="1200" spc="-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iffusion</a:t>
                      </a:r>
                      <a:r>
                        <a:rPr lang="fr-FR" sz="12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sur</a:t>
                      </a: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ts val="1270"/>
                        </a:lnSpc>
                      </a:pPr>
                      <a:r>
                        <a:rPr lang="fr-FR" sz="1200" spc="-1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References.be,</a:t>
                      </a:r>
                      <a:r>
                        <a:rPr lang="fr-FR" sz="1200" spc="-1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spc="-1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Lesoir.be,</a:t>
                      </a:r>
                      <a:r>
                        <a:rPr lang="fr-FR" sz="1200" spc="-1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Sudinfo.be,              , </a:t>
                      </a:r>
                      <a:r>
                        <a:rPr lang="fr-FR" sz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 dans la newsletter Références </a:t>
                      </a:r>
                      <a:r>
                        <a:rPr lang="fr-FR" sz="120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dédiée</a:t>
                      </a:r>
                      <a:r>
                        <a:rPr lang="fr-FR" sz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à la thématique</a:t>
                      </a:r>
                      <a:endParaRPr lang="fr-FR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2827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9205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</a:pPr>
                      <a:endParaRPr lang="fr-FR" sz="1200" spc="-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article dans le dossier presse dédié à l’action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spc="-5" baseline="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spc="-5" baseline="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 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pub dans le dossier </a:t>
                      </a:r>
                      <a:r>
                        <a:rPr lang="fr-BE"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presse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dédié à </a:t>
                      </a: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l‘action</a:t>
                      </a:r>
                      <a:endParaRPr lang="fr-FR" sz="1200" spc="-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19380" marB="0"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spc="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spc="-5" dirty="0" err="1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Boost</a:t>
                      </a:r>
                      <a:r>
                        <a:rPr lang="fr-BE" sz="1400" b="1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BE" sz="1400" b="1" spc="-5" dirty="0" smtClean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visibilité</a:t>
                      </a:r>
                      <a:endParaRPr lang="fr-BE" sz="1400" b="1" spc="-5" dirty="0">
                        <a:solidFill>
                          <a:srgbClr val="00B0F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Amplification article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(campagne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réseaux sociaux)</a:t>
                      </a:r>
                      <a:endParaRPr lang="fr-FR" sz="1200" b="0" spc="-5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spc="-5" dirty="0" smtClean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Amplification</a:t>
                      </a:r>
                      <a:r>
                        <a:rPr lang="fr-FR" sz="1200" b="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pub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fr-FR" sz="1200" b="0" spc="-5" baseline="0" dirty="0" err="1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bannering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sur lesoir.be, sudinfo.be, references.be</a:t>
                      </a:r>
                      <a:r>
                        <a:rPr lang="fr-FR" sz="1100" b="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lang="fr-BE" sz="1100" b="0" spc="-5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3175" marB="0"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FR"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410209" marR="374015" indent="-29209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90805" marR="83185" indent="307975" algn="ctr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391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lang="fr-BE" sz="1200" b="0" kern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Participation table ronde (selon disponibilité)</a:t>
                      </a:r>
                      <a:r>
                        <a:rPr lang="fr-BE" sz="1400" b="1" kern="1200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/>
                      </a:r>
                      <a:br>
                        <a:rPr lang="fr-BE" sz="1400" b="1" kern="1200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</a:br>
                      <a:endParaRPr lang="fr-BE" sz="1400" b="1" kern="1200" spc="-5" dirty="0" smtClean="0">
                        <a:solidFill>
                          <a:srgbClr val="00B0F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50" b="1" spc="45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</a:t>
                      </a: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108000" marT="9779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Soir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spc="-5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sz="1200" b="1" spc="50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Sudinfo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(national)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4986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73380">
                        <a:lnSpc>
                          <a:spcPts val="2120"/>
                        </a:lnSpc>
                        <a:spcBef>
                          <a:spcPts val="12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fr-FR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7520">
                <a:tc gridSpan="2">
                  <a:txBody>
                    <a:bodyPr/>
                    <a:lstStyle/>
                    <a:p>
                      <a:pPr marR="1600835" algn="r">
                        <a:lnSpc>
                          <a:spcPts val="1270"/>
                        </a:lnSpc>
                        <a:spcBef>
                          <a:spcPts val="570"/>
                        </a:spcBef>
                      </a:pPr>
                      <a:r>
                        <a:rPr sz="1200" kern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Références Le Soir </a:t>
                      </a:r>
                      <a:r>
                        <a:rPr sz="1200" b="1" spc="-5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200" b="0" spc="45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spc="4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200" spc="-5" dirty="0" err="1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Sudinfo</a:t>
                      </a:r>
                      <a:r>
                        <a:rPr sz="120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spc="0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endParaRPr sz="1200" b="1" dirty="0">
                        <a:solidFill>
                          <a:srgbClr val="00AEEF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1600835" algn="r">
                        <a:lnSpc>
                          <a:spcPts val="127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7D</a:t>
                      </a:r>
                      <a:r>
                        <a:rPr sz="1200" kern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imanch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natio</a:t>
                      </a:r>
                      <a:r>
                        <a:rPr lang="fr-FR" sz="12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7239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38" name="object 9">
            <a:extLst>
              <a:ext uri="{FF2B5EF4-FFF2-40B4-BE49-F238E27FC236}">
                <a16:creationId xmlns:a16="http://schemas.microsoft.com/office/drawing/2014/main" xmlns="" id="{5ED8ACDC-FADB-8145-BC92-3B06C957C1C1}"/>
              </a:ext>
            </a:extLst>
          </p:cNvPr>
          <p:cNvGrpSpPr/>
          <p:nvPr/>
        </p:nvGrpSpPr>
        <p:grpSpPr>
          <a:xfrm>
            <a:off x="7322731" y="1737728"/>
            <a:ext cx="273050" cy="273050"/>
            <a:chOff x="5732367" y="2627280"/>
            <a:chExt cx="273050" cy="273050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xmlns="" id="{6B9A5967-E1CB-0C4D-89A9-768521CA0CBC}"/>
                </a:ext>
              </a:extLst>
            </p:cNvPr>
            <p:cNvSpPr/>
            <p:nvPr/>
          </p:nvSpPr>
          <p:spPr>
            <a:xfrm>
              <a:off x="5735878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40" name="object 11">
              <a:extLst>
                <a:ext uri="{FF2B5EF4-FFF2-40B4-BE49-F238E27FC236}">
                  <a16:creationId xmlns:a16="http://schemas.microsoft.com/office/drawing/2014/main" xmlns="" id="{66144E59-4642-B244-B338-EA7A342EF60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0895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44" name="object 15">
            <a:extLst>
              <a:ext uri="{FF2B5EF4-FFF2-40B4-BE49-F238E27FC236}">
                <a16:creationId xmlns:a16="http://schemas.microsoft.com/office/drawing/2014/main" xmlns="" id="{FCA5212B-472E-1F41-B092-2CD3E6E74E0C}"/>
              </a:ext>
            </a:extLst>
          </p:cNvPr>
          <p:cNvGrpSpPr/>
          <p:nvPr/>
        </p:nvGrpSpPr>
        <p:grpSpPr>
          <a:xfrm>
            <a:off x="8865164" y="1738014"/>
            <a:ext cx="273050" cy="273050"/>
            <a:chOff x="8838012" y="2627280"/>
            <a:chExt cx="273050" cy="273050"/>
          </a:xfrm>
        </p:grpSpPr>
        <p:sp>
          <p:nvSpPr>
            <p:cNvPr id="45" name="object 16">
              <a:extLst>
                <a:ext uri="{FF2B5EF4-FFF2-40B4-BE49-F238E27FC236}">
                  <a16:creationId xmlns:a16="http://schemas.microsoft.com/office/drawing/2014/main" xmlns="" id="{C8AE9B6D-7B5A-AA42-8D79-C371270A65DB}"/>
                </a:ext>
              </a:extLst>
            </p:cNvPr>
            <p:cNvSpPr/>
            <p:nvPr/>
          </p:nvSpPr>
          <p:spPr>
            <a:xfrm>
              <a:off x="884152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46" name="object 17">
              <a:extLst>
                <a:ext uri="{FF2B5EF4-FFF2-40B4-BE49-F238E27FC236}">
                  <a16:creationId xmlns:a16="http://schemas.microsoft.com/office/drawing/2014/main" xmlns="" id="{5234CA71-AC7D-BD49-B10D-62B768B9536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6543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69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276590" y="4319826"/>
            <a:ext cx="273050" cy="273050"/>
            <a:chOff x="5732367" y="3785457"/>
            <a:chExt cx="273050" cy="273050"/>
          </a:xfrm>
        </p:grpSpPr>
        <p:sp>
          <p:nvSpPr>
            <p:cNvPr id="70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1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2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2E91463E-30B1-3941-A3B6-93A6E1D7DDEE}"/>
              </a:ext>
            </a:extLst>
          </p:cNvPr>
          <p:cNvSpPr/>
          <p:nvPr/>
        </p:nvSpPr>
        <p:spPr>
          <a:xfrm>
            <a:off x="8308594" y="4219143"/>
            <a:ext cx="153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impressions 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047DCF14-4BAB-964F-AF5D-DFB16D748EC2}"/>
              </a:ext>
            </a:extLst>
          </p:cNvPr>
          <p:cNvSpPr/>
          <p:nvPr/>
        </p:nvSpPr>
        <p:spPr>
          <a:xfrm>
            <a:off x="8308594" y="3634233"/>
            <a:ext cx="1517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lectures </a:t>
            </a:r>
          </a:p>
          <a:p>
            <a:pPr lvl="0" algn="ctr">
              <a:defRPr/>
            </a:pP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ciblées </a:t>
            </a: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garanties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DE8EE3B7-D404-2F47-9991-4B2276C614C1}"/>
              </a:ext>
            </a:extLst>
          </p:cNvPr>
          <p:cNvSpPr/>
          <p:nvPr/>
        </p:nvSpPr>
        <p:spPr>
          <a:xfrm>
            <a:off x="0" y="0"/>
            <a:ext cx="57294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xmlns="" id="{6FE1B65C-6F5C-0846-B5BA-34799747D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pic>
        <p:nvPicPr>
          <p:cNvPr id="113" name="Picture 8" descr="Le-logo-Facebook - Ville de Saint-Gobain">
            <a:extLst>
              <a:ext uri="{FF2B5EF4-FFF2-40B4-BE49-F238E27FC236}">
                <a16:creationId xmlns:a16="http://schemas.microsoft.com/office/drawing/2014/main" xmlns="" id="{B9FC4171-0386-B042-9E35-AD94F896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27" y="1531202"/>
            <a:ext cx="207274" cy="1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300A7EBD-69C9-3740-825A-5C6859F2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06" y="1531410"/>
            <a:ext cx="179991" cy="1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2">
            <a:extLst>
              <a:ext uri="{FF2B5EF4-FFF2-40B4-BE49-F238E27FC236}">
                <a16:creationId xmlns:a16="http://schemas.microsoft.com/office/drawing/2014/main" xmlns="" id="{F74BCEBD-C91A-234C-9C79-3C6A612C02DB}"/>
              </a:ext>
            </a:extLst>
          </p:cNvPr>
          <p:cNvSpPr txBox="1"/>
          <p:nvPr/>
        </p:nvSpPr>
        <p:spPr>
          <a:xfrm>
            <a:off x="1284390" y="675469"/>
            <a:ext cx="3011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0307" y="3637142"/>
            <a:ext cx="1891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1.000 </a:t>
            </a: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lectures </a:t>
            </a:r>
            <a:endParaRPr lang="fr-FR" sz="1200" b="1" spc="20" dirty="0">
              <a:solidFill>
                <a:srgbClr val="231F2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ciblées garanties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6719780" y="2322186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78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319220" y="2885093"/>
            <a:ext cx="273050" cy="273050"/>
            <a:chOff x="5732367" y="3785457"/>
            <a:chExt cx="273050" cy="273050"/>
          </a:xfrm>
        </p:grpSpPr>
        <p:sp>
          <p:nvSpPr>
            <p:cNvPr id="79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0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1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2E91463E-30B1-3941-A3B6-93A6E1D7DDEE}"/>
              </a:ext>
            </a:extLst>
          </p:cNvPr>
          <p:cNvSpPr/>
          <p:nvPr/>
        </p:nvSpPr>
        <p:spPr>
          <a:xfrm>
            <a:off x="5255316" y="4210060"/>
            <a:ext cx="153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impressions </a:t>
            </a:r>
          </a:p>
        </p:txBody>
      </p:sp>
      <p:grpSp>
        <p:nvGrpSpPr>
          <p:cNvPr id="83" name="object 12">
            <a:extLst>
              <a:ext uri="{FF2B5EF4-FFF2-40B4-BE49-F238E27FC236}">
                <a16:creationId xmlns:a16="http://schemas.microsoft.com/office/drawing/2014/main" xmlns="" id="{86F3641A-C6EC-4A40-97ED-8EB3F2310F19}"/>
              </a:ext>
            </a:extLst>
          </p:cNvPr>
          <p:cNvGrpSpPr/>
          <p:nvPr/>
        </p:nvGrpSpPr>
        <p:grpSpPr>
          <a:xfrm>
            <a:off x="8873238" y="4857601"/>
            <a:ext cx="273050" cy="273050"/>
            <a:chOff x="7285183" y="2627280"/>
            <a:chExt cx="273050" cy="273050"/>
          </a:xfrm>
        </p:grpSpPr>
        <p:sp>
          <p:nvSpPr>
            <p:cNvPr id="84" name="object 13">
              <a:extLst>
                <a:ext uri="{FF2B5EF4-FFF2-40B4-BE49-F238E27FC236}">
                  <a16:creationId xmlns:a16="http://schemas.microsoft.com/office/drawing/2014/main" xmlns="" id="{751E118F-A575-1F4D-8455-FB7F6458FEE8}"/>
                </a:ext>
              </a:extLst>
            </p:cNvPr>
            <p:cNvSpPr/>
            <p:nvPr/>
          </p:nvSpPr>
          <p:spPr>
            <a:xfrm>
              <a:off x="728869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85" name="object 14">
              <a:extLst>
                <a:ext uri="{FF2B5EF4-FFF2-40B4-BE49-F238E27FC236}">
                  <a16:creationId xmlns:a16="http://schemas.microsoft.com/office/drawing/2014/main" xmlns="" id="{D19BEEF2-F17D-5042-A9E1-ED3C0A67D5F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3717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8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82158" y="1722881"/>
            <a:ext cx="273050" cy="273050"/>
            <a:chOff x="5732367" y="3785457"/>
            <a:chExt cx="273050" cy="273050"/>
          </a:xfrm>
        </p:grpSpPr>
        <p:sp>
          <p:nvSpPr>
            <p:cNvPr id="87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8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9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90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78647" y="2309172"/>
            <a:ext cx="273050" cy="273050"/>
            <a:chOff x="5732367" y="3785457"/>
            <a:chExt cx="273050" cy="273050"/>
          </a:xfrm>
        </p:grpSpPr>
        <p:sp>
          <p:nvSpPr>
            <p:cNvPr id="91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2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3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428420" y="892161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6773411" y="898162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8587678" y="892161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48915" y="569335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8561884" y="5687223"/>
            <a:ext cx="102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9.950 €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8530383" y="6201688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14.950€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523390" y="569335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grpSp>
        <p:nvGrpSpPr>
          <p:cNvPr id="5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61258" y="3721658"/>
            <a:ext cx="273050" cy="273050"/>
            <a:chOff x="5732367" y="3785457"/>
            <a:chExt cx="273050" cy="273050"/>
          </a:xfrm>
        </p:grpSpPr>
        <p:sp>
          <p:nvSpPr>
            <p:cNvPr id="60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61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62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73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43007" y="4859639"/>
            <a:ext cx="273050" cy="273050"/>
            <a:chOff x="5732367" y="3785457"/>
            <a:chExt cx="273050" cy="273050"/>
          </a:xfrm>
        </p:grpSpPr>
        <p:sp>
          <p:nvSpPr>
            <p:cNvPr id="74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5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6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9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273116" y="4859657"/>
            <a:ext cx="273050" cy="273050"/>
            <a:chOff x="5732367" y="3785457"/>
            <a:chExt cx="273050" cy="273050"/>
          </a:xfrm>
        </p:grpSpPr>
        <p:sp>
          <p:nvSpPr>
            <p:cNvPr id="97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8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9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4608" y="6145052"/>
            <a:ext cx="1525172" cy="458018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5523390" y="6192879"/>
            <a:ext cx="102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7063062" y="6201688"/>
            <a:ext cx="102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8273941" y="2345435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8273940" y="2893327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5220899" y="2881147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949</Words>
  <Application>Microsoft Office PowerPoint</Application>
  <PresentationFormat>Grand écran</PresentationFormat>
  <Paragraphs>256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Proxima Nova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TATON Alizee</cp:lastModifiedBy>
  <cp:revision>177</cp:revision>
  <dcterms:created xsi:type="dcterms:W3CDTF">2020-11-25T05:51:07Z</dcterms:created>
  <dcterms:modified xsi:type="dcterms:W3CDTF">2023-01-03T09:34:53Z</dcterms:modified>
  <cp:category/>
</cp:coreProperties>
</file>