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8" r:id="rId8"/>
    <p:sldId id="263" r:id="rId9"/>
    <p:sldId id="269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7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="" xmlns:a16="http://schemas.microsoft.com/office/drawing/2014/main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://docreferences.be/presse/2022-12-Dossier_Diversite_LeSoir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273736-E211-4998-B87B-438673DD1752}"/>
              </a:ext>
            </a:extLst>
          </p:cNvPr>
          <p:cNvSpPr txBox="1"/>
          <p:nvPr/>
        </p:nvSpPr>
        <p:spPr>
          <a:xfrm>
            <a:off x="6134183" y="2605840"/>
            <a:ext cx="60959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r>
              <a:rPr lang="en-US" sz="35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Diversité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5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Inclusion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4F025F-B575-4599-9835-C07D80C88F09}"/>
              </a:ext>
            </a:extLst>
          </p:cNvPr>
          <p:cNvSpPr txBox="1"/>
          <p:nvPr/>
        </p:nvSpPr>
        <p:spPr>
          <a:xfrm>
            <a:off x="7161742" y="3770400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PROJET </a:t>
            </a: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EDITORIAL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object 28">
            <a:extLst>
              <a:ext uri="{FF2B5EF4-FFF2-40B4-BE49-F238E27FC236}">
                <a16:creationId xmlns="" xmlns:a16="http://schemas.microsoft.com/office/drawing/2014/main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="" xmlns:a16="http://schemas.microsoft.com/office/drawing/2014/main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="" xmlns:a16="http://schemas.microsoft.com/office/drawing/2014/main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="" xmlns:a16="http://schemas.microsoft.com/office/drawing/2014/main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="" xmlns:a16="http://schemas.microsoft.com/office/drawing/2014/main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="" xmlns:a16="http://schemas.microsoft.com/office/drawing/2014/main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="" xmlns:a16="http://schemas.microsoft.com/office/drawing/2014/main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="" xmlns:a16="http://schemas.microsoft.com/office/drawing/2014/main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="" xmlns:a16="http://schemas.microsoft.com/office/drawing/2014/main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="" xmlns:a16="http://schemas.microsoft.com/office/drawing/2014/main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="" xmlns:a16="http://schemas.microsoft.com/office/drawing/2014/main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="" xmlns:a16="http://schemas.microsoft.com/office/drawing/2014/main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="" xmlns:a16="http://schemas.microsoft.com/office/drawing/2014/main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="" xmlns:a16="http://schemas.microsoft.com/office/drawing/2014/main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="" xmlns:a16="http://schemas.microsoft.com/office/drawing/2014/main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="" xmlns:a16="http://schemas.microsoft.com/office/drawing/2014/main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0" name="Picture 6" descr="Rossel Group | Contraste Europe">
            <a:extLst>
              <a:ext uri="{FF2B5EF4-FFF2-40B4-BE49-F238E27FC236}">
                <a16:creationId xmlns="" xmlns:a16="http://schemas.microsoft.com/office/drawing/2014/main" id="{3D1AE4C4-EF96-D546-9BC3-02AE4070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59" y="5737133"/>
            <a:ext cx="1317274" cy="3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41148" y="5038334"/>
            <a:ext cx="2002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  <a:cs typeface="Calibri" panose="020F0502020204030204" pitchFamily="34" charset="0"/>
              </a:rPr>
              <a:t>Du </a:t>
            </a:r>
            <a:r>
              <a:rPr lang="en-US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16/12 au 21/12</a:t>
            </a:r>
            <a:endParaRPr lang="en-US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-2" r="29139" b="2"/>
          <a:stretch/>
        </p:blipFill>
        <p:spPr>
          <a:xfrm>
            <a:off x="0" y="0"/>
            <a:ext cx="6129838" cy="6933460"/>
          </a:xfrm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75CF0D2F-2604-1B49-9E67-244110BDB7E7}"/>
              </a:ext>
            </a:extLst>
          </p:cNvPr>
          <p:cNvSpPr txBox="1"/>
          <p:nvPr/>
        </p:nvSpPr>
        <p:spPr>
          <a:xfrm>
            <a:off x="2011148" y="867408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coup de boost ?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65DD25-ED49-7440-AA97-C25B44EDCD6D}"/>
              </a:ext>
            </a:extLst>
          </p:cNvPr>
          <p:cNvSpPr/>
          <p:nvPr/>
        </p:nvSpPr>
        <p:spPr>
          <a:xfrm>
            <a:off x="21389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="" xmlns:a16="http://schemas.microsoft.com/office/drawing/2014/main" id="{C9F59CB7-AC5D-3C41-A967-5DF89B8386D4}"/>
              </a:ext>
            </a:extLst>
          </p:cNvPr>
          <p:cNvSpPr txBox="1"/>
          <p:nvPr/>
        </p:nvSpPr>
        <p:spPr>
          <a:xfrm>
            <a:off x="2239463" y="3103330"/>
            <a:ext cx="2371411" cy="226985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6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00</a:t>
            </a:r>
            <a:r>
              <a:rPr sz="1600" b="1" spc="-2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tu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tie</a:t>
            </a:r>
            <a:r>
              <a:rPr sz="1600" b="1" spc="-1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K</a:t>
            </a:r>
            <a:r>
              <a:rPr sz="1600" b="1" spc="-6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ession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2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dat</a:t>
            </a:r>
            <a:r>
              <a:rPr sz="1600" b="1" spc="-1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 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campaig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5080" algn="ctr">
              <a:lnSpc>
                <a:spcPts val="1500"/>
              </a:lnSpc>
              <a:spcBef>
                <a:spcPts val="565"/>
              </a:spcBef>
            </a:pP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 </a:t>
            </a:r>
            <a:r>
              <a:rPr lang="fr-FR"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proposons votre contenu auprès de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personnes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intéressées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</a:t>
            </a:r>
            <a:r>
              <a:rPr sz="1200" spc="-6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thématique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travers les canaux du groupe Rossel</a:t>
            </a:r>
            <a:r>
              <a:rPr lang="fr-FR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les réseaux sociaux.</a:t>
            </a:r>
            <a: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nl-BE" sz="1200" spc="-7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</a:t>
            </a:r>
            <a:r>
              <a:rPr lang="nl-BE" sz="1200" spc="-7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les </a:t>
            </a:r>
            <a:r>
              <a:rPr sz="1200" spc="-5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3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edirige</a:t>
            </a:r>
            <a:r>
              <a:rPr lang="fr-FR" sz="1200" spc="-1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ons</a:t>
            </a:r>
            <a:r>
              <a:rPr sz="1200" spc="-10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</a:t>
            </a:r>
            <a:r>
              <a:rPr sz="1200" spc="-4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2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FR" sz="1200" spc="-2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</a:t>
            </a: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choix</a:t>
            </a:r>
            <a:r>
              <a:rPr lang="fr-BE"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sz="1200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2DCF05CA-AFDC-F74E-9C7D-567EE9EFC80C}"/>
              </a:ext>
            </a:extLst>
          </p:cNvPr>
          <p:cNvSpPr/>
          <p:nvPr/>
        </p:nvSpPr>
        <p:spPr>
          <a:xfrm>
            <a:off x="29803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D2EE69-875A-3A46-8268-71FE08B1C46A}"/>
              </a:ext>
            </a:extLst>
          </p:cNvPr>
          <p:cNvSpPr/>
          <p:nvPr/>
        </p:nvSpPr>
        <p:spPr>
          <a:xfrm>
            <a:off x="50278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="" xmlns:a16="http://schemas.microsoft.com/office/drawing/2014/main" id="{6263EAC6-0219-B04D-9935-DAF92DD6BFEB}"/>
              </a:ext>
            </a:extLst>
          </p:cNvPr>
          <p:cNvSpPr txBox="1"/>
          <p:nvPr/>
        </p:nvSpPr>
        <p:spPr>
          <a:xfrm>
            <a:off x="5128363" y="3103330"/>
            <a:ext cx="2371411" cy="14491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Production d’un reportage vidéo et photos de votre témoignage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 réalise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photos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vidéos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pour  illustrer votre article.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75F6D4B2-7DC9-7B43-94FE-FF5B4A906F5C}"/>
              </a:ext>
            </a:extLst>
          </p:cNvPr>
          <p:cNvSpPr/>
          <p:nvPr/>
        </p:nvSpPr>
        <p:spPr>
          <a:xfrm>
            <a:off x="58692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0E9E392-33A2-984F-B0AC-96342946F482}"/>
              </a:ext>
            </a:extLst>
          </p:cNvPr>
          <p:cNvSpPr/>
          <p:nvPr/>
        </p:nvSpPr>
        <p:spPr>
          <a:xfrm>
            <a:off x="7916783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="" xmlns:a16="http://schemas.microsoft.com/office/drawing/2014/main" id="{AC6F25EB-9964-3E44-92F8-BBF2C4561813}"/>
              </a:ext>
            </a:extLst>
          </p:cNvPr>
          <p:cNvSpPr txBox="1"/>
          <p:nvPr/>
        </p:nvSpPr>
        <p:spPr>
          <a:xfrm>
            <a:off x="8017265" y="3103330"/>
            <a:ext cx="2371411" cy="32444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 job sur </a:t>
            </a:r>
            <a:r>
              <a:rPr lang="fr-BE"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  <a:endParaRPr lang="fr-BE" sz="1600" b="1" spc="-3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Job)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sponsorisées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ciblées sur les réseaux sociaux avec 150 lectures garanties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d’une formation </a:t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sur References </a:t>
            </a:r>
            <a:r>
              <a:rPr lang="fr-BE" sz="1400" b="1" spc="-45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Academy</a:t>
            </a: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Formation)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 sponsorisées et ciblées sur les  réseaux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sociaux avec 150 consultations garanties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endParaRPr lang="fr-BE" sz="1400" spc="-45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="" xmlns:a16="http://schemas.microsoft.com/office/drawing/2014/main" id="{D1D7DFB2-1B9D-E74F-808D-C144CD820570}"/>
              </a:ext>
            </a:extLst>
          </p:cNvPr>
          <p:cNvSpPr/>
          <p:nvPr/>
        </p:nvSpPr>
        <p:spPr>
          <a:xfrm>
            <a:off x="8758154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95411B-F2E7-924F-9E54-85C22D037C32}"/>
              </a:ext>
            </a:extLst>
          </p:cNvPr>
          <p:cNvSpPr/>
          <p:nvPr/>
        </p:nvSpPr>
        <p:spPr>
          <a:xfrm>
            <a:off x="1" y="0"/>
            <a:ext cx="482782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6EB28A7-74D5-0642-947A-6DC222B81B52}"/>
              </a:ext>
            </a:extLst>
          </p:cNvPr>
          <p:cNvSpPr/>
          <p:nvPr/>
        </p:nvSpPr>
        <p:spPr>
          <a:xfrm>
            <a:off x="2138981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2" name="object 130">
            <a:extLst>
              <a:ext uri="{FF2B5EF4-FFF2-40B4-BE49-F238E27FC236}">
                <a16:creationId xmlns="" xmlns:a16="http://schemas.microsoft.com/office/drawing/2014/main" id="{85C8A2FA-D260-7A47-8929-98072DC6E1EB}"/>
              </a:ext>
            </a:extLst>
          </p:cNvPr>
          <p:cNvSpPr txBox="1"/>
          <p:nvPr/>
        </p:nvSpPr>
        <p:spPr>
          <a:xfrm>
            <a:off x="2138980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31077A6-5A66-1341-83D4-5DFCC54ECA77}"/>
              </a:ext>
            </a:extLst>
          </p:cNvPr>
          <p:cNvSpPr/>
          <p:nvPr/>
        </p:nvSpPr>
        <p:spPr>
          <a:xfrm>
            <a:off x="5022858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8" name="object 130">
            <a:extLst>
              <a:ext uri="{FF2B5EF4-FFF2-40B4-BE49-F238E27FC236}">
                <a16:creationId xmlns="" xmlns:a16="http://schemas.microsoft.com/office/drawing/2014/main" id="{45A12DFF-12A9-D140-AA16-3EC2F534B6A8}"/>
              </a:ext>
            </a:extLst>
          </p:cNvPr>
          <p:cNvSpPr txBox="1"/>
          <p:nvPr/>
        </p:nvSpPr>
        <p:spPr>
          <a:xfrm>
            <a:off x="5022857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20AACDB-038F-244E-BFED-F39226BF5962}"/>
              </a:ext>
            </a:extLst>
          </p:cNvPr>
          <p:cNvSpPr/>
          <p:nvPr/>
        </p:nvSpPr>
        <p:spPr>
          <a:xfrm>
            <a:off x="7916783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40" name="object 130">
            <a:extLst>
              <a:ext uri="{FF2B5EF4-FFF2-40B4-BE49-F238E27FC236}">
                <a16:creationId xmlns="" xmlns:a16="http://schemas.microsoft.com/office/drawing/2014/main" id="{0F8F756A-1CE2-A94C-9129-B9F40E86684F}"/>
              </a:ext>
            </a:extLst>
          </p:cNvPr>
          <p:cNvSpPr txBox="1"/>
          <p:nvPr/>
        </p:nvSpPr>
        <p:spPr>
          <a:xfrm>
            <a:off x="7916782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+500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1" name="object 130">
            <a:extLst>
              <a:ext uri="{FF2B5EF4-FFF2-40B4-BE49-F238E27FC236}">
                <a16:creationId xmlns="" xmlns:a16="http://schemas.microsoft.com/office/drawing/2014/main" id="{2E45A653-B530-DA4E-AD1C-45FE49023B8B}"/>
              </a:ext>
            </a:extLst>
          </p:cNvPr>
          <p:cNvSpPr txBox="1"/>
          <p:nvPr/>
        </p:nvSpPr>
        <p:spPr>
          <a:xfrm>
            <a:off x="2138980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VISIBILITÉ</a:t>
            </a:r>
          </a:p>
        </p:txBody>
      </p:sp>
      <p:sp>
        <p:nvSpPr>
          <p:cNvPr id="42" name="object 130">
            <a:extLst>
              <a:ext uri="{FF2B5EF4-FFF2-40B4-BE49-F238E27FC236}">
                <a16:creationId xmlns="" xmlns:a16="http://schemas.microsoft.com/office/drawing/2014/main" id="{4CFD2352-3B43-D645-8BFB-45B5218E9891}"/>
              </a:ext>
            </a:extLst>
          </p:cNvPr>
          <p:cNvSpPr txBox="1"/>
          <p:nvPr/>
        </p:nvSpPr>
        <p:spPr>
          <a:xfrm>
            <a:off x="5040264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CRÉA</a:t>
            </a:r>
          </a:p>
        </p:txBody>
      </p:sp>
      <p:sp>
        <p:nvSpPr>
          <p:cNvPr id="43" name="object 130">
            <a:extLst>
              <a:ext uri="{FF2B5EF4-FFF2-40B4-BE49-F238E27FC236}">
                <a16:creationId xmlns="" xmlns:a16="http://schemas.microsoft.com/office/drawing/2014/main" id="{7B3441C5-B0CC-BB46-8FC3-6C0E4B55D9AD}"/>
              </a:ext>
            </a:extLst>
          </p:cNvPr>
          <p:cNvSpPr txBox="1"/>
          <p:nvPr/>
        </p:nvSpPr>
        <p:spPr>
          <a:xfrm>
            <a:off x="7934189" y="2592531"/>
            <a:ext cx="2471894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300" dirty="0">
                <a:latin typeface="Proxima Nova Rg" panose="02000506030000020004" pitchFamily="50" charset="0"/>
                <a:cs typeface="Calibri" panose="020F0502020204030204" pitchFamily="34" charset="0"/>
              </a:rPr>
              <a:t>BOOST RECRUTEMENT/FORMATION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EC94420-C9FD-5C4B-9AC2-518784F3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27" y="1696686"/>
            <a:ext cx="471656" cy="53112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6A30435D-0207-1D4C-81C6-E49109CE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54" y="1820855"/>
            <a:ext cx="457950" cy="382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6E92A3A-048D-3A43-B9E2-CD59B376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03" y="1817685"/>
            <a:ext cx="630144" cy="3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9">
            <a:extLst>
              <a:ext uri="{FF2B5EF4-FFF2-40B4-BE49-F238E27FC236}">
                <a16:creationId xmlns="" xmlns:a16="http://schemas.microsoft.com/office/drawing/2014/main" id="{EFACB06C-A826-164B-B416-8878346D8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52470"/>
              </p:ext>
            </p:extLst>
          </p:nvPr>
        </p:nvGraphicFramePr>
        <p:xfrm>
          <a:off x="1015714" y="1430216"/>
          <a:ext cx="8132444" cy="4360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6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19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5611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498475" algn="l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BE" sz="1100" spc="-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isue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7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fr-FR" sz="1200" spc="-1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fr-B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sv-S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709295" algn="r">
                        <a:lnSpc>
                          <a:spcPts val="1200"/>
                        </a:lnSpc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éalisé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par 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dossie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hébe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fr-FR"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ences.be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791845" marR="42545" indent="-414020" algn="r">
                        <a:lnSpc>
                          <a:spcPts val="12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ew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sl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réseaux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sociaux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6985" marB="0">
                    <a:lnR w="9525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9525">
                      <a:solidFill>
                        <a:srgbClr val="DCDDDE"/>
                      </a:solidFill>
                      <a:prstDash val="solid"/>
                    </a:lnR>
                    <a:lnT w="12700">
                      <a:solidFill>
                        <a:srgbClr val="DCDDDE"/>
                      </a:solidFill>
                      <a:prstDash val="solid"/>
                    </a:lnT>
                    <a:lnB w="190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92735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fr-BE" sz="1100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lang="fr-BE"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2606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685" marR="229870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4732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6350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indent="-55880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06045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31369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49530" indent="0">
                        <a:lnSpc>
                          <a:spcPts val="1200"/>
                        </a:lnSpc>
                        <a:buSzPct val="90909"/>
                        <a:buNone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24765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5095" marR="250825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2573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6350">
                      <a:solidFill>
                        <a:srgbClr val="DCDDDE"/>
                      </a:solidFill>
                      <a:prstDash val="solid"/>
                    </a:lnL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026794" marR="42545" indent="410209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eb  (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2405">
                        <a:lnSpc>
                          <a:spcPts val="1180"/>
                        </a:lnSpc>
                      </a:pP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pt-BR" sz="1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fr-BE" sz="1100" spc="-1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732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2096774"/>
            <a:ext cx="246354" cy="246354"/>
          </a:xfrm>
          <a:prstGeom prst="rect">
            <a:avLst/>
          </a:prstGeom>
        </p:spPr>
      </p:pic>
      <p:pic>
        <p:nvPicPr>
          <p:cNvPr id="56" name="object 10">
            <a:extLst>
              <a:ext uri="{FF2B5EF4-FFF2-40B4-BE49-F238E27FC236}">
                <a16:creationId xmlns="" xmlns:a16="http://schemas.microsoft.com/office/drawing/2014/main" id="{34338DB9-06B1-094A-AFDA-BB4B1950D6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938" y="3134492"/>
            <a:ext cx="246354" cy="24635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89131DB-1806-1846-8FCE-EE2B98166F9E}"/>
              </a:ext>
            </a:extLst>
          </p:cNvPr>
          <p:cNvSpPr/>
          <p:nvPr/>
        </p:nvSpPr>
        <p:spPr>
          <a:xfrm>
            <a:off x="9842840" y="755627"/>
            <a:ext cx="2467716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sz="1600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5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1/12</a:t>
            </a:r>
            <a:endParaRPr lang="fr-FR" b="1" spc="-9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5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b="1" spc="-5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</a:t>
            </a: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b="1" spc="-9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6/12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AE12F6DC-4AFE-BF4C-899C-558591FAD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6" y="141497"/>
            <a:ext cx="2132067" cy="533972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="" xmlns:a16="http://schemas.microsoft.com/office/drawing/2014/main" id="{7898BFC5-4CE3-6646-B7FA-0598EDB049A0}"/>
              </a:ext>
            </a:extLst>
          </p:cNvPr>
          <p:cNvSpPr txBox="1"/>
          <p:nvPr/>
        </p:nvSpPr>
        <p:spPr>
          <a:xfrm>
            <a:off x="596716" y="675469"/>
            <a:ext cx="369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Infos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techniques.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8748" y="14631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20297" y="1455083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94408" y="1435913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5003885"/>
            <a:ext cx="246354" cy="246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09752" y="4742689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83967" y="4734714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4684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35858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</p:spTree>
    <p:extLst>
      <p:ext uri="{BB962C8B-B14F-4D97-AF65-F5344CB8AC3E}">
        <p14:creationId xmlns:p14="http://schemas.microsoft.com/office/powerpoint/2010/main" val="254372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="" xmlns:a16="http://schemas.microsoft.com/office/drawing/2014/main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="" xmlns:a16="http://schemas.microsoft.com/office/drawing/2014/main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0" y="0"/>
            <a:ext cx="5220070" cy="6857999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52CEBF53-36C7-BE4D-BEBF-8DF8620FA68A}"/>
              </a:ext>
            </a:extLst>
          </p:cNvPr>
          <p:cNvSpPr txBox="1"/>
          <p:nvPr/>
        </p:nvSpPr>
        <p:spPr>
          <a:xfrm>
            <a:off x="268231" y="675469"/>
            <a:ext cx="2313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318475" y="1241628"/>
            <a:ext cx="522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DIVERSITE EST UN FAIT, 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L’INCLUSION EST UN CHOIX</a:t>
            </a:r>
            <a:endParaRPr lang="en-US" sz="1400" b="1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249" y="1221483"/>
            <a:ext cx="5464860" cy="441503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3A64D491-B4FB-BB4C-8C18-182705A4E5C9}"/>
              </a:ext>
            </a:extLst>
          </p:cNvPr>
          <p:cNvSpPr txBox="1"/>
          <p:nvPr/>
        </p:nvSpPr>
        <p:spPr>
          <a:xfrm>
            <a:off x="647471" y="2418853"/>
            <a:ext cx="43770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Dans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contexte actuel de mobilité mondiale, nous vivons dans une société d’hyper diversité. </a:t>
            </a:r>
            <a:endParaRPr lang="fr-FR" sz="1400" dirty="0" smtClean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C’est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donc une nécessité de s’assurer aujourd’hui que notre société soit suffisamment inclusive pour que chacun puisse y trouver sa place et y contribuer activement afin de profiter collectivement des bénéfices de cette diversité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.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Selon une enquête de </a:t>
            </a:r>
            <a:r>
              <a:rPr lang="fr-FR" sz="1400" dirty="0" err="1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Glassdoor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, 67 % des demandeurs d'emploi ont déclaré que la diversité était un facteur important lors de la recherche d’un emploi.</a:t>
            </a:r>
          </a:p>
          <a:p>
            <a:endParaRPr lang="fr-FR" sz="1400" dirty="0" smtClean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433448" y="2349164"/>
            <a:ext cx="0" cy="2873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-23801" y="0"/>
            <a:ext cx="3911600" cy="641805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Constats</a:t>
            </a:r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 DEMARQUER ET RENFORCER SON IMAGE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79C769-9F32-4037-B83C-B2908A9A30C8}"/>
              </a:ext>
            </a:extLst>
          </p:cNvPr>
          <p:cNvSpPr txBox="1"/>
          <p:nvPr/>
        </p:nvSpPr>
        <p:spPr>
          <a:xfrm>
            <a:off x="5971983" y="2467902"/>
            <a:ext cx="5691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Définir les valeurs que portent les candidats que vous recherchez</a:t>
            </a:r>
          </a:p>
          <a:p>
            <a:endParaRPr lang="fr-FR" sz="1400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Se positionner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les thématiques en phase avec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ces valeurs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Communiquer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autour de vos EVP, vos valeurs et votre culture d’entreprise 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Vous démarquer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auprès de ces talents et répondre à leurs besoins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Rendre votre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organisation et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vos projets 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irrésistibles 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aux yeux des profils recherchés</a:t>
            </a:r>
          </a:p>
        </p:txBody>
      </p:sp>
      <p:pic>
        <p:nvPicPr>
          <p:cNvPr id="84" name="Image 83">
            <a:extLst>
              <a:ext uri="{FF2B5EF4-FFF2-40B4-BE49-F238E27FC236}">
                <a16:creationId xmlns="" xmlns:a16="http://schemas.microsoft.com/office/drawing/2014/main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="" xmlns:a16="http://schemas.microsoft.com/office/drawing/2014/main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08617" y="2467903"/>
            <a:ext cx="2955" cy="2462212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682709" y="188528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Dans une guerre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d’attraction et de rétention des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talents constante, il est nécessaire de: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39998"/>
          <a:stretch/>
        </p:blipFill>
        <p:spPr>
          <a:xfrm>
            <a:off x="767037" y="-17899"/>
            <a:ext cx="4110315" cy="61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6836709" y="4835416"/>
            <a:ext cx="4720552" cy="201827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rgbClr val="00AE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51" y="843702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447125" y="488828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24" y="457649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4909" y="395471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</a:rPr>
              <a:t>Concept.</a:t>
            </a:r>
            <a:endParaRPr lang="fr-BE" sz="3000" b="1" dirty="0">
              <a:solidFill>
                <a:srgbClr val="151314"/>
              </a:solidFill>
              <a:latin typeface="Proxima Nova Rg" panose="02000506030000020004" pitchFamily="50" charset="0"/>
              <a:ea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43860" y="6348874"/>
            <a:ext cx="2354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2022</a:t>
            </a:r>
          </a:p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    *CIM 2022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77679" y="934268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ASSOCIER VOTRE ORGANISME AUX VALEURS QUI DOIVENT VOUS ETRE ASSOCIEES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5B478826-3B0C-B647-8AB4-56D222875EE0}"/>
              </a:ext>
            </a:extLst>
          </p:cNvPr>
          <p:cNvSpPr txBox="1"/>
          <p:nvPr/>
        </p:nvSpPr>
        <p:spPr>
          <a:xfrm>
            <a:off x="834859" y="2088312"/>
            <a:ext cx="256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Dossier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spécial</a:t>
            </a:r>
            <a:endParaRPr lang="en-US" sz="2400" b="1" dirty="0"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EEF21455-48DC-B747-A680-FB95E749C6AB}"/>
              </a:ext>
            </a:extLst>
          </p:cNvPr>
          <p:cNvSpPr txBox="1"/>
          <p:nvPr/>
        </p:nvSpPr>
        <p:spPr>
          <a:xfrm>
            <a:off x="3691002" y="2088312"/>
            <a:ext cx="211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Influenceur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="" xmlns:a16="http://schemas.microsoft.com/office/drawing/2014/main" id="{E23ABDEC-F0A9-864F-A06B-6230E00FF69D}"/>
              </a:ext>
            </a:extLst>
          </p:cNvPr>
          <p:cNvSpPr txBox="1"/>
          <p:nvPr/>
        </p:nvSpPr>
        <p:spPr>
          <a:xfrm>
            <a:off x="886173" y="4271126"/>
            <a:ext cx="22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Table ronde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="" xmlns:a16="http://schemas.microsoft.com/office/drawing/2014/main" id="{DE1172C9-B82F-2244-9332-13E0E23196E5}"/>
              </a:ext>
            </a:extLst>
          </p:cNvPr>
          <p:cNvSpPr txBox="1"/>
          <p:nvPr/>
        </p:nvSpPr>
        <p:spPr>
          <a:xfrm>
            <a:off x="3671704" y="4255276"/>
            <a:ext cx="178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70% </a:t>
            </a:r>
            <a:endParaRPr lang="en-US" sz="36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0E978DD-348E-874D-8343-06FF3102D717}"/>
              </a:ext>
            </a:extLst>
          </p:cNvPr>
          <p:cNvSpPr txBox="1"/>
          <p:nvPr/>
        </p:nvSpPr>
        <p:spPr>
          <a:xfrm>
            <a:off x="888145" y="2673087"/>
            <a:ext cx="2255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Sur les questions que soulèvent « la diversité et l’inclusion» en entreprise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5B4AA2E8-85A6-EF4E-B462-548528095E2B}"/>
              </a:ext>
            </a:extLst>
          </p:cNvPr>
          <p:cNvSpPr txBox="1"/>
          <p:nvPr/>
        </p:nvSpPr>
        <p:spPr>
          <a:xfrm>
            <a:off x="3691002" y="2673087"/>
            <a:ext cx="20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introduira le dossier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3F8CC115-A406-704C-BEC8-DB97F34ED344}"/>
              </a:ext>
            </a:extLst>
          </p:cNvPr>
          <p:cNvSpPr txBox="1"/>
          <p:nvPr/>
        </p:nvSpPr>
        <p:spPr>
          <a:xfrm>
            <a:off x="885009" y="4883077"/>
            <a:ext cx="2454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Réunira 6 Experts, DRH, CEO qui débattront ensemble sur la thématique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EE0AA935-0C97-124E-821F-3414BFDE3F5C}"/>
              </a:ext>
            </a:extLst>
          </p:cNvPr>
          <p:cNvSpPr txBox="1"/>
          <p:nvPr/>
        </p:nvSpPr>
        <p:spPr>
          <a:xfrm>
            <a:off x="3679542" y="4877827"/>
            <a:ext cx="207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De la population active FR aura accès au </a:t>
            </a:r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contenu*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Imag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8892">
            <a:off x="7184367" y="1478951"/>
            <a:ext cx="3106518" cy="46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1" y="1557300"/>
            <a:ext cx="679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DEVENEZ UN EMPLOYEUR DE CHOIX AUPRES DE 70% DE LA POPULATION ACTIVE FRANCOPHONE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>
                <a:solidFill>
                  <a:srgbClr val="000000"/>
                </a:solidFill>
                <a:latin typeface="Proxima Nova Rg" panose="02000506030000020004" pitchFamily="50" charset="0"/>
              </a:rPr>
              <a:t>p</a:t>
            </a:r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de 3.000.000 </a:t>
            </a:r>
            <a:r>
              <a:rPr lang="nl-BE" sz="2500" dirty="0" err="1">
                <a:solidFill>
                  <a:srgbClr val="000000"/>
                </a:solidFill>
                <a:latin typeface="Proxima Nova Rg" panose="02000506030000020004" pitchFamily="50" charset="0"/>
              </a:rPr>
              <a:t>p</a:t>
            </a:r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ersonnes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877965"/>
            <a:ext cx="4521591" cy="3252531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557061" y="4034218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505180" y="4518393"/>
            <a:ext cx="439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des espaces de visibilité à votre disposition pour profiter de ce contexte idéal. Véhiculez vos valeurs dans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interview, diffusez vos visuels et attirez les  meilleurs talents, actifs et latents.</a:t>
            </a: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5593736" y="673982"/>
            <a:ext cx="5828" cy="987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981976" y="877965"/>
            <a:ext cx="558300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Comment?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rédige votre article et/ou diffuse votre contenu au travers:</a:t>
            </a:r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280.000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candidats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via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Newsletter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Près de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2.5 millions de lecteurs Le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7Dimanche*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communautés Références sur les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réseaux sociaux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</a:t>
            </a:r>
            <a:r>
              <a:rPr lang="fr-FR" sz="1400" dirty="0" err="1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boost</a:t>
            </a:r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visibilité vous assure une garantie de</a:t>
            </a:r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:</a:t>
            </a:r>
          </a:p>
          <a:p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1.000 intérêts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lectures sur votre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100.000 vues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votre visuel en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bannering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sur nos sites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Lesoir.be,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Sudinfo.be et References.be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Votre contenu rédactionnel et/ou visuel visible dans: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Dossier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spécial Références 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</a:t>
            </a: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16 et 17 décembre 2023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2307" y="619376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*CIM2022</a:t>
            </a:r>
            <a:endParaRPr lang="fr-BE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 ronde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="" xmlns:a16="http://schemas.microsoft.com/office/drawing/2014/main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399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POSITIONNER VOTRE ENTREPRISE EN TANT QUE PIONNIERE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Prenez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part au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débat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d’une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visibilité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supplémentaire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la communication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générale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autour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l’action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invitons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expert à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mettre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lumière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que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organisme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réalise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le monde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demain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8621253" y="1726391"/>
            <a:ext cx="19827" cy="2647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13E7B5-010C-E745-BADE-A423D25C8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6" y="2918932"/>
            <a:ext cx="6723694" cy="3446358"/>
          </a:xfrm>
          <a:prstGeom prst="rect">
            <a:avLst/>
          </a:prstGeom>
        </p:spPr>
      </p:pic>
      <p:pic>
        <p:nvPicPr>
          <p:cNvPr id="10" name="Image 9" descr="Une image contenant personne, équipement électronique, main, appareil photo&#10;&#10;Description générée automatiquement">
            <a:extLst>
              <a:ext uri="{FF2B5EF4-FFF2-40B4-BE49-F238E27FC236}">
                <a16:creationId xmlns:a16="http://schemas.microsoft.com/office/drawing/2014/main" xmlns="" id="{479D04E4-AB01-6B46-BA16-C51D7E827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05" y="2146621"/>
            <a:ext cx="2171372" cy="1544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520" y="3981855"/>
            <a:ext cx="1831436" cy="26945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956" y="3981855"/>
            <a:ext cx="1829336" cy="26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599693"/>
            <a:ext cx="1678939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 histoire diffusez vos visuels et attirez les </a:t>
            </a:r>
            <a:r>
              <a:rPr lang="nl-BE" sz="1400" b="1" spc="-5" dirty="0" err="1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meilleurs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talents</a:t>
            </a: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*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Participation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ronde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incluse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sous réserve de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disponibilité</a:t>
            </a: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:a16="http://schemas.microsoft.com/office/drawing/2014/main" xmlns="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PROJETS EDITORIAUX 2023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:a16="http://schemas.microsoft.com/office/drawing/2014/main" xmlns="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:a16="http://schemas.microsoft.com/office/drawing/2014/main" xmlns="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Storytelling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Expert*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29">
            <a:extLst>
              <a:ext uri="{FF2B5EF4-FFF2-40B4-BE49-F238E27FC236}">
                <a16:creationId xmlns:a16="http://schemas.microsoft.com/office/drawing/2014/main" xmlns="" id="{CA22EB44-FE6E-3C4D-B3D9-243D0AFFE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41370"/>
              </p:ext>
            </p:extLst>
          </p:nvPr>
        </p:nvGraphicFramePr>
        <p:xfrm>
          <a:off x="1722327" y="854294"/>
          <a:ext cx="8105775" cy="573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  <a:spcBef>
                          <a:spcPts val="940"/>
                        </a:spcBef>
                      </a:pPr>
                      <a:r>
                        <a:rPr lang="fr-FR"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Rédaction</a:t>
                      </a:r>
                      <a:r>
                        <a:rPr lang="fr-FR" sz="1200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d’un article et d</a:t>
                      </a:r>
                      <a:r>
                        <a:rPr lang="fr-FR" sz="1200" spc="-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iffusion</a:t>
                      </a:r>
                      <a:r>
                        <a:rPr lang="fr-FR" sz="12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sur</a:t>
                      </a: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ts val="1270"/>
                        </a:lnSpc>
                      </a:pP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Lesoir.be,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Sudinfo.be,              , 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 dans la newsletter Références </a:t>
                      </a:r>
                      <a:r>
                        <a:rPr lang="fr-FR"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dédiée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à la thématique</a:t>
                      </a:r>
                      <a:endParaRPr lang="fr-FR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827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9205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</a:pP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article dans le dossier presse dédié à l’action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 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dans le dossier </a:t>
                      </a: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presse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dédié à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l‘action</a:t>
                      </a: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19380" marB="0"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spc="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spc="-5" dirty="0" err="1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Boost</a:t>
                      </a:r>
                      <a:r>
                        <a:rPr lang="fr-BE" sz="1400" b="1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400" b="1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visibilité</a:t>
                      </a:r>
                      <a:endParaRPr lang="fr-BE" sz="1400" b="1" spc="-5" dirty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 article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(campagne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réseaux sociaux)</a:t>
                      </a:r>
                      <a:endParaRPr lang="fr-FR" sz="12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spc="-5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</a:t>
                      </a:r>
                      <a:r>
                        <a:rPr lang="fr-FR" sz="12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fr-FR" sz="1200" b="0" spc="-5" baseline="0" dirty="0" err="1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bannering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sur lesoir.be, sudinfo.be, references.be</a:t>
                      </a:r>
                      <a:r>
                        <a:rPr lang="fr-FR" sz="11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lang="fr-BE" sz="11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3175" marB="0"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410209" marR="374015" indent="-29209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0805" marR="83185" indent="30797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391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fr-BE" sz="12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Participation table ronde (selon disponibilité)</a:t>
                      </a:r>
                      <a: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</a:br>
                      <a:endParaRPr lang="fr-BE" sz="1400" b="1" kern="1200" spc="-5" dirty="0" smtClean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50" b="1" spc="45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</a:t>
                      </a: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108000" marT="9779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-5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sz="1200" b="1" spc="5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(national)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986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2120"/>
                        </a:lnSpc>
                        <a:spcBef>
                          <a:spcPts val="12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7520">
                <a:tc gridSpan="2">
                  <a:txBody>
                    <a:bodyPr/>
                    <a:lstStyle/>
                    <a:p>
                      <a:pPr marR="160083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Références Le Soir </a:t>
                      </a:r>
                      <a:r>
                        <a:rPr sz="1200" b="1" spc="-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200" b="0" spc="4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4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200" spc="-5" dirty="0" err="1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</a:t>
                      </a:r>
                      <a:r>
                        <a:rPr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endParaRPr sz="1200" b="1" dirty="0">
                        <a:solidFill>
                          <a:srgbClr val="00AEEF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1600835" algn="r">
                        <a:lnSpc>
                          <a:spcPts val="127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7D</a:t>
                      </a: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imanch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natio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38" name="object 9">
            <a:extLst>
              <a:ext uri="{FF2B5EF4-FFF2-40B4-BE49-F238E27FC236}">
                <a16:creationId xmlns:a16="http://schemas.microsoft.com/office/drawing/2014/main" xmlns="" id="{5ED8ACDC-FADB-8145-BC92-3B06C957C1C1}"/>
              </a:ext>
            </a:extLst>
          </p:cNvPr>
          <p:cNvGrpSpPr/>
          <p:nvPr/>
        </p:nvGrpSpPr>
        <p:grpSpPr>
          <a:xfrm>
            <a:off x="7322731" y="1737728"/>
            <a:ext cx="273050" cy="273050"/>
            <a:chOff x="5732367" y="2627280"/>
            <a:chExt cx="273050" cy="273050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xmlns="" id="{6B9A5967-E1CB-0C4D-89A9-768521CA0CBC}"/>
                </a:ext>
              </a:extLst>
            </p:cNvPr>
            <p:cNvSpPr/>
            <p:nvPr/>
          </p:nvSpPr>
          <p:spPr>
            <a:xfrm>
              <a:off x="5735878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xmlns="" id="{66144E59-4642-B244-B338-EA7A342EF60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0895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44" name="object 15">
            <a:extLst>
              <a:ext uri="{FF2B5EF4-FFF2-40B4-BE49-F238E27FC236}">
                <a16:creationId xmlns:a16="http://schemas.microsoft.com/office/drawing/2014/main" xmlns="" id="{FCA5212B-472E-1F41-B092-2CD3E6E74E0C}"/>
              </a:ext>
            </a:extLst>
          </p:cNvPr>
          <p:cNvGrpSpPr/>
          <p:nvPr/>
        </p:nvGrpSpPr>
        <p:grpSpPr>
          <a:xfrm>
            <a:off x="8865164" y="1738014"/>
            <a:ext cx="273050" cy="273050"/>
            <a:chOff x="8838012" y="2627280"/>
            <a:chExt cx="273050" cy="273050"/>
          </a:xfrm>
        </p:grpSpPr>
        <p:sp>
          <p:nvSpPr>
            <p:cNvPr id="45" name="object 16">
              <a:extLst>
                <a:ext uri="{FF2B5EF4-FFF2-40B4-BE49-F238E27FC236}">
                  <a16:creationId xmlns:a16="http://schemas.microsoft.com/office/drawing/2014/main" xmlns="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6" name="object 17">
              <a:extLst>
                <a:ext uri="{FF2B5EF4-FFF2-40B4-BE49-F238E27FC236}">
                  <a16:creationId xmlns:a16="http://schemas.microsoft.com/office/drawing/2014/main" xmlns="" id="{5234CA71-AC7D-BD49-B10D-62B768B9536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69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6590" y="4319826"/>
            <a:ext cx="273050" cy="273050"/>
            <a:chOff x="5732367" y="3785457"/>
            <a:chExt cx="273050" cy="273050"/>
          </a:xfrm>
        </p:grpSpPr>
        <p:sp>
          <p:nvSpPr>
            <p:cNvPr id="7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8308594" y="4219143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47DCF14-4BAB-964F-AF5D-DFB16D748EC2}"/>
              </a:ext>
            </a:extLst>
          </p:cNvPr>
          <p:cNvSpPr/>
          <p:nvPr/>
        </p:nvSpPr>
        <p:spPr>
          <a:xfrm>
            <a:off x="8308594" y="3634233"/>
            <a:ext cx="151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</a:p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DE8EE3B7-D404-2F47-9991-4B2276C614C1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xmlns="" id="{6FE1B65C-6F5C-0846-B5BA-34799747D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13" name="Picture 8" descr="Le-logo-Facebook - Ville de Saint-Gobain">
            <a:extLst>
              <a:ext uri="{FF2B5EF4-FFF2-40B4-BE49-F238E27FC236}">
                <a16:creationId xmlns:a16="http://schemas.microsoft.com/office/drawing/2014/main" xmlns="" id="{B9FC4171-0386-B042-9E35-AD94F89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27" y="1531202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300A7EBD-69C9-3740-825A-5C6859F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06" y="1531410"/>
            <a:ext cx="179991" cy="1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2">
            <a:extLst>
              <a:ext uri="{FF2B5EF4-FFF2-40B4-BE49-F238E27FC236}">
                <a16:creationId xmlns:a16="http://schemas.microsoft.com/office/drawing/2014/main" xmlns="" id="{F74BCEBD-C91A-234C-9C79-3C6A612C02DB}"/>
              </a:ext>
            </a:extLst>
          </p:cNvPr>
          <p:cNvSpPr txBox="1"/>
          <p:nvPr/>
        </p:nvSpPr>
        <p:spPr>
          <a:xfrm>
            <a:off x="1284390" y="675469"/>
            <a:ext cx="3011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0307" y="3637142"/>
            <a:ext cx="189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  <a:endParaRPr lang="fr-FR" sz="1200" b="1" spc="20" dirty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6719780" y="2322186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78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319220" y="2885093"/>
            <a:ext cx="273050" cy="273050"/>
            <a:chOff x="5732367" y="3785457"/>
            <a:chExt cx="273050" cy="273050"/>
          </a:xfrm>
        </p:grpSpPr>
        <p:sp>
          <p:nvSpPr>
            <p:cNvPr id="79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0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1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5255316" y="4210060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grpSp>
        <p:nvGrpSpPr>
          <p:cNvPr id="83" name="object 12">
            <a:extLst>
              <a:ext uri="{FF2B5EF4-FFF2-40B4-BE49-F238E27FC236}">
                <a16:creationId xmlns:a16="http://schemas.microsoft.com/office/drawing/2014/main" xmlns="" id="{86F3641A-C6EC-4A40-97ED-8EB3F2310F19}"/>
              </a:ext>
            </a:extLst>
          </p:cNvPr>
          <p:cNvGrpSpPr/>
          <p:nvPr/>
        </p:nvGrpSpPr>
        <p:grpSpPr>
          <a:xfrm>
            <a:off x="8873238" y="4857601"/>
            <a:ext cx="273050" cy="273050"/>
            <a:chOff x="7285183" y="2627280"/>
            <a:chExt cx="273050" cy="273050"/>
          </a:xfrm>
        </p:grpSpPr>
        <p:sp>
          <p:nvSpPr>
            <p:cNvPr id="84" name="object 13">
              <a:extLst>
                <a:ext uri="{FF2B5EF4-FFF2-40B4-BE49-F238E27FC236}">
                  <a16:creationId xmlns:a16="http://schemas.microsoft.com/office/drawing/2014/main" xmlns="" id="{751E118F-A575-1F4D-8455-FB7F6458FEE8}"/>
                </a:ext>
              </a:extLst>
            </p:cNvPr>
            <p:cNvSpPr/>
            <p:nvPr/>
          </p:nvSpPr>
          <p:spPr>
            <a:xfrm>
              <a:off x="728869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85" name="object 14">
              <a:extLst>
                <a:ext uri="{FF2B5EF4-FFF2-40B4-BE49-F238E27FC236}">
                  <a16:creationId xmlns:a16="http://schemas.microsoft.com/office/drawing/2014/main" xmlns="" id="{D19BEEF2-F17D-5042-A9E1-ED3C0A67D5F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3717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8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82158" y="1722881"/>
            <a:ext cx="273050" cy="273050"/>
            <a:chOff x="5732367" y="3785457"/>
            <a:chExt cx="273050" cy="273050"/>
          </a:xfrm>
        </p:grpSpPr>
        <p:sp>
          <p:nvSpPr>
            <p:cNvPr id="8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0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78647" y="2309172"/>
            <a:ext cx="273050" cy="273050"/>
            <a:chOff x="5732367" y="3785457"/>
            <a:chExt cx="273050" cy="273050"/>
          </a:xfrm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28420" y="8921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773411" y="898162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587678" y="892161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48915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561884" y="5687223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9.950 €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8530383" y="620168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523390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61258" y="3721658"/>
            <a:ext cx="273050" cy="273050"/>
            <a:chOff x="5732367" y="3785457"/>
            <a:chExt cx="273050" cy="273050"/>
          </a:xfrm>
        </p:grpSpPr>
        <p:sp>
          <p:nvSpPr>
            <p:cNvPr id="6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73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43007" y="4859639"/>
            <a:ext cx="273050" cy="273050"/>
            <a:chOff x="5732367" y="3785457"/>
            <a:chExt cx="273050" cy="273050"/>
          </a:xfrm>
        </p:grpSpPr>
        <p:sp>
          <p:nvSpPr>
            <p:cNvPr id="74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5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6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3116" y="4859657"/>
            <a:ext cx="273050" cy="273050"/>
            <a:chOff x="5732367" y="3785457"/>
            <a:chExt cx="273050" cy="273050"/>
          </a:xfrm>
        </p:grpSpPr>
        <p:sp>
          <p:nvSpPr>
            <p:cNvPr id="9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608" y="6145052"/>
            <a:ext cx="1525172" cy="458018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5523390" y="6192879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7063062" y="6201688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73941" y="2328018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50681" y="2907048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5255316" y="2910121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933</Words>
  <Application>Microsoft Office PowerPoint</Application>
  <PresentationFormat>Grand écran</PresentationFormat>
  <Paragraphs>253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179</cp:revision>
  <dcterms:created xsi:type="dcterms:W3CDTF">2020-11-25T05:51:07Z</dcterms:created>
  <dcterms:modified xsi:type="dcterms:W3CDTF">2023-01-03T09:41:28Z</dcterms:modified>
  <cp:category/>
</cp:coreProperties>
</file>