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73" r:id="rId4"/>
    <p:sldId id="267" r:id="rId5"/>
    <p:sldId id="262" r:id="rId6"/>
    <p:sldId id="269" r:id="rId7"/>
    <p:sldId id="275" r:id="rId8"/>
    <p:sldId id="264" r:id="rId9"/>
    <p:sldId id="265" r:id="rId10"/>
    <p:sldId id="266" r:id="rId11"/>
    <p:sldId id="274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A04"/>
    <a:srgbClr val="00AEEF"/>
    <a:srgbClr val="449DDD"/>
    <a:srgbClr val="6F51F1"/>
    <a:srgbClr val="0C0C0C"/>
    <a:srgbClr val="957FF5"/>
    <a:srgbClr val="B6A6F8"/>
    <a:srgbClr val="B0F084"/>
    <a:srgbClr val="3366FF"/>
    <a:srgbClr val="C8E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2" autoAdjust="0"/>
    <p:restoredTop sz="94660"/>
  </p:normalViewPr>
  <p:slideViewPr>
    <p:cSldViewPr snapToGrid="0">
      <p:cViewPr varScale="1">
        <p:scale>
          <a:sx n="89" d="100"/>
          <a:sy n="89" d="100"/>
        </p:scale>
        <p:origin x="7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C3D3A-D3ED-4E56-9D2D-8050FE41F3BB}" type="datetimeFigureOut">
              <a:rPr lang="fr-BE" smtClean="0"/>
              <a:t>5/04/2023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CC01F-992F-4D49-9011-3D708DBC0D7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6358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62B54-BB0D-4F32-A4AD-5389772455F3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4947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3F55E9B-096F-4060-90B2-35110E09D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0738"/>
            <a:ext cx="12192000" cy="47672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="" xmlns:a16="http://schemas.microsoft.com/office/drawing/2014/main" id="{1E48986A-4CD7-4E9F-AAFB-4B0B48A6E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5274" y="4325255"/>
            <a:ext cx="2498726" cy="25327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Limits_to_Growth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youtu.be/KAB_KkylcLo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ocreferences.be/presse/2022-04-23-Dossier_transition_energetique_LeSoir.pdf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KAB_KkylcLo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object 40">
            <a:extLst>
              <a:ext uri="{FF2B5EF4-FFF2-40B4-BE49-F238E27FC236}">
                <a16:creationId xmlns="" xmlns:a16="http://schemas.microsoft.com/office/drawing/2014/main" id="{9A785CA1-ABED-9F4A-A193-3095760531EE}"/>
              </a:ext>
            </a:extLst>
          </p:cNvPr>
          <p:cNvGrpSpPr/>
          <p:nvPr/>
        </p:nvGrpSpPr>
        <p:grpSpPr>
          <a:xfrm>
            <a:off x="6418669" y="6227183"/>
            <a:ext cx="1562053" cy="322717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="" xmlns:a16="http://schemas.microsoft.com/office/drawing/2014/main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="" xmlns:a16="http://schemas.microsoft.com/office/drawing/2014/main" id="{29A719F3-4592-C543-A606-E76B4FF37E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="" xmlns:a16="http://schemas.microsoft.com/office/drawing/2014/main" id="{90D53613-E32E-774F-B2A9-715EE6A5CF1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pic>
        <p:nvPicPr>
          <p:cNvPr id="30" name="Picture 6" descr="Rossel Group | Contraste Europe">
            <a:extLst>
              <a:ext uri="{FF2B5EF4-FFF2-40B4-BE49-F238E27FC236}">
                <a16:creationId xmlns="" xmlns:a16="http://schemas.microsoft.com/office/drawing/2014/main" id="{3D1AE4C4-EF96-D546-9BC3-02AE4070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59" y="5737133"/>
            <a:ext cx="1317274" cy="3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7724" y="2248492"/>
            <a:ext cx="476906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i="1" dirty="0" smtClean="0">
                <a:solidFill>
                  <a:srgbClr val="00B050"/>
                </a:solidFill>
                <a:cs typeface="Calibri" panose="020F0502020204030204" pitchFamily="34" charset="0"/>
              </a:rPr>
              <a:t>Sustainability</a:t>
            </a:r>
            <a:endParaRPr lang="en-US" sz="6600" i="1" dirty="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 algn="ctr"/>
            <a:endParaRPr lang="en-US" sz="600" b="1" dirty="0" smtClean="0">
              <a:cs typeface="Calibri" panose="020F0502020204030204" pitchFamily="34" charset="0"/>
            </a:endParaRPr>
          </a:p>
          <a:p>
            <a:pPr algn="ctr"/>
            <a:endParaRPr lang="en-US" sz="600" b="1" dirty="0">
              <a:cs typeface="Calibri" panose="020F0502020204030204" pitchFamily="34" charset="0"/>
            </a:endParaRPr>
          </a:p>
          <a:p>
            <a:pPr algn="ctr"/>
            <a:endParaRPr lang="en-US" sz="600" b="1" dirty="0" smtClean="0">
              <a:cs typeface="Calibri" panose="020F0502020204030204" pitchFamily="34" charset="0"/>
            </a:endParaRPr>
          </a:p>
          <a:p>
            <a:pPr algn="ctr"/>
            <a:endParaRPr lang="en-US" sz="600" b="1" dirty="0">
              <a:cs typeface="Calibri" panose="020F0502020204030204" pitchFamily="34" charset="0"/>
            </a:endParaRPr>
          </a:p>
          <a:p>
            <a:pPr algn="ctr"/>
            <a:endParaRPr lang="en-US" sz="600" b="1" dirty="0" smtClean="0">
              <a:cs typeface="Calibri" panose="020F0502020204030204" pitchFamily="34" charset="0"/>
            </a:endParaRPr>
          </a:p>
          <a:p>
            <a:pPr algn="ctr"/>
            <a:endParaRPr lang="en-US" sz="600" b="1" dirty="0">
              <a:cs typeface="Calibri" panose="020F0502020204030204" pitchFamily="34" charset="0"/>
            </a:endParaRPr>
          </a:p>
          <a:p>
            <a:pPr algn="ctr"/>
            <a:endParaRPr lang="en-US" sz="600" b="1" dirty="0" smtClean="0">
              <a:cs typeface="Calibri" panose="020F0502020204030204" pitchFamily="34" charset="0"/>
            </a:endParaRPr>
          </a:p>
          <a:p>
            <a:pPr algn="ctr"/>
            <a:endParaRPr lang="en-US" sz="600" b="1" dirty="0">
              <a:cs typeface="Calibri" panose="020F0502020204030204" pitchFamily="34" charset="0"/>
            </a:endParaRPr>
          </a:p>
          <a:p>
            <a:pPr algn="ctr"/>
            <a:endParaRPr lang="en-US" sz="600" b="1" dirty="0" smtClean="0">
              <a:cs typeface="Calibri" panose="020F0502020204030204" pitchFamily="34" charset="0"/>
            </a:endParaRPr>
          </a:p>
          <a:p>
            <a:pPr algn="ctr"/>
            <a:endParaRPr lang="en-US" sz="600" b="1" dirty="0" smtClean="0">
              <a:cs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cs typeface="Calibri" panose="020F0502020204030204" pitchFamily="34" charset="0"/>
              </a:rPr>
              <a:t>10 </a:t>
            </a:r>
            <a:r>
              <a:rPr lang="en-US" sz="2400" b="1" dirty="0" err="1">
                <a:cs typeface="Calibri" panose="020F0502020204030204" pitchFamily="34" charset="0"/>
              </a:rPr>
              <a:t>juin</a:t>
            </a:r>
            <a:r>
              <a:rPr lang="en-US" sz="2400" b="1" dirty="0">
                <a:cs typeface="Calibri" panose="020F0502020204030204" pitchFamily="34" charset="0"/>
              </a:rPr>
              <a:t> – </a:t>
            </a:r>
            <a:r>
              <a:rPr lang="en-US" sz="2400" b="1" dirty="0" err="1">
                <a:cs typeface="Calibri" panose="020F0502020204030204" pitchFamily="34" charset="0"/>
              </a:rPr>
              <a:t>Projet</a:t>
            </a:r>
            <a:r>
              <a:rPr lang="en-US" sz="2400" b="1" dirty="0"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cs typeface="Calibri" panose="020F0502020204030204" pitchFamily="34" charset="0"/>
              </a:rPr>
              <a:t>éditorial</a:t>
            </a:r>
            <a:endParaRPr lang="en-US" sz="2400" b="1" dirty="0">
              <a:cs typeface="Calibri" panose="020F0502020204030204" pitchFamily="34" charset="0"/>
            </a:endParaRPr>
          </a:p>
          <a:p>
            <a:pPr algn="ctr"/>
            <a:r>
              <a:rPr lang="en-US" b="1" dirty="0" smtClean="0">
                <a:cs typeface="Calibri" panose="020F0502020204030204" pitchFamily="34" charset="0"/>
              </a:rPr>
              <a:t>6 </a:t>
            </a:r>
            <a:r>
              <a:rPr lang="en-US" b="1" dirty="0" err="1">
                <a:cs typeface="Calibri" panose="020F0502020204030204" pitchFamily="34" charset="0"/>
              </a:rPr>
              <a:t>j</a:t>
            </a:r>
            <a:r>
              <a:rPr lang="en-US" b="1" dirty="0" err="1" smtClean="0">
                <a:cs typeface="Calibri" panose="020F0502020204030204" pitchFamily="34" charset="0"/>
              </a:rPr>
              <a:t>uin</a:t>
            </a:r>
            <a:r>
              <a:rPr lang="en-US" b="1" dirty="0" smtClean="0">
                <a:cs typeface="Calibri" panose="020F0502020204030204" pitchFamily="34" charset="0"/>
              </a:rPr>
              <a:t> – </a:t>
            </a:r>
            <a:r>
              <a:rPr lang="en-US" b="1" dirty="0" err="1" smtClean="0">
                <a:cs typeface="Calibri" panose="020F0502020204030204" pitchFamily="34" charset="0"/>
              </a:rPr>
              <a:t>Conférence</a:t>
            </a:r>
            <a:r>
              <a:rPr lang="en-US" b="1" dirty="0" smtClean="0">
                <a:cs typeface="Calibri" panose="020F0502020204030204" pitchFamily="34" charset="0"/>
              </a:rPr>
              <a:t> / </a:t>
            </a:r>
            <a:r>
              <a:rPr lang="en-US" b="1" dirty="0" err="1" smtClean="0">
                <a:cs typeface="Calibri" panose="020F0502020204030204" pitchFamily="34" charset="0"/>
              </a:rPr>
              <a:t>Débat</a:t>
            </a:r>
            <a:r>
              <a:rPr lang="en-US" b="1" dirty="0" smtClean="0">
                <a:cs typeface="Calibri" panose="020F0502020204030204" pitchFamily="34" charset="0"/>
              </a:rPr>
              <a:t> C-level</a:t>
            </a: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6" t="570" r="14358" b="455"/>
          <a:stretch/>
        </p:blipFill>
        <p:spPr>
          <a:xfrm>
            <a:off x="0" y="-546974"/>
            <a:ext cx="6096000" cy="6858000"/>
          </a:xfrm>
          <a:scene3d>
            <a:camera prst="orthographicFront">
              <a:rot lat="0" lon="10799978" rev="0"/>
            </a:camera>
            <a:lightRig rig="threePt" dir="t"/>
          </a:scene3d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/>
          <a:srcRect l="9698" t="15151" r="10338" b="23355"/>
          <a:stretch/>
        </p:blipFill>
        <p:spPr>
          <a:xfrm>
            <a:off x="9720029" y="5737132"/>
            <a:ext cx="2402959" cy="81276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22033" r="7311" b="21700"/>
          <a:stretch/>
        </p:blipFill>
        <p:spPr>
          <a:xfrm>
            <a:off x="8197300" y="5677844"/>
            <a:ext cx="1379104" cy="9313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1" y="276032"/>
            <a:ext cx="3969611" cy="12124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/>
          <a:srcRect t="1291" r="1918" b="17265"/>
          <a:stretch/>
        </p:blipFill>
        <p:spPr>
          <a:xfrm>
            <a:off x="-16079" y="4270248"/>
            <a:ext cx="6110047" cy="258775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3259" t="7858" r="3474" b="27928"/>
          <a:stretch>
            <a:fillRect/>
          </a:stretch>
        </p:blipFill>
        <p:spPr>
          <a:xfrm>
            <a:off x="0" y="2184080"/>
            <a:ext cx="12207108" cy="5287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6406C4-6CB5-46D4-8D2D-D4F15C357218}"/>
              </a:ext>
            </a:extLst>
          </p:cNvPr>
          <p:cNvSpPr/>
          <p:nvPr/>
        </p:nvSpPr>
        <p:spPr>
          <a:xfrm>
            <a:off x="0" y="5075695"/>
            <a:ext cx="5375274" cy="178230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71AC83-AAFB-4FE1-95C6-F561779683B8}"/>
              </a:ext>
            </a:extLst>
          </p:cNvPr>
          <p:cNvSpPr txBox="1"/>
          <p:nvPr/>
        </p:nvSpPr>
        <p:spPr>
          <a:xfrm>
            <a:off x="639987" y="594933"/>
            <a:ext cx="2573475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" dirty="0">
                <a:latin typeface="Proxima Nova Rg" panose="02000506030000020004" pitchFamily="50" charset="0"/>
              </a:rPr>
              <a:t>Un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40" dirty="0">
                <a:latin typeface="Proxima Nova Rg" panose="02000506030000020004" pitchFamily="50" charset="0"/>
              </a:rPr>
              <a:t>conseil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80" dirty="0">
                <a:latin typeface="Proxima Nova Rg" panose="02000506030000020004" pitchFamily="50" charset="0"/>
              </a:rPr>
              <a:t>?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b="1" spc="20" dirty="0">
                <a:latin typeface="Proxima Nova Rg" panose="02000506030000020004" pitchFamily="50" charset="0"/>
              </a:rPr>
              <a:t>Contactez-nous</a:t>
            </a:r>
            <a:r>
              <a:rPr lang="fr-BE" sz="2400" b="1" spc="-70" dirty="0">
                <a:latin typeface="Proxima Nova Rg" panose="02000506030000020004" pitchFamily="50" charset="0"/>
              </a:rPr>
              <a:t> </a:t>
            </a:r>
            <a:r>
              <a:rPr lang="fr-BE" sz="2400" b="1" spc="95" dirty="0">
                <a:latin typeface="Proxima Nova Rg" panose="02000506030000020004" pitchFamily="50" charset="0"/>
              </a:rPr>
              <a:t>!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B4EE3CC3-8231-0345-91D9-EF343D84E2F8}"/>
              </a:ext>
            </a:extLst>
          </p:cNvPr>
          <p:cNvSpPr txBox="1"/>
          <p:nvPr/>
        </p:nvSpPr>
        <p:spPr>
          <a:xfrm>
            <a:off x="4271534" y="594932"/>
            <a:ext cx="3148167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5" dirty="0">
                <a:latin typeface="Proxima Nova Rg" panose="02000506030000020004" pitchFamily="50" charset="0"/>
              </a:rPr>
              <a:t>+32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5" dirty="0">
                <a:latin typeface="Proxima Nova Rg" panose="02000506030000020004" pitchFamily="50" charset="0"/>
              </a:rPr>
              <a:t>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0" dirty="0">
                <a:latin typeface="Proxima Nova Rg" panose="02000506030000020004" pitchFamily="50" charset="0"/>
              </a:rPr>
              <a:t>225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60" dirty="0">
                <a:latin typeface="Proxima Nova Rg" panose="02000506030000020004" pitchFamily="50" charset="0"/>
              </a:rPr>
              <a:t>56</a:t>
            </a:r>
            <a:r>
              <a:rPr lang="fr-BE" sz="2400" spc="-60" dirty="0">
                <a:latin typeface="Proxima Nova Rg" panose="02000506030000020004" pitchFamily="50" charset="0"/>
              </a:rPr>
              <a:t> </a:t>
            </a:r>
            <a:r>
              <a:rPr lang="fr-BE" sz="2400" spc="65" dirty="0">
                <a:latin typeface="Proxima Nova Rg" panose="02000506030000020004" pitchFamily="50" charset="0"/>
              </a:rPr>
              <a:t>45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20" dirty="0" err="1">
                <a:latin typeface="Proxima Nova Rg" panose="02000506030000020004" pitchFamily="50" charset="0"/>
              </a:rPr>
              <a:t>hello@references.be</a:t>
            </a:r>
            <a:endParaRPr lang="fr-BE" sz="2400" spc="20" dirty="0">
              <a:latin typeface="Proxima Nova Rg" panose="02000506030000020004" pitchFamily="50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95A55BA-026F-0B47-ACA2-8DB3D0FD0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5294228"/>
            <a:ext cx="4778492" cy="11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58" t="6739" r="3926" b="3308"/>
          <a:stretch/>
        </p:blipFill>
        <p:spPr>
          <a:xfrm>
            <a:off x="319440" y="53159"/>
            <a:ext cx="11682089" cy="3457813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78983" y="4237636"/>
            <a:ext cx="542383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945"/>
              </a:lnSpc>
              <a:spcBef>
                <a:spcPts val="100"/>
              </a:spcBef>
            </a:pPr>
            <a:r>
              <a:rPr lang="fr-BE" sz="1400" b="1" dirty="0">
                <a:cs typeface="Calibri Light" panose="020F0302020204030204" pitchFamily="34" charset="0"/>
              </a:rPr>
              <a:t>Bertrand </a:t>
            </a:r>
            <a:r>
              <a:rPr lang="fr-BE" sz="1400" b="1" dirty="0" smtClean="0">
                <a:cs typeface="Calibri Light" panose="020F0302020204030204" pitchFamily="34" charset="0"/>
              </a:rPr>
              <a:t>Piccard, </a:t>
            </a:r>
            <a:r>
              <a:rPr lang="fr-BE" sz="1400" dirty="0" smtClean="0">
                <a:cs typeface="Calibri Light" panose="020F0302020204030204" pitchFamily="34" charset="0"/>
              </a:rPr>
              <a:t>Fondateur et Président de la Fondation </a:t>
            </a:r>
            <a:r>
              <a:rPr lang="fr-BE" sz="1400" dirty="0">
                <a:cs typeface="Calibri Light" panose="020F0302020204030204" pitchFamily="34" charset="0"/>
              </a:rPr>
              <a:t>Solar </a:t>
            </a:r>
            <a:r>
              <a:rPr lang="fr-BE" sz="1400" dirty="0" smtClean="0">
                <a:cs typeface="Calibri Light" panose="020F0302020204030204" pitchFamily="34" charset="0"/>
              </a:rPr>
              <a:t>Impulse.</a:t>
            </a:r>
            <a:endParaRPr lang="fr-BE" sz="1400" dirty="0">
              <a:cs typeface="Calibri Light" panose="020F0302020204030204" pitchFamily="34" charset="0"/>
            </a:endParaRPr>
          </a:p>
          <a:p>
            <a:pPr marL="12700">
              <a:spcBef>
                <a:spcPts val="100"/>
              </a:spcBef>
            </a:pPr>
            <a:r>
              <a:rPr lang="fr-FR" sz="1400" dirty="0">
                <a:cs typeface="Calibri Light" panose="020F0302020204030204" pitchFamily="34" charset="0"/>
              </a:rPr>
              <a:t> a </a:t>
            </a:r>
            <a:r>
              <a:rPr lang="fr-FR" sz="1400" dirty="0" err="1">
                <a:cs typeface="Calibri Light" panose="020F0302020204030204" pitchFamily="34" charset="0"/>
              </a:rPr>
              <a:t>co</a:t>
            </a:r>
            <a:r>
              <a:rPr lang="fr-FR" sz="1400" dirty="0">
                <a:cs typeface="Calibri Light" panose="020F0302020204030204" pitchFamily="34" charset="0"/>
              </a:rPr>
              <a:t>-développé et </a:t>
            </a:r>
            <a:r>
              <a:rPr lang="fr-FR" sz="1400" dirty="0" err="1">
                <a:cs typeface="Calibri Light" panose="020F0302020204030204" pitchFamily="34" charset="0"/>
              </a:rPr>
              <a:t>co-piloté</a:t>
            </a:r>
            <a:r>
              <a:rPr lang="fr-FR" sz="1400" dirty="0">
                <a:cs typeface="Calibri Light" panose="020F0302020204030204" pitchFamily="34" charset="0"/>
              </a:rPr>
              <a:t> l'avion solaire Solar Impulse, avec lequel il réalise un tour du monde </a:t>
            </a:r>
            <a:r>
              <a:rPr lang="fr-FR" sz="1400" dirty="0" smtClean="0">
                <a:cs typeface="Calibri Light" panose="020F0302020204030204" pitchFamily="34" charset="0"/>
              </a:rPr>
              <a:t>en 2015 -2016</a:t>
            </a:r>
            <a:r>
              <a:rPr lang="fr-FR" sz="1400" dirty="0">
                <a:cs typeface="Calibri Light" panose="020F0302020204030204" pitchFamily="34" charset="0"/>
              </a:rPr>
              <a:t>. </a:t>
            </a:r>
            <a:endParaRPr lang="fr-BE" sz="1400" dirty="0">
              <a:cs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34" y="3349630"/>
            <a:ext cx="3229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algn="r"/>
            <a:r>
              <a:rPr lang="fr-BE" sz="1400" b="1" dirty="0">
                <a:cs typeface="Calibri Light" panose="020F0302020204030204" pitchFamily="34" charset="0"/>
              </a:rPr>
              <a:t>Alexander de </a:t>
            </a:r>
            <a:r>
              <a:rPr lang="fr-BE" sz="1400" b="1" dirty="0" err="1">
                <a:cs typeface="Calibri Light" panose="020F0302020204030204" pitchFamily="34" charset="0"/>
              </a:rPr>
              <a:t>Croo</a:t>
            </a:r>
            <a:r>
              <a:rPr lang="fr-BE" sz="1400" dirty="0">
                <a:cs typeface="Calibri Light" panose="020F0302020204030204" pitchFamily="34" charset="0"/>
              </a:rPr>
              <a:t>,</a:t>
            </a:r>
            <a:r>
              <a:rPr lang="fr-FR" sz="1400" dirty="0">
                <a:cs typeface="Calibri Light" panose="020F0302020204030204" pitchFamily="34" charset="0"/>
              </a:rPr>
              <a:t> Premier ministre depuis le 1er octobre </a:t>
            </a:r>
            <a:r>
              <a:rPr lang="fr-FR" sz="1400" dirty="0" smtClean="0">
                <a:cs typeface="Calibri Light" panose="020F0302020204030204" pitchFamily="34" charset="0"/>
              </a:rPr>
              <a:t>2020.  </a:t>
            </a:r>
          </a:p>
          <a:p>
            <a:pPr marL="180975" algn="r"/>
            <a:r>
              <a:rPr lang="fr-FR" sz="1400" dirty="0" smtClean="0">
                <a:cs typeface="Calibri Light" panose="020F0302020204030204" pitchFamily="34" charset="0"/>
              </a:rPr>
              <a:t>Membre </a:t>
            </a:r>
            <a:r>
              <a:rPr lang="fr-FR" sz="1400" dirty="0">
                <a:cs typeface="Calibri Light" panose="020F0302020204030204" pitchFamily="34" charset="0"/>
              </a:rPr>
              <a:t>du parti libéral Open VLD, </a:t>
            </a:r>
            <a:endParaRPr lang="fr-BE" sz="1400" dirty="0">
              <a:cs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17325" y="5521837"/>
            <a:ext cx="54740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fr-BE" sz="1400" b="1" dirty="0" smtClean="0">
                <a:cs typeface="Calibri Light" panose="020F0302020204030204" pitchFamily="34" charset="0"/>
              </a:rPr>
              <a:t>Sandrine Dixson-Declève, </a:t>
            </a:r>
            <a:r>
              <a:rPr lang="fr-BE" sz="1400" dirty="0" smtClean="0">
                <a:cs typeface="Calibri Light" panose="020F0302020204030204" pitchFamily="34" charset="0"/>
              </a:rPr>
              <a:t>Présidente </a:t>
            </a:r>
            <a:r>
              <a:rPr lang="fr-BE" sz="1400" dirty="0">
                <a:cs typeface="Calibri Light" panose="020F0302020204030204" pitchFamily="34" charset="0"/>
              </a:rPr>
              <a:t>du Club de </a:t>
            </a:r>
            <a:r>
              <a:rPr lang="fr-BE" sz="1400" dirty="0" smtClean="0">
                <a:cs typeface="Calibri Light" panose="020F0302020204030204" pitchFamily="34" charset="0"/>
              </a:rPr>
              <a:t>Rome</a:t>
            </a:r>
          </a:p>
          <a:p>
            <a:pPr marL="180975"/>
            <a:r>
              <a:rPr lang="fr-FR" sz="1400" dirty="0" smtClean="0">
                <a:cs typeface="Calibri Light" panose="020F0302020204030204" pitchFamily="34" charset="0"/>
              </a:rPr>
              <a:t>Belgo-américaine, conseillère </a:t>
            </a:r>
            <a:r>
              <a:rPr lang="fr-FR" sz="1400" dirty="0">
                <a:cs typeface="Calibri Light" panose="020F0302020204030204" pitchFamily="34" charset="0"/>
              </a:rPr>
              <a:t>en transition économique et environnementale auprès de l’Union </a:t>
            </a:r>
            <a:r>
              <a:rPr lang="fr-FR" sz="1400" dirty="0" smtClean="0">
                <a:cs typeface="Calibri Light" panose="020F0302020204030204" pitchFamily="34" charset="0"/>
              </a:rPr>
              <a:t>européenne.</a:t>
            </a:r>
          </a:p>
          <a:p>
            <a:pPr marL="180975"/>
            <a:r>
              <a:rPr lang="fr-FR" sz="1400" dirty="0" smtClean="0">
                <a:cs typeface="Calibri Light" panose="020F0302020204030204" pitchFamily="34" charset="0"/>
              </a:rPr>
              <a:t>Le Club de Rome a été parmi les  1</a:t>
            </a:r>
            <a:r>
              <a:rPr lang="fr-FR" sz="1400" baseline="30000" dirty="0" smtClean="0">
                <a:cs typeface="Calibri Light" panose="020F0302020204030204" pitchFamily="34" charset="0"/>
              </a:rPr>
              <a:t>ers</a:t>
            </a:r>
            <a:r>
              <a:rPr lang="fr-FR" sz="1400" dirty="0" smtClean="0">
                <a:cs typeface="Calibri Light" panose="020F0302020204030204" pitchFamily="34" charset="0"/>
              </a:rPr>
              <a:t>, il y a 50 ans déjà,  </a:t>
            </a:r>
          </a:p>
          <a:p>
            <a:pPr marL="180975"/>
            <a:r>
              <a:rPr lang="fr-FR" sz="1400" dirty="0" smtClean="0">
                <a:cs typeface="Calibri Light" panose="020F0302020204030204" pitchFamily="34" charset="0"/>
              </a:rPr>
              <a:t>à alerter sur les limites planétaires (</a:t>
            </a:r>
            <a:r>
              <a:rPr lang="fr-FR" sz="1400" dirty="0" smtClean="0">
                <a:cs typeface="Calibri Light" panose="020F0302020204030204" pitchFamily="34" charset="0"/>
                <a:hlinkClick r:id="rId3"/>
              </a:rPr>
              <a:t>The </a:t>
            </a:r>
            <a:r>
              <a:rPr lang="fr-FR" sz="1400" dirty="0" err="1" smtClean="0">
                <a:cs typeface="Calibri Light" panose="020F0302020204030204" pitchFamily="34" charset="0"/>
                <a:hlinkClick r:id="rId3"/>
              </a:rPr>
              <a:t>limit</a:t>
            </a:r>
            <a:r>
              <a:rPr lang="fr-FR" sz="1400" dirty="0" smtClean="0">
                <a:cs typeface="Calibri Light" panose="020F0302020204030204" pitchFamily="34" charset="0"/>
                <a:hlinkClick r:id="rId3"/>
              </a:rPr>
              <a:t> to </a:t>
            </a:r>
            <a:r>
              <a:rPr lang="fr-FR" sz="1400" dirty="0" err="1" smtClean="0">
                <a:cs typeface="Calibri Light" panose="020F0302020204030204" pitchFamily="34" charset="0"/>
                <a:hlinkClick r:id="rId3"/>
              </a:rPr>
              <a:t>growht</a:t>
            </a:r>
            <a:r>
              <a:rPr lang="fr-FR" sz="1400" dirty="0" smtClean="0">
                <a:cs typeface="Calibri Light" panose="020F0302020204030204" pitchFamily="34" charset="0"/>
              </a:rPr>
              <a:t>)</a:t>
            </a:r>
            <a:endParaRPr lang="fr-BE" sz="1400" dirty="0" smtClean="0">
              <a:cs typeface="Calibri Light" panose="020F0302020204030204" pitchFamily="34" charset="0"/>
            </a:endParaRPr>
          </a:p>
          <a:p>
            <a:pPr marL="180975"/>
            <a:r>
              <a:rPr lang="fr-BE" dirty="0" smtClean="0">
                <a:cs typeface="Calibri Light" panose="020F0302020204030204" pitchFamily="34" charset="0"/>
              </a:rPr>
              <a:t> </a:t>
            </a:r>
            <a:endParaRPr lang="fr-BE" dirty="0"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6223" y="4367675"/>
            <a:ext cx="3721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400" b="1" dirty="0" smtClean="0">
                <a:cs typeface="Calibri Light" panose="020F0302020204030204" pitchFamily="34" charset="0"/>
              </a:rPr>
              <a:t>Oswald Schmid, </a:t>
            </a:r>
            <a:r>
              <a:rPr lang="fr-BE" sz="1400" dirty="0" smtClean="0">
                <a:cs typeface="Calibri Light" panose="020F0302020204030204" pitchFamily="34" charset="0"/>
              </a:rPr>
              <a:t>CEO </a:t>
            </a:r>
            <a:r>
              <a:rPr lang="fr-BE" sz="1400" dirty="0">
                <a:cs typeface="Calibri Light" panose="020F0302020204030204" pitchFamily="34" charset="0"/>
              </a:rPr>
              <a:t>de </a:t>
            </a:r>
            <a:r>
              <a:rPr lang="fr-BE" sz="1400" dirty="0" smtClean="0">
                <a:cs typeface="Calibri Light" panose="020F0302020204030204" pitchFamily="34" charset="0"/>
              </a:rPr>
              <a:t>Bekaert. </a:t>
            </a:r>
          </a:p>
          <a:p>
            <a:pPr algn="r"/>
            <a:r>
              <a:rPr lang="fr-FR" sz="1400" dirty="0" smtClean="0">
                <a:cs typeface="Calibri Light" panose="020F0302020204030204" pitchFamily="34" charset="0"/>
              </a:rPr>
              <a:t>Bekaert </a:t>
            </a:r>
            <a:r>
              <a:rPr lang="fr-FR" sz="1400" dirty="0">
                <a:cs typeface="Calibri Light" panose="020F0302020204030204" pitchFamily="34" charset="0"/>
              </a:rPr>
              <a:t>est une entreprise belge spécialisée dans la transformation de fil d'acier et les techniques de revêtement.</a:t>
            </a:r>
            <a:r>
              <a:rPr lang="fr-BE" sz="1400" dirty="0">
                <a:cs typeface="Calibri Light" panose="020F0302020204030204" pitchFamily="34" charset="0"/>
              </a:rPr>
              <a:t/>
            </a:r>
            <a:br>
              <a:rPr lang="fr-BE" sz="1400" dirty="0">
                <a:cs typeface="Calibri Light" panose="020F0302020204030204" pitchFamily="34" charset="0"/>
              </a:rPr>
            </a:br>
            <a:r>
              <a:rPr lang="fr-BE" sz="1400" dirty="0">
                <a:cs typeface="Calibri Light" panose="020F0302020204030204" pitchFamily="34" charset="0"/>
              </a:rPr>
              <a:t> </a:t>
            </a:r>
          </a:p>
          <a:p>
            <a:pPr algn="r"/>
            <a:endParaRPr lang="fr-BE" dirty="0"/>
          </a:p>
        </p:txBody>
      </p:sp>
      <p:sp>
        <p:nvSpPr>
          <p:cNvPr id="9" name="Rectangle 8"/>
          <p:cNvSpPr/>
          <p:nvPr/>
        </p:nvSpPr>
        <p:spPr>
          <a:xfrm>
            <a:off x="5128439" y="3361105"/>
            <a:ext cx="34520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algn="r"/>
            <a:r>
              <a:rPr lang="fr-BE" sz="1400" b="1" dirty="0" smtClean="0">
                <a:cs typeface="Calibri Light" panose="020F0302020204030204" pitchFamily="34" charset="0"/>
              </a:rPr>
              <a:t>Ilham </a:t>
            </a:r>
            <a:r>
              <a:rPr lang="fr-BE" sz="1400" b="1" dirty="0" err="1" smtClean="0">
                <a:cs typeface="Calibri Light" panose="020F0302020204030204" pitchFamily="34" charset="0"/>
              </a:rPr>
              <a:t>Kadri</a:t>
            </a:r>
            <a:r>
              <a:rPr lang="fr-BE" sz="1400" dirty="0" smtClean="0">
                <a:cs typeface="Calibri Light" panose="020F0302020204030204" pitchFamily="34" charset="0"/>
              </a:rPr>
              <a:t>,</a:t>
            </a:r>
            <a:r>
              <a:rPr lang="fr-FR" sz="1400" dirty="0" smtClean="0">
                <a:cs typeface="Calibri Light" panose="020F0302020204030204" pitchFamily="34" charset="0"/>
              </a:rPr>
              <a:t> CEO </a:t>
            </a:r>
            <a:r>
              <a:rPr lang="fr-FR" sz="1400" dirty="0">
                <a:cs typeface="Calibri Light" panose="020F0302020204030204" pitchFamily="34" charset="0"/>
              </a:rPr>
              <a:t>de </a:t>
            </a:r>
            <a:r>
              <a:rPr lang="fr-FR" sz="1400" dirty="0" smtClean="0">
                <a:cs typeface="Calibri Light" panose="020F0302020204030204" pitchFamily="34" charset="0"/>
              </a:rPr>
              <a:t>Solvay, </a:t>
            </a:r>
          </a:p>
          <a:p>
            <a:pPr marL="180975" algn="r"/>
            <a:r>
              <a:rPr lang="fr-FR" sz="1400" dirty="0" smtClean="0">
                <a:cs typeface="Calibri Light" panose="020F0302020204030204" pitchFamily="34" charset="0"/>
              </a:rPr>
              <a:t>depuis </a:t>
            </a:r>
            <a:r>
              <a:rPr lang="fr-FR" sz="1400" dirty="0">
                <a:cs typeface="Calibri Light" panose="020F0302020204030204" pitchFamily="34" charset="0"/>
              </a:rPr>
              <a:t>mars 2019 </a:t>
            </a:r>
            <a:r>
              <a:rPr lang="fr-FR" sz="1400" dirty="0" smtClean="0">
                <a:cs typeface="Calibri Light" panose="020F0302020204030204" pitchFamily="34" charset="0"/>
              </a:rPr>
              <a:t>.</a:t>
            </a:r>
          </a:p>
          <a:p>
            <a:pPr marL="180975" algn="r"/>
            <a:r>
              <a:rPr lang="fr-FR" sz="1400" dirty="0" smtClean="0">
                <a:cs typeface="Calibri Light" panose="020F0302020204030204" pitchFamily="34" charset="0"/>
              </a:rPr>
              <a:t>Franco-marocaine</a:t>
            </a:r>
            <a:r>
              <a:rPr lang="fr-FR" sz="1400" dirty="0">
                <a:cs typeface="Calibri Light" panose="020F0302020204030204" pitchFamily="34" charset="0"/>
              </a:rPr>
              <a:t>. Chimiste </a:t>
            </a:r>
            <a:r>
              <a:rPr lang="fr-FR" sz="1400" dirty="0" smtClean="0">
                <a:cs typeface="Calibri Light" panose="020F0302020204030204" pitchFamily="34" charset="0"/>
              </a:rPr>
              <a:t>de formation</a:t>
            </a:r>
            <a:r>
              <a:rPr lang="fr-FR" sz="1400" dirty="0">
                <a:cs typeface="Calibri Light" panose="020F0302020204030204" pitchFamily="34" charset="0"/>
              </a:rPr>
              <a:t>, </a:t>
            </a:r>
            <a:endParaRPr lang="fr-FR" sz="1400" dirty="0" smtClean="0">
              <a:cs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1377" y="5521837"/>
            <a:ext cx="3678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400" b="1" dirty="0" smtClean="0">
                <a:cs typeface="Calibri Light" panose="020F0302020204030204" pitchFamily="34" charset="0"/>
              </a:rPr>
              <a:t>Pieter </a:t>
            </a:r>
            <a:r>
              <a:rPr lang="fr-BE" sz="1400" b="1" dirty="0" err="1" smtClean="0">
                <a:cs typeface="Calibri Light" panose="020F0302020204030204" pitchFamily="34" charset="0"/>
              </a:rPr>
              <a:t>Timmerans</a:t>
            </a:r>
            <a:r>
              <a:rPr lang="fr-BE" sz="1400" b="1" dirty="0" smtClean="0">
                <a:cs typeface="Calibri Light" panose="020F0302020204030204" pitchFamily="34" charset="0"/>
              </a:rPr>
              <a:t>, </a:t>
            </a:r>
            <a:r>
              <a:rPr lang="fr-BE" sz="1400" dirty="0" smtClean="0">
                <a:cs typeface="Calibri Light" panose="020F0302020204030204" pitchFamily="34" charset="0"/>
              </a:rPr>
              <a:t>CEO </a:t>
            </a:r>
            <a:r>
              <a:rPr lang="fr-BE" sz="1400" dirty="0">
                <a:cs typeface="Calibri Light" panose="020F0302020204030204" pitchFamily="34" charset="0"/>
              </a:rPr>
              <a:t>de </a:t>
            </a:r>
            <a:r>
              <a:rPr lang="fr-BE" sz="1400" dirty="0" smtClean="0">
                <a:cs typeface="Calibri Light" panose="020F0302020204030204" pitchFamily="34" charset="0"/>
              </a:rPr>
              <a:t>la FEB</a:t>
            </a:r>
          </a:p>
          <a:p>
            <a:pPr algn="r"/>
            <a:r>
              <a:rPr lang="fr-BE" sz="1400" dirty="0" smtClean="0">
                <a:cs typeface="Calibri Light" panose="020F0302020204030204" pitchFamily="34" charset="0"/>
              </a:rPr>
              <a:t>(Fédération des Entreprises Belges) depuis 2012 </a:t>
            </a:r>
          </a:p>
          <a:p>
            <a:pPr algn="r"/>
            <a:r>
              <a:rPr lang="fr-BE" sz="1400" dirty="0" smtClean="0">
                <a:cs typeface="Calibri Light" panose="020F0302020204030204" pitchFamily="34" charset="0"/>
              </a:rPr>
              <a:t> </a:t>
            </a:r>
            <a:endParaRPr lang="fr-BE" sz="1400" dirty="0">
              <a:cs typeface="Calibri Light" panose="020F0302020204030204" pitchFamily="34" charset="0"/>
            </a:endParaRPr>
          </a:p>
          <a:p>
            <a:pPr algn="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4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53586" y="6349484"/>
            <a:ext cx="308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hlinkClick r:id="rId2"/>
              </a:rPr>
              <a:t>https://</a:t>
            </a:r>
            <a:r>
              <a:rPr lang="fr-BE" dirty="0" smtClean="0">
                <a:hlinkClick r:id="rId2"/>
              </a:rPr>
              <a:t>youtu.be/KAB_KkylcLo</a:t>
            </a:r>
            <a:r>
              <a:rPr lang="fr-BE" dirty="0" smtClean="0"/>
              <a:t> </a:t>
            </a:r>
            <a:endParaRPr lang="fr-BE" dirty="0"/>
          </a:p>
        </p:txBody>
      </p:sp>
      <p:pic>
        <p:nvPicPr>
          <p:cNvPr id="5" name="Imag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491727"/>
            <a:ext cx="10155768" cy="57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0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="" xmlns:a16="http://schemas.microsoft.com/office/drawing/2014/main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cxnSp>
        <p:nvCxnSpPr>
          <p:cNvPr id="58" name="Straight Connector 25">
            <a:extLst>
              <a:ext uri="{FF2B5EF4-FFF2-40B4-BE49-F238E27FC236}">
                <a16:creationId xmlns="" xmlns:a16="http://schemas.microsoft.com/office/drawing/2014/main" id="{513D73A8-61E5-4B48-AC41-8B17FF8772AE}"/>
              </a:ext>
            </a:extLst>
          </p:cNvPr>
          <p:cNvCxnSpPr>
            <a:cxnSpLocks/>
          </p:cNvCxnSpPr>
          <p:nvPr/>
        </p:nvCxnSpPr>
        <p:spPr>
          <a:xfrm flipH="1">
            <a:off x="5024487" y="5656491"/>
            <a:ext cx="27569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3A64D491-B4FB-BB4C-8C18-182705A4E5C9}"/>
              </a:ext>
            </a:extLst>
          </p:cNvPr>
          <p:cNvSpPr txBox="1"/>
          <p:nvPr/>
        </p:nvSpPr>
        <p:spPr>
          <a:xfrm>
            <a:off x="5692850" y="2821360"/>
            <a:ext cx="56287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La </a:t>
            </a:r>
            <a:r>
              <a:rPr lang="fr-FR" dirty="0"/>
              <a:t>transition énergétique est essentielle pour répondre aux enjeux de la crise énergétique </a:t>
            </a:r>
            <a:r>
              <a:rPr lang="fr-FR" dirty="0" smtClean="0"/>
              <a:t>actuelle »</a:t>
            </a:r>
          </a:p>
          <a:p>
            <a:endParaRPr lang="fr-FR" dirty="0"/>
          </a:p>
          <a:p>
            <a:r>
              <a:rPr lang="fr-FR" dirty="0" smtClean="0"/>
              <a:t> « Il </a:t>
            </a:r>
            <a:r>
              <a:rPr lang="fr-FR" dirty="0"/>
              <a:t>existe des solutions technologiques rentables et souvent cachées qui permettent de réaliser des économies et de réduire les coûts de santé liés à la pollution</a:t>
            </a:r>
            <a:r>
              <a:rPr lang="fr-FR" dirty="0" smtClean="0"/>
              <a:t>. »</a:t>
            </a:r>
          </a:p>
          <a:p>
            <a:endParaRPr lang="fr-FR" dirty="0"/>
          </a:p>
          <a:p>
            <a:r>
              <a:rPr lang="fr-FR" dirty="0" smtClean="0"/>
              <a:t>« La </a:t>
            </a:r>
            <a:r>
              <a:rPr lang="fr-FR" dirty="0"/>
              <a:t>transition énergétique peut également permettre une plus grande indépendance politique et </a:t>
            </a:r>
            <a:r>
              <a:rPr lang="fr-FR" dirty="0" smtClean="0"/>
              <a:t>économique »</a:t>
            </a:r>
          </a:p>
          <a:p>
            <a:endParaRPr lang="fr-FR" dirty="0"/>
          </a:p>
          <a:p>
            <a:r>
              <a:rPr lang="fr-FR" dirty="0" smtClean="0"/>
              <a:t> « Il </a:t>
            </a:r>
            <a:r>
              <a:rPr lang="fr-FR" dirty="0"/>
              <a:t>est nécessaire de créer un environnement favorable et des conditions-cadres propices </a:t>
            </a:r>
            <a:r>
              <a:rPr lang="fr-FR" dirty="0" smtClean="0"/>
              <a:t>aux déploiements des solutions technologiques et leur adoption »</a:t>
            </a:r>
            <a:endParaRPr lang="fr-FR" dirty="0" smtClean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29">
            <a:extLst>
              <a:ext uri="{FF2B5EF4-FFF2-40B4-BE49-F238E27FC236}">
                <a16:creationId xmlns="" xmlns:a16="http://schemas.microsoft.com/office/drawing/2014/main" id="{8F9B827E-D2B2-9D41-9103-BD928F1E9A7E}"/>
              </a:ext>
            </a:extLst>
          </p:cNvPr>
          <p:cNvCxnSpPr>
            <a:cxnSpLocks/>
          </p:cNvCxnSpPr>
          <p:nvPr/>
        </p:nvCxnSpPr>
        <p:spPr>
          <a:xfrm flipV="1">
            <a:off x="5462149" y="3284888"/>
            <a:ext cx="0" cy="2873829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0" y="888520"/>
            <a:ext cx="3911600" cy="5969479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="" xmlns:a16="http://schemas.microsoft.com/office/drawing/2014/main" id="{52CEBF53-36C7-BE4D-BEBF-8DF8620FA68A}"/>
              </a:ext>
            </a:extLst>
          </p:cNvPr>
          <p:cNvSpPr txBox="1"/>
          <p:nvPr/>
        </p:nvSpPr>
        <p:spPr>
          <a:xfrm>
            <a:off x="5632464" y="788765"/>
            <a:ext cx="6039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Contexte</a:t>
            </a:r>
            <a:r>
              <a:rPr lang="en-US" sz="30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5692850" y="1407466"/>
            <a:ext cx="628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Une Conférence – Débat le 6 Juin </a:t>
            </a:r>
          </a:p>
          <a:p>
            <a:r>
              <a:rPr lang="fr-FR" sz="240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«</a:t>
            </a:r>
            <a:r>
              <a:rPr lang="fr-FR" sz="2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 </a:t>
            </a:r>
            <a:r>
              <a:rPr lang="fr-FR" sz="2400" i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Débloquer les opportunités : </a:t>
            </a:r>
          </a:p>
          <a:p>
            <a:r>
              <a:rPr lang="fr-FR" sz="2400" i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réconcilier écologie, transition juste et économie</a:t>
            </a:r>
            <a:r>
              <a:rPr lang="fr-FR" sz="2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 </a:t>
            </a:r>
            <a:r>
              <a:rPr lang="fr-FR" sz="240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»</a:t>
            </a:r>
            <a:endParaRPr lang="fr-FR" sz="240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6" r="10978"/>
          <a:stretch/>
        </p:blipFill>
        <p:spPr>
          <a:xfrm>
            <a:off x="381900" y="392907"/>
            <a:ext cx="4239313" cy="54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="" xmlns:a16="http://schemas.microsoft.com/office/drawing/2014/main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cxnSp>
        <p:nvCxnSpPr>
          <p:cNvPr id="58" name="Straight Connector 25">
            <a:extLst>
              <a:ext uri="{FF2B5EF4-FFF2-40B4-BE49-F238E27FC236}">
                <a16:creationId xmlns="" xmlns:a16="http://schemas.microsoft.com/office/drawing/2014/main" id="{513D73A8-61E5-4B48-AC41-8B17FF8772AE}"/>
              </a:ext>
            </a:extLst>
          </p:cNvPr>
          <p:cNvCxnSpPr>
            <a:cxnSpLocks/>
          </p:cNvCxnSpPr>
          <p:nvPr/>
        </p:nvCxnSpPr>
        <p:spPr>
          <a:xfrm flipH="1">
            <a:off x="5024487" y="5656491"/>
            <a:ext cx="27569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18" name="Straight Connector 29">
            <a:extLst>
              <a:ext uri="{FF2B5EF4-FFF2-40B4-BE49-F238E27FC236}">
                <a16:creationId xmlns="" xmlns:a16="http://schemas.microsoft.com/office/drawing/2014/main" id="{8F9B827E-D2B2-9D41-9103-BD928F1E9A7E}"/>
              </a:ext>
            </a:extLst>
          </p:cNvPr>
          <p:cNvCxnSpPr>
            <a:cxnSpLocks/>
          </p:cNvCxnSpPr>
          <p:nvPr/>
        </p:nvCxnSpPr>
        <p:spPr>
          <a:xfrm flipV="1">
            <a:off x="5768612" y="2439210"/>
            <a:ext cx="33922" cy="3915869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2">
            <a:extLst>
              <a:ext uri="{FF2B5EF4-FFF2-40B4-BE49-F238E27FC236}">
                <a16:creationId xmlns="" xmlns:a16="http://schemas.microsoft.com/office/drawing/2014/main" id="{52CEBF53-36C7-BE4D-BEBF-8DF8620FA68A}"/>
              </a:ext>
            </a:extLst>
          </p:cNvPr>
          <p:cNvSpPr txBox="1"/>
          <p:nvPr/>
        </p:nvSpPr>
        <p:spPr>
          <a:xfrm>
            <a:off x="5935948" y="769546"/>
            <a:ext cx="6039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Contexte</a:t>
            </a:r>
            <a:r>
              <a:rPr lang="en-US" sz="30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5931843" y="1276086"/>
            <a:ext cx="6043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 programme </a:t>
            </a:r>
            <a:r>
              <a:rPr lang="fr-FR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@The </a:t>
            </a:r>
            <a:r>
              <a:rPr lang="fr-FR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Merode</a:t>
            </a:r>
            <a:r>
              <a:rPr lang="fr-FR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FR" dirty="0" smtClean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i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Invitation personnelle : C-</a:t>
            </a:r>
            <a:r>
              <a:rPr lang="fr-FR" i="1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level</a:t>
            </a:r>
            <a:r>
              <a:rPr lang="fr-FR" i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i="1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only</a:t>
            </a:r>
            <a:r>
              <a:rPr lang="fr-FR" i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- </a:t>
            </a:r>
            <a:r>
              <a:rPr lang="fr-FR" b="1" i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Conférence </a:t>
            </a:r>
            <a:r>
              <a:rPr lang="fr-FR" b="1" i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ANGLAIS</a:t>
            </a:r>
          </a:p>
          <a:p>
            <a:endParaRPr lang="fr-FR" i="1" dirty="0" smtClean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23310" y="2373345"/>
            <a:ext cx="666869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28600">
              <a:spcAft>
                <a:spcPts val="0"/>
              </a:spcAft>
            </a:pPr>
            <a:r>
              <a:rPr lang="aa-ET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·</a:t>
            </a:r>
            <a:r>
              <a:rPr lang="aa-ET" sz="600" dirty="0">
                <a:solidFill>
                  <a:srgbClr val="000000"/>
                </a:solidFill>
                <a:ea typeface="Calibri" panose="020F0502020204030204" pitchFamily="34" charset="0"/>
              </a:rPr>
              <a:t>       </a:t>
            </a:r>
            <a:r>
              <a:rPr lang="aa-ET" sz="600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aa-ET" sz="1600" i="1" dirty="0">
                <a:solidFill>
                  <a:srgbClr val="002060"/>
                </a:solidFill>
                <a:ea typeface="Calibri" panose="020F0502020204030204" pitchFamily="34" charset="0"/>
              </a:rPr>
              <a:t>17h30 Welcome drink</a:t>
            </a:r>
            <a:r>
              <a:rPr lang="aa-ET" sz="1600" dirty="0">
                <a:solidFill>
                  <a:srgbClr val="002060"/>
                </a:solidFill>
                <a:ea typeface="Calibri" panose="020F0502020204030204" pitchFamily="34" charset="0"/>
              </a:rPr>
              <a:t> </a:t>
            </a:r>
            <a:endParaRPr lang="fr-BE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685800">
              <a:spcAft>
                <a:spcPts val="0"/>
              </a:spcAft>
            </a:pPr>
            <a:r>
              <a:rPr lang="aa-ET" sz="1200" dirty="0">
                <a:solidFill>
                  <a:srgbClr val="002060"/>
                </a:solidFill>
                <a:ea typeface="Calibri" panose="020F0502020204030204" pitchFamily="34" charset="0"/>
              </a:rPr>
              <a:t> </a:t>
            </a:r>
            <a:endParaRPr lang="fr-BE" sz="5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685800" indent="-228600">
              <a:spcAft>
                <a:spcPts val="0"/>
              </a:spcAft>
            </a:pPr>
            <a:r>
              <a:rPr lang="aa-ET" dirty="0">
                <a:solidFill>
                  <a:srgbClr val="002060"/>
                </a:solidFill>
                <a:ea typeface="Calibri" panose="020F0502020204030204" pitchFamily="34" charset="0"/>
              </a:rPr>
              <a:t>·</a:t>
            </a:r>
            <a:r>
              <a:rPr lang="aa-ET" sz="700" dirty="0">
                <a:solidFill>
                  <a:srgbClr val="002060"/>
                </a:solidFill>
                <a:ea typeface="Calibri" panose="020F0502020204030204" pitchFamily="34" charset="0"/>
              </a:rPr>
              <a:t>        </a:t>
            </a:r>
            <a:r>
              <a:rPr lang="fr-BE" sz="1600" dirty="0">
                <a:solidFill>
                  <a:srgbClr val="002060"/>
                </a:solidFill>
                <a:ea typeface="Calibri" panose="020F0502020204030204" pitchFamily="34" charset="0"/>
              </a:rPr>
              <a:t>18h00 </a:t>
            </a:r>
            <a:r>
              <a:rPr lang="fr-BE" sz="1600" dirty="0" err="1">
                <a:solidFill>
                  <a:srgbClr val="002060"/>
                </a:solidFill>
                <a:ea typeface="Calibri" panose="020F0502020204030204" pitchFamily="34" charset="0"/>
              </a:rPr>
              <a:t>Welcome</a:t>
            </a:r>
            <a:r>
              <a:rPr lang="fr-BE" sz="1600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fr-BE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par </a:t>
            </a:r>
            <a:r>
              <a:rPr lang="fr-BE" sz="1600" b="1" dirty="0">
                <a:solidFill>
                  <a:srgbClr val="002060"/>
                </a:solidFill>
                <a:ea typeface="Calibri" panose="020F0502020204030204" pitchFamily="34" charset="0"/>
              </a:rPr>
              <a:t>Béatrice Delvaux – Le </a:t>
            </a:r>
            <a:r>
              <a:rPr lang="fr-BE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Soir- </a:t>
            </a:r>
            <a:r>
              <a:rPr lang="fr-BE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modérateur/</a:t>
            </a:r>
            <a:r>
              <a:rPr lang="fr-BE" sz="1600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trice</a:t>
            </a:r>
            <a:endParaRPr lang="fr-BE" sz="16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685800" indent="-228600">
              <a:spcAft>
                <a:spcPts val="0"/>
              </a:spcAft>
            </a:pPr>
            <a:endParaRPr lang="fr-BE" sz="16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685800" indent="-228600">
              <a:spcAft>
                <a:spcPts val="0"/>
              </a:spcAft>
            </a:pPr>
            <a:r>
              <a:rPr lang="aa-ET" dirty="0" smtClean="0">
                <a:solidFill>
                  <a:srgbClr val="002060"/>
                </a:solidFill>
                <a:ea typeface="Calibri" panose="020F0502020204030204" pitchFamily="34" charset="0"/>
              </a:rPr>
              <a:t>·</a:t>
            </a:r>
            <a:r>
              <a:rPr lang="aa-ET" sz="700" dirty="0">
                <a:solidFill>
                  <a:srgbClr val="002060"/>
                </a:solidFill>
                <a:ea typeface="Calibri" panose="020F0502020204030204" pitchFamily="34" charset="0"/>
              </a:rPr>
              <a:t>        </a:t>
            </a:r>
            <a:r>
              <a:rPr lang="aa-ET" sz="1600" dirty="0">
                <a:solidFill>
                  <a:srgbClr val="002060"/>
                </a:solidFill>
                <a:ea typeface="Calibri" panose="020F0502020204030204" pitchFamily="34" charset="0"/>
              </a:rPr>
              <a:t>18h</a:t>
            </a:r>
            <a:r>
              <a:rPr lang="fr-CH" sz="1600" dirty="0">
                <a:solidFill>
                  <a:srgbClr val="002060"/>
                </a:solidFill>
                <a:ea typeface="Calibri" panose="020F0502020204030204" pitchFamily="34" charset="0"/>
              </a:rPr>
              <a:t>05 </a:t>
            </a:r>
            <a:r>
              <a:rPr lang="aa-ET" sz="1600" b="1" dirty="0">
                <a:solidFill>
                  <a:srgbClr val="002060"/>
                </a:solidFill>
                <a:ea typeface="Calibri" panose="020F0502020204030204" pitchFamily="34" charset="0"/>
              </a:rPr>
              <a:t>Bertrand Piccard</a:t>
            </a:r>
            <a:r>
              <a:rPr lang="aa-ET" sz="1600" dirty="0">
                <a:solidFill>
                  <a:srgbClr val="002060"/>
                </a:solidFill>
                <a:ea typeface="Calibri" panose="020F0502020204030204" pitchFamily="34" charset="0"/>
              </a:rPr>
              <a:t>, président de la Fondation Solar Impulse </a:t>
            </a:r>
            <a:r>
              <a:rPr lang="fr-FR" sz="1600" dirty="0">
                <a:solidFill>
                  <a:srgbClr val="002060"/>
                </a:solidFill>
                <a:ea typeface="Calibri" panose="020F0502020204030204" pitchFamily="34" charset="0"/>
              </a:rPr>
              <a:t>: </a:t>
            </a:r>
            <a:r>
              <a:rPr lang="aa-ET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Keynote</a:t>
            </a:r>
            <a:endParaRPr lang="fr-FR" sz="1600" dirty="0" smtClean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685800" indent="-228600">
              <a:spcAft>
                <a:spcPts val="0"/>
              </a:spcAft>
            </a:pPr>
            <a:r>
              <a:rPr lang="aa-ET" dirty="0" smtClean="0">
                <a:solidFill>
                  <a:srgbClr val="002060"/>
                </a:solidFill>
                <a:ea typeface="Calibri" panose="020F0502020204030204" pitchFamily="34" charset="0"/>
              </a:rPr>
              <a:t>·</a:t>
            </a:r>
            <a:r>
              <a:rPr lang="aa-ET" sz="700" dirty="0">
                <a:solidFill>
                  <a:srgbClr val="002060"/>
                </a:solidFill>
                <a:ea typeface="Calibri" panose="020F0502020204030204" pitchFamily="34" charset="0"/>
              </a:rPr>
              <a:t>        </a:t>
            </a:r>
            <a:r>
              <a:rPr lang="aa-ET" sz="1600" dirty="0">
                <a:solidFill>
                  <a:srgbClr val="002060"/>
                </a:solidFill>
                <a:ea typeface="Calibri" panose="020F0502020204030204" pitchFamily="34" charset="0"/>
              </a:rPr>
              <a:t>1</a:t>
            </a:r>
            <a:r>
              <a:rPr lang="fr-CH" sz="1600" dirty="0">
                <a:solidFill>
                  <a:srgbClr val="002060"/>
                </a:solidFill>
                <a:ea typeface="Calibri" panose="020F0502020204030204" pitchFamily="34" charset="0"/>
              </a:rPr>
              <a:t>8h20 </a:t>
            </a:r>
            <a:r>
              <a:rPr lang="aa-ET" sz="1600" dirty="0">
                <a:solidFill>
                  <a:srgbClr val="002060"/>
                </a:solidFill>
                <a:ea typeface="Calibri" panose="020F0502020204030204" pitchFamily="34" charset="0"/>
              </a:rPr>
              <a:t>Débat </a:t>
            </a:r>
            <a:r>
              <a:rPr lang="fr-FR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modéré par </a:t>
            </a:r>
            <a:r>
              <a:rPr lang="fr-FR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Ine Renson – De Standaard </a:t>
            </a:r>
            <a:r>
              <a:rPr lang="aa-ET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avec </a:t>
            </a:r>
            <a:r>
              <a:rPr lang="fr-FR" sz="1600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endParaRPr lang="fr-BE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971550" marR="4572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aa-ET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Bertrand </a:t>
            </a:r>
            <a:r>
              <a:rPr lang="aa-ET" sz="1600" b="1" dirty="0">
                <a:solidFill>
                  <a:srgbClr val="002060"/>
                </a:solidFill>
                <a:ea typeface="Calibri" panose="020F0502020204030204" pitchFamily="34" charset="0"/>
              </a:rPr>
              <a:t>Piccard</a:t>
            </a:r>
            <a:r>
              <a:rPr lang="aa-ET" sz="1600" dirty="0">
                <a:solidFill>
                  <a:srgbClr val="002060"/>
                </a:solidFill>
                <a:ea typeface="Calibri" panose="020F0502020204030204" pitchFamily="34" charset="0"/>
              </a:rPr>
              <a:t>, </a:t>
            </a:r>
            <a:endParaRPr lang="fr-BE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971550" marR="45720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H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Alexander </a:t>
            </a:r>
            <a:r>
              <a:rPr lang="fr-CH" sz="1600" b="1" dirty="0">
                <a:solidFill>
                  <a:srgbClr val="002060"/>
                </a:solidFill>
                <a:ea typeface="Calibri" panose="020F0502020204030204" pitchFamily="34" charset="0"/>
              </a:rPr>
              <a:t>de </a:t>
            </a:r>
            <a:r>
              <a:rPr lang="fr-CH" sz="1600" b="1" dirty="0" err="1">
                <a:solidFill>
                  <a:srgbClr val="002060"/>
                </a:solidFill>
                <a:ea typeface="Calibri" panose="020F0502020204030204" pitchFamily="34" charset="0"/>
              </a:rPr>
              <a:t>Croo</a:t>
            </a:r>
            <a:r>
              <a:rPr lang="fr-CH" sz="1600" dirty="0">
                <a:solidFill>
                  <a:srgbClr val="002060"/>
                </a:solidFill>
                <a:ea typeface="Calibri" panose="020F0502020204030204" pitchFamily="34" charset="0"/>
              </a:rPr>
              <a:t>, 1</a:t>
            </a:r>
            <a:r>
              <a:rPr lang="fr-CH" sz="1600" baseline="30000" dirty="0">
                <a:solidFill>
                  <a:srgbClr val="002060"/>
                </a:solidFill>
                <a:ea typeface="Calibri" panose="020F0502020204030204" pitchFamily="34" charset="0"/>
              </a:rPr>
              <a:t>er</a:t>
            </a:r>
            <a:r>
              <a:rPr lang="fr-CH" sz="1600" dirty="0">
                <a:solidFill>
                  <a:srgbClr val="002060"/>
                </a:solidFill>
                <a:ea typeface="Calibri" panose="020F0502020204030204" pitchFamily="34" charset="0"/>
              </a:rPr>
              <a:t> Ministre, </a:t>
            </a:r>
            <a:endParaRPr lang="fr-BE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971550" marR="457200" indent="-285750">
              <a:buFont typeface="Arial" panose="020B0604020202020204" pitchFamily="34" charset="0"/>
              <a:buChar char="•"/>
            </a:pPr>
            <a:r>
              <a:rPr lang="fr-CH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Ilham </a:t>
            </a:r>
            <a:r>
              <a:rPr lang="fr-CH" sz="1600" b="1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Kadri</a:t>
            </a:r>
            <a:r>
              <a:rPr lang="fr-CH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, </a:t>
            </a:r>
            <a:r>
              <a:rPr lang="fr-CH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CEO de Solvay</a:t>
            </a:r>
          </a:p>
          <a:p>
            <a:pPr marL="971550" marR="457200" indent="-285750">
              <a:buFont typeface="Arial" panose="020B0604020202020204" pitchFamily="34" charset="0"/>
              <a:buChar char="•"/>
            </a:pPr>
            <a:r>
              <a:rPr lang="fr-CH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Sandrine </a:t>
            </a:r>
            <a:r>
              <a:rPr lang="fr-CH" sz="1600" b="1" dirty="0">
                <a:solidFill>
                  <a:srgbClr val="002060"/>
                </a:solidFill>
                <a:ea typeface="Calibri" panose="020F0502020204030204" pitchFamily="34" charset="0"/>
              </a:rPr>
              <a:t>Dixson-Declève</a:t>
            </a:r>
            <a:r>
              <a:rPr lang="fr-CH" sz="1600" dirty="0">
                <a:solidFill>
                  <a:srgbClr val="002060"/>
                </a:solidFill>
                <a:ea typeface="Calibri" panose="020F0502020204030204" pitchFamily="34" charset="0"/>
              </a:rPr>
              <a:t>,  Présidente du Club de Rome </a:t>
            </a:r>
            <a:endParaRPr lang="fr-BE" dirty="0" smtClean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971550" marR="45720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Oswald </a:t>
            </a:r>
            <a:r>
              <a:rPr lang="en-US" sz="1600" b="1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Schmid</a:t>
            </a:r>
            <a:r>
              <a:rPr lang="en-US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CEO de </a:t>
            </a:r>
            <a:r>
              <a:rPr lang="en-US" sz="1600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Bekaert</a:t>
            </a:r>
            <a:r>
              <a:rPr lang="en-US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endParaRPr lang="en-US" sz="1600" b="1" dirty="0" smtClean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457200" marR="457200"/>
            <a:r>
              <a:rPr lang="aa-ET" dirty="0" smtClean="0">
                <a:solidFill>
                  <a:srgbClr val="002060"/>
                </a:solidFill>
                <a:ea typeface="Calibri" panose="020F0502020204030204" pitchFamily="34" charset="0"/>
              </a:rPr>
              <a:t>·</a:t>
            </a:r>
            <a:r>
              <a:rPr lang="aa-ET" sz="700" dirty="0">
                <a:solidFill>
                  <a:srgbClr val="002060"/>
                </a:solidFill>
                <a:ea typeface="Calibri" panose="020F0502020204030204" pitchFamily="34" charset="0"/>
              </a:rPr>
              <a:t>        </a:t>
            </a:r>
            <a:r>
              <a:rPr lang="en-US" sz="1600" dirty="0">
                <a:solidFill>
                  <a:srgbClr val="002060"/>
                </a:solidFill>
                <a:ea typeface="Calibri" panose="020F0502020204030204" pitchFamily="34" charset="0"/>
              </a:rPr>
              <a:t>19h00 Q&amp;A </a:t>
            </a:r>
          </a:p>
          <a:p>
            <a:pPr marL="457200" marR="457200"/>
            <a:r>
              <a:rPr lang="aa-ET" dirty="0">
                <a:solidFill>
                  <a:srgbClr val="002060"/>
                </a:solidFill>
                <a:ea typeface="Calibri" panose="020F0502020204030204" pitchFamily="34" charset="0"/>
              </a:rPr>
              <a:t>·</a:t>
            </a:r>
            <a:r>
              <a:rPr lang="aa-ET" sz="700" dirty="0">
                <a:solidFill>
                  <a:srgbClr val="002060"/>
                </a:solidFill>
                <a:ea typeface="Calibri" panose="020F0502020204030204" pitchFamily="34" charset="0"/>
              </a:rPr>
              <a:t>        </a:t>
            </a:r>
            <a:r>
              <a:rPr lang="en-US" sz="1600" dirty="0">
                <a:solidFill>
                  <a:srgbClr val="002060"/>
                </a:solidFill>
                <a:ea typeface="Calibri" panose="020F0502020204030204" pitchFamily="34" charset="0"/>
              </a:rPr>
              <a:t>19h10 Closing speech : </a:t>
            </a:r>
            <a:r>
              <a:rPr lang="en-US" sz="1600" b="1" dirty="0">
                <a:solidFill>
                  <a:srgbClr val="002060"/>
                </a:solidFill>
                <a:ea typeface="Calibri" panose="020F0502020204030204" pitchFamily="34" charset="0"/>
              </a:rPr>
              <a:t>Pieter Timmermans</a:t>
            </a:r>
            <a:r>
              <a:rPr lang="en-US" sz="1600" dirty="0">
                <a:solidFill>
                  <a:srgbClr val="002060"/>
                </a:solidFill>
                <a:ea typeface="Calibri" panose="020F0502020204030204" pitchFamily="34" charset="0"/>
              </a:rPr>
              <a:t>, CEO </a:t>
            </a:r>
            <a:r>
              <a:rPr lang="en-US" sz="1600" dirty="0" smtClean="0">
                <a:solidFill>
                  <a:srgbClr val="002060"/>
                </a:solidFill>
                <a:ea typeface="Calibri" panose="020F0502020204030204" pitchFamily="34" charset="0"/>
              </a:rPr>
              <a:t>– FEB</a:t>
            </a:r>
            <a:endParaRPr lang="fr-BE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685800" marR="457200" indent="-228600">
              <a:spcAft>
                <a:spcPts val="0"/>
              </a:spcAft>
            </a:pPr>
            <a:endParaRPr lang="fr-FR" sz="7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685800" marR="457200" indent="-228600">
              <a:spcAft>
                <a:spcPts val="0"/>
              </a:spcAft>
            </a:pPr>
            <a:r>
              <a:rPr lang="aa-ET" dirty="0">
                <a:solidFill>
                  <a:srgbClr val="002060"/>
                </a:solidFill>
                <a:ea typeface="Calibri" panose="020F0502020204030204" pitchFamily="34" charset="0"/>
              </a:rPr>
              <a:t>·</a:t>
            </a:r>
            <a:r>
              <a:rPr lang="aa-ET" sz="700" dirty="0">
                <a:solidFill>
                  <a:srgbClr val="002060"/>
                </a:solidFill>
                <a:ea typeface="Calibri" panose="020F0502020204030204" pitchFamily="34" charset="0"/>
              </a:rPr>
              <a:t>        </a:t>
            </a:r>
            <a:r>
              <a:rPr lang="en-US" sz="1600" i="1" dirty="0">
                <a:solidFill>
                  <a:srgbClr val="002060"/>
                </a:solidFill>
                <a:ea typeface="Calibri" panose="020F0502020204030204" pitchFamily="34" charset="0"/>
              </a:rPr>
              <a:t>19h15 Drink &amp; light </a:t>
            </a:r>
            <a:r>
              <a:rPr lang="en-US" sz="1600" i="1" dirty="0" err="1">
                <a:solidFill>
                  <a:srgbClr val="002060"/>
                </a:solidFill>
                <a:ea typeface="Calibri" panose="020F0502020204030204" pitchFamily="34" charset="0"/>
              </a:rPr>
              <a:t>fingerfood</a:t>
            </a:r>
            <a:r>
              <a:rPr lang="en-US" sz="1600" i="1" dirty="0">
                <a:solidFill>
                  <a:srgbClr val="002060"/>
                </a:solidFill>
                <a:ea typeface="Calibri" panose="020F0502020204030204" pitchFamily="34" charset="0"/>
              </a:rPr>
              <a:t> </a:t>
            </a:r>
            <a:endParaRPr lang="fr-BE" sz="2000" i="1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0" y="1179617"/>
            <a:ext cx="3463396" cy="5285476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4"/>
          </a:p>
        </p:txBody>
      </p:sp>
      <p:pic>
        <p:nvPicPr>
          <p:cNvPr id="1026" name="Picture 2" descr="Le Cercle de Lorraine est mort, vive The Merode - Trends-Tendan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r="5136"/>
          <a:stretch/>
        </p:blipFill>
        <p:spPr bwMode="auto">
          <a:xfrm>
            <a:off x="297091" y="340042"/>
            <a:ext cx="4498848" cy="391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1159022" y="3110327"/>
            <a:ext cx="4364288" cy="2901852"/>
            <a:chOff x="397646" y="2753645"/>
            <a:chExt cx="5567172" cy="371144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646" y="2753645"/>
              <a:ext cx="5567172" cy="371144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13226">
              <a:off x="3932494" y="3740227"/>
              <a:ext cx="881609" cy="44965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0939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C0BF7D-73E5-854C-A02F-7F717BB9D2E7}"/>
              </a:ext>
            </a:extLst>
          </p:cNvPr>
          <p:cNvSpPr/>
          <p:nvPr/>
        </p:nvSpPr>
        <p:spPr>
          <a:xfrm>
            <a:off x="7447125" y="4835416"/>
            <a:ext cx="4757885" cy="201827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rgbClr val="00AEE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7FC071-F1B5-1940-A360-14AC62DA2AE7}"/>
              </a:ext>
            </a:extLst>
          </p:cNvPr>
          <p:cNvSpPr/>
          <p:nvPr/>
        </p:nvSpPr>
        <p:spPr>
          <a:xfrm>
            <a:off x="7447125" y="488828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2" y="366463"/>
            <a:ext cx="2547921" cy="37418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4909" y="395471"/>
            <a:ext cx="1750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</a:rPr>
              <a:t>Concept.</a:t>
            </a:r>
            <a:endParaRPr lang="fr-BE" sz="3000" b="1" dirty="0">
              <a:solidFill>
                <a:srgbClr val="151314"/>
              </a:solidFill>
              <a:latin typeface="Proxima Nova Rg" panose="02000506030000020004" pitchFamily="50" charset="0"/>
              <a:ea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7125" y="6518579"/>
            <a:ext cx="2354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Découvrez l’édition 2022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EA3B16E7-53BD-7943-86F1-4CF45B17FEE6}"/>
              </a:ext>
            </a:extLst>
          </p:cNvPr>
          <p:cNvSpPr txBox="1"/>
          <p:nvPr/>
        </p:nvSpPr>
        <p:spPr>
          <a:xfrm>
            <a:off x="577679" y="934268"/>
            <a:ext cx="686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PROFITEZ DE LA VISIBILITE DE CET EVENEMENT </a:t>
            </a:r>
          </a:p>
          <a:p>
            <a:pPr lvl="0">
              <a:buClr>
                <a:srgbClr val="0B0C11"/>
              </a:buClr>
              <a:buSzPts val="3600"/>
            </a:pPr>
            <a:r>
              <a:rPr lang="en-US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ET ASSOCIEZ Y VOTRE ENTREPRISE </a:t>
            </a:r>
            <a:r>
              <a:rPr lang="en-US" b="1" dirty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ET VOS VALEURS STRATÉGIQUES</a:t>
            </a:r>
            <a:endParaRPr lang="en-US" b="1" dirty="0">
              <a:solidFill>
                <a:srgbClr val="00AEEF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5B478826-3B0C-B647-8AB4-56D222875EE0}"/>
              </a:ext>
            </a:extLst>
          </p:cNvPr>
          <p:cNvSpPr txBox="1"/>
          <p:nvPr/>
        </p:nvSpPr>
        <p:spPr>
          <a:xfrm>
            <a:off x="4181496" y="1702964"/>
            <a:ext cx="2562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Dossier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spécial</a:t>
            </a:r>
            <a:endParaRPr lang="en-US" sz="2400" b="1" dirty="0"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EEF21455-48DC-B747-A680-FB95E749C6AB}"/>
              </a:ext>
            </a:extLst>
          </p:cNvPr>
          <p:cNvSpPr txBox="1"/>
          <p:nvPr/>
        </p:nvSpPr>
        <p:spPr>
          <a:xfrm>
            <a:off x="1016480" y="3175450"/>
            <a:ext cx="2295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6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Influenceurs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="" xmlns:a16="http://schemas.microsoft.com/office/drawing/2014/main" id="{E23ABDEC-F0A9-864F-A06B-6230E00FF69D}"/>
              </a:ext>
            </a:extLst>
          </p:cNvPr>
          <p:cNvSpPr txBox="1"/>
          <p:nvPr/>
        </p:nvSpPr>
        <p:spPr>
          <a:xfrm>
            <a:off x="981594" y="1681596"/>
            <a:ext cx="259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Conférence</a:t>
            </a:r>
            <a:r>
              <a:rPr lang="en-US" sz="2400" b="1" dirty="0" err="1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-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Débat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40E978DD-348E-874D-8343-06FF3102D717}"/>
              </a:ext>
            </a:extLst>
          </p:cNvPr>
          <p:cNvSpPr txBox="1"/>
          <p:nvPr/>
        </p:nvSpPr>
        <p:spPr>
          <a:xfrm>
            <a:off x="4470544" y="2212363"/>
            <a:ext cx="3051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Durabilité et opportunités</a:t>
            </a:r>
            <a:endParaRPr lang="fr-FR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5B4AA2E8-85A6-EF4E-B462-548528095E2B}"/>
              </a:ext>
            </a:extLst>
          </p:cNvPr>
          <p:cNvSpPr txBox="1"/>
          <p:nvPr/>
        </p:nvSpPr>
        <p:spPr>
          <a:xfrm>
            <a:off x="1256344" y="3762109"/>
            <a:ext cx="278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AEEF"/>
                </a:solidFill>
                <a:latin typeface="Proxima Nova Rg" panose="02000506030000020004" pitchFamily="50" charset="0"/>
              </a:rPr>
              <a:t>I</a:t>
            </a:r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ntroduiront le dossier à travers le compte-rendu de la conférence débat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="" xmlns:a16="http://schemas.microsoft.com/office/drawing/2014/main" id="{3F8CC115-A406-704C-BEC8-DB97F34ED344}"/>
              </a:ext>
            </a:extLst>
          </p:cNvPr>
          <p:cNvSpPr txBox="1"/>
          <p:nvPr/>
        </p:nvSpPr>
        <p:spPr>
          <a:xfrm>
            <a:off x="1245591" y="2192308"/>
            <a:ext cx="3010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C-</a:t>
            </a:r>
            <a:r>
              <a:rPr lang="fr-FR" sz="1400" b="1" dirty="0" err="1" smtClean="0">
                <a:solidFill>
                  <a:srgbClr val="00AEEF"/>
                </a:solidFill>
                <a:latin typeface="Proxima Nova Rg" panose="02000506030000020004" pitchFamily="50" charset="0"/>
              </a:rPr>
              <a:t>level</a:t>
            </a:r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, modération par </a:t>
            </a:r>
          </a:p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Béatrice Delvaux - Le Soir </a:t>
            </a:r>
          </a:p>
          <a:p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&amp;</a:t>
            </a:r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 Ine Renson - De Standaard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="" xmlns:a16="http://schemas.microsoft.com/office/drawing/2014/main" id="{EE0AA935-0C97-124E-821F-3414BFDE3F5C}"/>
              </a:ext>
            </a:extLst>
          </p:cNvPr>
          <p:cNvSpPr txBox="1"/>
          <p:nvPr/>
        </p:nvSpPr>
        <p:spPr>
          <a:xfrm>
            <a:off x="4429538" y="3760225"/>
            <a:ext cx="294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Références/Le Soir, </a:t>
            </a:r>
          </a:p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pour amplifier et booster votre visibilité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8" name="Imag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739">
            <a:off x="8242601" y="1326224"/>
            <a:ext cx="3319808" cy="487427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E23ABDEC-F0A9-864F-A06B-6230E00FF69D}"/>
              </a:ext>
            </a:extLst>
          </p:cNvPr>
          <p:cNvSpPr txBox="1"/>
          <p:nvPr/>
        </p:nvSpPr>
        <p:spPr>
          <a:xfrm>
            <a:off x="4169475" y="3178771"/>
            <a:ext cx="264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Média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impactant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/>
          <a:srcRect l="2258" t="6739" r="3926" b="3308"/>
          <a:stretch/>
        </p:blipFill>
        <p:spPr>
          <a:xfrm>
            <a:off x="213123" y="4668829"/>
            <a:ext cx="6990347" cy="2069092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738762" y="6505488"/>
            <a:ext cx="2437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>
                <a:solidFill>
                  <a:srgbClr val="002060"/>
                </a:solidFill>
                <a:hlinkClick r:id="rId6"/>
              </a:rPr>
              <a:t>https://</a:t>
            </a:r>
            <a:r>
              <a:rPr lang="fr-BE" sz="1400" dirty="0" smtClean="0">
                <a:solidFill>
                  <a:srgbClr val="002060"/>
                </a:solidFill>
                <a:hlinkClick r:id="rId6"/>
              </a:rPr>
              <a:t>youtu.be/KAB_KkylcLo</a:t>
            </a:r>
            <a:r>
              <a:rPr lang="fr-BE" sz="1400" dirty="0" smtClean="0">
                <a:solidFill>
                  <a:srgbClr val="002060"/>
                </a:solidFill>
              </a:rPr>
              <a:t> </a:t>
            </a:r>
            <a:endParaRPr lang="fr-BE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255D25-09AA-F24F-A24D-401E98FE858A}"/>
              </a:ext>
            </a:extLst>
          </p:cNvPr>
          <p:cNvSpPr/>
          <p:nvPr/>
        </p:nvSpPr>
        <p:spPr>
          <a:xfrm>
            <a:off x="0" y="-101600"/>
            <a:ext cx="4803948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7" y="877965"/>
            <a:ext cx="4521591" cy="3252531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0B08AE31-5EC4-D94B-AB6B-00EBD647E406}"/>
              </a:ext>
            </a:extLst>
          </p:cNvPr>
          <p:cNvSpPr txBox="1"/>
          <p:nvPr/>
        </p:nvSpPr>
        <p:spPr>
          <a:xfrm>
            <a:off x="282357" y="3963938"/>
            <a:ext cx="6438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Solution.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309CA04A-F55A-4946-ABBC-E40F13F4B595}"/>
              </a:ext>
            </a:extLst>
          </p:cNvPr>
          <p:cNvSpPr txBox="1"/>
          <p:nvPr/>
        </p:nvSpPr>
        <p:spPr>
          <a:xfrm>
            <a:off x="282357" y="4612194"/>
            <a:ext cx="441723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Nous mettons des espaces de visibilité à votre disposition pour profiter de ce contexte idéal. </a:t>
            </a:r>
            <a:endParaRPr lang="fr-FR" b="1" dirty="0" smtClean="0">
              <a:solidFill>
                <a:schemeClr val="bg1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Véhiculez </a:t>
            </a:r>
            <a:r>
              <a:rPr lang="fr-FR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vos valeurs dans </a:t>
            </a:r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une </a:t>
            </a:r>
            <a:r>
              <a:rPr lang="fr-FR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interview, diffusez vos visuels et attirez les  meilleurs talents, actifs et latents.</a:t>
            </a:r>
          </a:p>
          <a:p>
            <a:endParaRPr lang="fr-FR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</a:endParaRPr>
          </a:p>
        </p:txBody>
      </p:sp>
      <p:cxnSp>
        <p:nvCxnSpPr>
          <p:cNvPr id="29" name="Straight Connector 29">
            <a:extLst>
              <a:ext uri="{FF2B5EF4-FFF2-40B4-BE49-F238E27FC236}">
                <a16:creationId xmlns:a16="http://schemas.microsoft.com/office/drawing/2014/main" xmlns="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5593736" y="673982"/>
            <a:ext cx="5828" cy="9871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599564" y="1515562"/>
            <a:ext cx="65212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Comment? 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22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rédige votre article et diffuse votre contenu vers :</a:t>
            </a:r>
            <a:endParaRPr lang="fr-FR" sz="22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20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Plus de 800.000 lecteurs Le Soir</a:t>
            </a:r>
            <a:r>
              <a:rPr lang="fr-FR" sz="2400" b="1" dirty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*</a:t>
            </a:r>
            <a:endParaRPr lang="fr-FR" sz="2400" dirty="0">
              <a:solidFill>
                <a:srgbClr val="002060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communautés Références sur les médias sociaux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280.000 candidats </a:t>
            </a:r>
            <a:r>
              <a:rPr lang="fr-FR" sz="2400" dirty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via la Newsletter Références </a:t>
            </a:r>
            <a:endParaRPr lang="fr-FR" sz="2400" dirty="0" smtClean="0">
              <a:solidFill>
                <a:srgbClr val="002060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Diffusion digitale avec 2.500 lectures garanties</a:t>
            </a:r>
            <a:endParaRPr lang="fr-FR" sz="2400" dirty="0">
              <a:solidFill>
                <a:srgbClr val="002060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2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r>
              <a:rPr lang="fr-FR" sz="2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Votre contenu rédactionnel et/ou visuel visible dans:</a:t>
            </a:r>
          </a:p>
          <a:p>
            <a:endParaRPr lang="fr-FR" sz="2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2400" b="1" dirty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Dossier </a:t>
            </a:r>
            <a:r>
              <a:rPr lang="fr-FR" sz="2400" b="1" dirty="0" smtClean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spécial Références / Le Soir</a:t>
            </a:r>
          </a:p>
          <a:p>
            <a:pPr lvl="1"/>
            <a:r>
              <a:rPr lang="fr-FR" sz="2400" b="1" dirty="0" smtClean="0">
                <a:solidFill>
                  <a:srgbClr val="002060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10 Juin 2023</a:t>
            </a:r>
            <a:endParaRPr lang="fr-FR" sz="2400" b="1" dirty="0">
              <a:solidFill>
                <a:srgbClr val="002060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2307" y="6193766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*CIM2022</a:t>
            </a:r>
            <a:endParaRPr lang="fr-BE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29">
            <a:extLst>
              <a:ext uri="{FF2B5EF4-FFF2-40B4-BE49-F238E27FC236}">
                <a16:creationId xmlns="" xmlns:a16="http://schemas.microsoft.com/office/drawing/2014/main" id="{8F9B827E-D2B2-9D41-9103-BD928F1E9A7E}"/>
              </a:ext>
            </a:extLst>
          </p:cNvPr>
          <p:cNvCxnSpPr>
            <a:cxnSpLocks/>
          </p:cNvCxnSpPr>
          <p:nvPr/>
        </p:nvCxnSpPr>
        <p:spPr>
          <a:xfrm flipV="1">
            <a:off x="5398354" y="2527023"/>
            <a:ext cx="0" cy="2873829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DE8EE3B7-D404-2F47-9991-4B2276C614C1}"/>
              </a:ext>
            </a:extLst>
          </p:cNvPr>
          <p:cNvSpPr/>
          <p:nvPr/>
        </p:nvSpPr>
        <p:spPr>
          <a:xfrm>
            <a:off x="0" y="0"/>
            <a:ext cx="57294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xmlns="" id="{6FE1B65C-6F5C-0846-B5BA-34799747D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17" name="TextBox 2">
            <a:extLst>
              <a:ext uri="{FF2B5EF4-FFF2-40B4-BE49-F238E27FC236}">
                <a16:creationId xmlns:a16="http://schemas.microsoft.com/office/drawing/2014/main" xmlns="" id="{F74BCEBD-C91A-234C-9C79-3C6A612C02DB}"/>
              </a:ext>
            </a:extLst>
          </p:cNvPr>
          <p:cNvSpPr txBox="1"/>
          <p:nvPr/>
        </p:nvSpPr>
        <p:spPr>
          <a:xfrm>
            <a:off x="1284390" y="675469"/>
            <a:ext cx="3011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cs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28420" y="892161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773411" y="898162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8587678" y="892161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2786"/>
              </p:ext>
            </p:extLst>
          </p:nvPr>
        </p:nvGraphicFramePr>
        <p:xfrm>
          <a:off x="4643224" y="1199938"/>
          <a:ext cx="7187713" cy="4573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823"/>
                <a:gridCol w="1445039"/>
                <a:gridCol w="1489851"/>
              </a:tblGrid>
              <a:tr h="497952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Classic</a:t>
                      </a:r>
                      <a:endParaRPr lang="fr-BE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Premium</a:t>
                      </a:r>
                      <a:endParaRPr lang="fr-BE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0070C0"/>
                    </a:solidFill>
                  </a:tcPr>
                </a:tc>
              </a:tr>
              <a:tr h="1627363">
                <a:tc>
                  <a:txBody>
                    <a:bodyPr/>
                    <a:lstStyle/>
                    <a:p>
                      <a:pPr algn="r"/>
                      <a:r>
                        <a:rPr lang="fr-FR" sz="1600" dirty="0" smtClean="0"/>
                        <a:t>Rédaction d’un article et diffusion </a:t>
                      </a:r>
                      <a:r>
                        <a:rPr lang="fr-FR" sz="1600" dirty="0" smtClean="0"/>
                        <a:t>sur</a:t>
                      </a:r>
                    </a:p>
                    <a:p>
                      <a:pPr algn="r"/>
                      <a:r>
                        <a:rPr lang="fr-FR" sz="1600" dirty="0" smtClean="0"/>
                        <a:t>+ References.be, Lesoir.be </a:t>
                      </a:r>
                      <a:br>
                        <a:rPr lang="fr-FR" sz="1600" dirty="0" smtClean="0"/>
                      </a:br>
                      <a:r>
                        <a:rPr lang="fr-FR" sz="1600" dirty="0" smtClean="0"/>
                        <a:t>+ intégration</a:t>
                      </a:r>
                      <a:r>
                        <a:rPr lang="fr-FR" sz="1600" baseline="0" dirty="0" smtClean="0"/>
                        <a:t> de votre contenu dans une rubrique et newsletter dédiées</a:t>
                      </a:r>
                    </a:p>
                    <a:p>
                      <a:pPr algn="r"/>
                      <a:endParaRPr lang="fr-FR" sz="1600" baseline="0" dirty="0" smtClean="0"/>
                    </a:p>
                    <a:p>
                      <a:pPr algn="r"/>
                      <a:r>
                        <a:rPr lang="fr-FR" sz="1600" i="0" baseline="0" dirty="0" smtClean="0"/>
                        <a:t>Lectures garanties de l’article digital</a:t>
                      </a:r>
                      <a:endParaRPr lang="fr-FR" sz="1600" i="0" dirty="0" smtClean="0"/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BE" dirty="0" smtClean="0"/>
                    </a:p>
                    <a:p>
                      <a:endParaRPr lang="fr-BE" dirty="0" smtClean="0"/>
                    </a:p>
                    <a:p>
                      <a:endParaRPr lang="fr-BE" dirty="0" smtClean="0"/>
                    </a:p>
                    <a:p>
                      <a:endParaRPr lang="fr-BE" dirty="0" smtClean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9113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05043">
                <a:tc>
                  <a:txBody>
                    <a:bodyPr/>
                    <a:lstStyle/>
                    <a:p>
                      <a:pPr algn="r"/>
                      <a:r>
                        <a:rPr lang="fr-FR" sz="1600" dirty="0" smtClean="0"/>
                        <a:t>Votre article et/ou Votre pub dans le dossier presse Références/</a:t>
                      </a:r>
                      <a:r>
                        <a:rPr lang="fr-FR" sz="1600" baseline="0" dirty="0" smtClean="0"/>
                        <a:t>Le Soir </a:t>
                      </a:r>
                      <a:r>
                        <a:rPr lang="fr-FR" sz="1600" dirty="0" smtClean="0"/>
                        <a:t>dédié à l’action </a:t>
                      </a:r>
                    </a:p>
                    <a:p>
                      <a:pPr algn="r"/>
                      <a:endParaRPr lang="fr-BE" sz="1600" dirty="0"/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52053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0C0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C0C0C"/>
                    </a:solidFill>
                  </a:tcPr>
                </a:tc>
              </a:tr>
            </a:tbl>
          </a:graphicData>
        </a:graphic>
      </p:graphicFrame>
      <p:pic>
        <p:nvPicPr>
          <p:cNvPr id="65" name="Picture 8" descr="Le-logo-Facebook - Ville de Saint-Gobain">
            <a:extLst>
              <a:ext uri="{FF2B5EF4-FFF2-40B4-BE49-F238E27FC236}">
                <a16:creationId xmlns:a16="http://schemas.microsoft.com/office/drawing/2014/main" xmlns="" id="{B9FC4171-0386-B042-9E35-AD94F896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77" y="2030557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300A7EBD-69C9-3740-825A-5C6859F2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85" y="2030557"/>
            <a:ext cx="179991" cy="1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object 15">
            <a:extLst>
              <a:ext uri="{FF2B5EF4-FFF2-40B4-BE49-F238E27FC236}">
                <a16:creationId xmlns:a16="http://schemas.microsoft.com/office/drawing/2014/main" xmlns="" id="{FCA5212B-472E-1F41-B092-2CD3E6E74E0C}"/>
              </a:ext>
            </a:extLst>
          </p:cNvPr>
          <p:cNvGrpSpPr/>
          <p:nvPr/>
        </p:nvGrpSpPr>
        <p:grpSpPr>
          <a:xfrm>
            <a:off x="9476925" y="2148253"/>
            <a:ext cx="273050" cy="273050"/>
            <a:chOff x="8838012" y="2627280"/>
            <a:chExt cx="273050" cy="273050"/>
          </a:xfrm>
        </p:grpSpPr>
        <p:sp>
          <p:nvSpPr>
            <p:cNvPr id="108" name="object 16">
              <a:extLst>
                <a:ext uri="{FF2B5EF4-FFF2-40B4-BE49-F238E27FC236}">
                  <a16:creationId xmlns:a16="http://schemas.microsoft.com/office/drawing/2014/main" xmlns="" id="{C8AE9B6D-7B5A-AA42-8D79-C371270A65DB}"/>
                </a:ext>
              </a:extLst>
            </p:cNvPr>
            <p:cNvSpPr/>
            <p:nvPr/>
          </p:nvSpPr>
          <p:spPr>
            <a:xfrm>
              <a:off x="884152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109" name="object 17">
              <a:extLst>
                <a:ext uri="{FF2B5EF4-FFF2-40B4-BE49-F238E27FC236}">
                  <a16:creationId xmlns:a16="http://schemas.microsoft.com/office/drawing/2014/main" xmlns="" id="{5234CA71-AC7D-BD49-B10D-62B768B9536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76543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112" name="object 15">
            <a:extLst>
              <a:ext uri="{FF2B5EF4-FFF2-40B4-BE49-F238E27FC236}">
                <a16:creationId xmlns:a16="http://schemas.microsoft.com/office/drawing/2014/main" xmlns="" id="{FCA5212B-472E-1F41-B092-2CD3E6E74E0C}"/>
              </a:ext>
            </a:extLst>
          </p:cNvPr>
          <p:cNvGrpSpPr/>
          <p:nvPr/>
        </p:nvGrpSpPr>
        <p:grpSpPr>
          <a:xfrm>
            <a:off x="10957143" y="2143634"/>
            <a:ext cx="273050" cy="273050"/>
            <a:chOff x="8838012" y="2627280"/>
            <a:chExt cx="273050" cy="273050"/>
          </a:xfrm>
        </p:grpSpPr>
        <p:sp>
          <p:nvSpPr>
            <p:cNvPr id="115" name="object 16">
              <a:extLst>
                <a:ext uri="{FF2B5EF4-FFF2-40B4-BE49-F238E27FC236}">
                  <a16:creationId xmlns:a16="http://schemas.microsoft.com/office/drawing/2014/main" xmlns="" id="{C8AE9B6D-7B5A-AA42-8D79-C371270A65DB}"/>
                </a:ext>
              </a:extLst>
            </p:cNvPr>
            <p:cNvSpPr/>
            <p:nvPr/>
          </p:nvSpPr>
          <p:spPr>
            <a:xfrm>
              <a:off x="884152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116" name="object 17">
              <a:extLst>
                <a:ext uri="{FF2B5EF4-FFF2-40B4-BE49-F238E27FC236}">
                  <a16:creationId xmlns:a16="http://schemas.microsoft.com/office/drawing/2014/main" xmlns="" id="{5234CA71-AC7D-BD49-B10D-62B768B9536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76543" y="2673559"/>
              <a:ext cx="195402" cy="17992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9262152" y="4411035"/>
            <a:ext cx="8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Page</a:t>
            </a:r>
            <a:endParaRPr lang="fr-BE" dirty="0"/>
          </a:p>
        </p:txBody>
      </p:sp>
      <p:sp>
        <p:nvSpPr>
          <p:cNvPr id="122" name="ZoneTexte 121"/>
          <p:cNvSpPr txBox="1"/>
          <p:nvPr/>
        </p:nvSpPr>
        <p:spPr>
          <a:xfrm>
            <a:off x="10461972" y="4427378"/>
            <a:ext cx="136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Double page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9161605" y="5194184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8.500 €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10492044" y="5195371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12.500 €</a:t>
            </a:r>
            <a:endParaRPr lang="fr-BE" sz="2400" b="1" dirty="0">
              <a:solidFill>
                <a:schemeClr val="bg1"/>
              </a:solidFill>
            </a:endParaRPr>
          </a:p>
        </p:txBody>
      </p:sp>
      <p:pic>
        <p:nvPicPr>
          <p:cNvPr id="124" name="Image 123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6" y="1199938"/>
            <a:ext cx="5325207" cy="3830599"/>
          </a:xfrm>
          <a:prstGeom prst="rect">
            <a:avLst/>
          </a:prstGeom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xmlns="" id="{F74BCEBD-C91A-234C-9C79-3C6A612C02DB}"/>
              </a:ext>
            </a:extLst>
          </p:cNvPr>
          <p:cNvSpPr txBox="1"/>
          <p:nvPr/>
        </p:nvSpPr>
        <p:spPr>
          <a:xfrm>
            <a:off x="8034328" y="5241170"/>
            <a:ext cx="292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Tarifs</a:t>
            </a:r>
            <a:endParaRPr lang="en-US" sz="2000" b="1" dirty="0">
              <a:solidFill>
                <a:srgbClr val="957FF5"/>
              </a:solidFill>
              <a:cs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026682" y="2935960"/>
            <a:ext cx="1217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1.500 lectures</a:t>
            </a:r>
            <a:endParaRPr lang="fr-BE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0461972" y="2912777"/>
            <a:ext cx="1217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2</a:t>
            </a:r>
            <a:r>
              <a:rPr lang="fr-BE" sz="1400" dirty="0" smtClean="0"/>
              <a:t>.500 lectures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4023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539304" y="404715"/>
            <a:ext cx="304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Offre</a:t>
            </a:r>
            <a:r>
              <a:rPr lang="en-US" sz="3600" dirty="0"/>
              <a:t> </a:t>
            </a:r>
            <a:r>
              <a:rPr lang="en-US" sz="3600" dirty="0" err="1" smtClean="0"/>
              <a:t>média</a:t>
            </a:r>
            <a:r>
              <a:rPr lang="en-US" sz="3600" dirty="0" smtClean="0"/>
              <a:t> Print &amp; Digital.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58" name="object 129">
            <a:extLst>
              <a:ext uri="{FF2B5EF4-FFF2-40B4-BE49-F238E27FC236}">
                <a16:creationId xmlns:a16="http://schemas.microsoft.com/office/drawing/2014/main" xmlns="" id="{1DAA0CC4-6666-2B40-AAB6-399A6AB721EA}"/>
              </a:ext>
            </a:extLst>
          </p:cNvPr>
          <p:cNvSpPr txBox="1"/>
          <p:nvPr/>
        </p:nvSpPr>
        <p:spPr>
          <a:xfrm>
            <a:off x="4901102" y="3905946"/>
            <a:ext cx="585271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Premium : </a:t>
            </a:r>
            <a:r>
              <a:rPr lang="nl-BE" sz="2000" spc="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double </a:t>
            </a:r>
            <a:r>
              <a:rPr lang="nl-BE" sz="2000" spc="25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nl-BE" sz="2000" spc="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demi branding </a:t>
            </a:r>
            <a:r>
              <a:rPr lang="nl-BE" sz="2000" spc="25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nl-BE" sz="2000" spc="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full branding</a:t>
            </a:r>
            <a:endParaRPr sz="2000" dirty="0">
              <a:solidFill>
                <a:srgbClr val="00206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:a16="http://schemas.microsoft.com/office/drawing/2014/main" xmlns="" id="{CCD74AD5-949E-A941-AA9C-49B8A843AAAA}"/>
              </a:ext>
            </a:extLst>
          </p:cNvPr>
          <p:cNvSpPr txBox="1"/>
          <p:nvPr/>
        </p:nvSpPr>
        <p:spPr>
          <a:xfrm>
            <a:off x="6552789" y="864676"/>
            <a:ext cx="450573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Classic : </a:t>
            </a:r>
            <a:r>
              <a:rPr lang="nl-BE" sz="2000" spc="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Story </a:t>
            </a:r>
            <a:r>
              <a:rPr lang="nl-BE" sz="2000" spc="25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ou</a:t>
            </a:r>
            <a:r>
              <a:rPr lang="nl-BE" sz="2000" spc="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 Story-Branding</a:t>
            </a:r>
            <a:endParaRPr sz="2000" dirty="0">
              <a:solidFill>
                <a:srgbClr val="00206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672846" y="667036"/>
            <a:ext cx="2955537" cy="2064566"/>
            <a:chOff x="5400675" y="1051751"/>
            <a:chExt cx="2428875" cy="17309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DC82699-0884-8841-928C-065468C97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0" r="34607"/>
            <a:stretch/>
          </p:blipFill>
          <p:spPr>
            <a:xfrm>
              <a:off x="5400675" y="1051751"/>
              <a:ext cx="2428875" cy="1489187"/>
            </a:xfrm>
            <a:prstGeom prst="rect">
              <a:avLst/>
            </a:prstGeom>
          </p:spPr>
        </p:pic>
        <p:sp>
          <p:nvSpPr>
            <p:cNvPr id="152" name="object 129">
              <a:extLst>
                <a:ext uri="{FF2B5EF4-FFF2-40B4-BE49-F238E27FC236}">
                  <a16:creationId xmlns:a16="http://schemas.microsoft.com/office/drawing/2014/main" xmlns="" id="{11F067F2-BD39-E342-8D71-3EF898BA3C22}"/>
                </a:ext>
              </a:extLst>
            </p:cNvPr>
            <p:cNvSpPr txBox="1"/>
            <p:nvPr/>
          </p:nvSpPr>
          <p:spPr>
            <a:xfrm>
              <a:off x="5752377" y="2565490"/>
              <a:ext cx="1438996" cy="21718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nl-BE" sz="1600" spc="25" dirty="0" err="1" smtClean="0">
                  <a:solidFill>
                    <a:srgbClr val="002060"/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Sur</a:t>
              </a:r>
              <a:r>
                <a:rPr lang="nl-BE" sz="1600" spc="25" dirty="0" smtClean="0">
                  <a:solidFill>
                    <a:srgbClr val="002060"/>
                  </a:solidFill>
                  <a:latin typeface="Proxima Nova Rg" panose="02000506030000020004" pitchFamily="50" charset="0"/>
                  <a:cs typeface="Calibri" panose="020F0502020204030204" pitchFamily="34" charset="0"/>
                </a:rPr>
                <a:t> References.be</a:t>
              </a:r>
              <a:endParaRPr sz="160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61EE2EE-9AA4-9B42-A483-2A3B846C9549}"/>
                </a:ext>
              </a:extLst>
            </p:cNvPr>
            <p:cNvSpPr/>
            <p:nvPr/>
          </p:nvSpPr>
          <p:spPr>
            <a:xfrm>
              <a:off x="7191373" y="1880831"/>
              <a:ext cx="358116" cy="203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256CDD64-1332-3B42-8E7B-8BB69E53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907" y="1889662"/>
              <a:ext cx="261855" cy="167587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xmlns="" id="{685C2CB6-13C9-7046-A7D3-8C18864AE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597" y="1273724"/>
              <a:ext cx="1168631" cy="73627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231468" y="1603371"/>
              <a:ext cx="758612" cy="379265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/>
                <a:t>Votre Article</a:t>
              </a:r>
              <a:endParaRPr lang="fr-BE" sz="12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31468" y="1375878"/>
              <a:ext cx="555972" cy="130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98579" y="1838172"/>
              <a:ext cx="348978" cy="430895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 b="1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800324" y="1270878"/>
            <a:ext cx="1887205" cy="2023797"/>
            <a:chOff x="2858176" y="2063094"/>
            <a:chExt cx="2263545" cy="2294266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xmlns="" id="{266DEF9C-51C0-8D47-9183-486829AFD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9934">
              <a:off x="2858176" y="3123050"/>
              <a:ext cx="1660920" cy="1177595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9168" y="2063094"/>
              <a:ext cx="1542549" cy="227011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42" name="Rectangle 41"/>
            <p:cNvSpPr/>
            <p:nvPr/>
          </p:nvSpPr>
          <p:spPr>
            <a:xfrm rot="581696">
              <a:off x="3485263" y="2280011"/>
              <a:ext cx="1636458" cy="2077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2060"/>
                  </a:solidFill>
                </a:rPr>
                <a:t>Votre Article</a:t>
              </a:r>
            </a:p>
            <a:p>
              <a:pPr algn="ctr"/>
              <a:r>
                <a:rPr lang="fr-FR" dirty="0">
                  <a:solidFill>
                    <a:srgbClr val="002060"/>
                  </a:solidFill>
                </a:rPr>
                <a:t>p</a:t>
              </a:r>
              <a:r>
                <a:rPr lang="fr-FR" dirty="0" smtClean="0">
                  <a:solidFill>
                    <a:srgbClr val="002060"/>
                  </a:solidFill>
                </a:rPr>
                <a:t>leine page</a:t>
              </a:r>
              <a:endParaRPr lang="fr-BE" dirty="0">
                <a:solidFill>
                  <a:srgbClr val="002060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8959698" y="1376838"/>
            <a:ext cx="555972" cy="13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1" name="Groupe 20"/>
          <p:cNvGrpSpPr/>
          <p:nvPr/>
        </p:nvGrpSpPr>
        <p:grpSpPr>
          <a:xfrm>
            <a:off x="9091603" y="1284250"/>
            <a:ext cx="3175953" cy="2438947"/>
            <a:chOff x="3906090" y="4169893"/>
            <a:chExt cx="3809291" cy="2764899"/>
          </a:xfrm>
        </p:grpSpPr>
        <p:grpSp>
          <p:nvGrpSpPr>
            <p:cNvPr id="16" name="Groupe 15"/>
            <p:cNvGrpSpPr/>
            <p:nvPr/>
          </p:nvGrpSpPr>
          <p:grpSpPr>
            <a:xfrm>
              <a:off x="3906090" y="4169893"/>
              <a:ext cx="3809291" cy="2764899"/>
              <a:chOff x="5475517" y="2050285"/>
              <a:chExt cx="3809291" cy="276489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C7581B16-B91A-C84C-87D8-B0311851C008}"/>
                  </a:ext>
                </a:extLst>
              </p:cNvPr>
              <p:cNvSpPr/>
              <p:nvPr/>
            </p:nvSpPr>
            <p:spPr>
              <a:xfrm>
                <a:off x="5475517" y="4419799"/>
                <a:ext cx="1109769" cy="216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3E3CACC4-01A8-2B42-B81A-86E4620FCD0E}"/>
                  </a:ext>
                </a:extLst>
              </p:cNvPr>
              <p:cNvSpPr/>
              <p:nvPr/>
            </p:nvSpPr>
            <p:spPr>
              <a:xfrm rot="514652">
                <a:off x="5696424" y="2056913"/>
                <a:ext cx="1519936" cy="22157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8" name="Image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5517" y="2050285"/>
                <a:ext cx="1542549" cy="2270113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  <p:sp>
            <p:nvSpPr>
              <p:cNvPr id="9" name="Rectangle 8"/>
              <p:cNvSpPr/>
              <p:nvPr/>
            </p:nvSpPr>
            <p:spPr>
              <a:xfrm rot="581696">
                <a:off x="6469582" y="2247800"/>
                <a:ext cx="1636458" cy="110071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>
                    <a:solidFill>
                      <a:srgbClr val="002060"/>
                    </a:solidFill>
                  </a:rPr>
                  <a:t>Votre Article</a:t>
                </a:r>
              </a:p>
              <a:p>
                <a:pPr algn="ctr"/>
                <a:r>
                  <a:rPr lang="fr-FR" dirty="0" smtClean="0">
                    <a:solidFill>
                      <a:srgbClr val="002060"/>
                    </a:solidFill>
                  </a:rPr>
                  <a:t>½ page</a:t>
                </a:r>
                <a:endParaRPr lang="fr-BE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64985">
                <a:off x="7648350" y="3714473"/>
                <a:ext cx="1636458" cy="11007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>
                    <a:solidFill>
                      <a:srgbClr val="002060"/>
                    </a:solidFill>
                  </a:rPr>
                  <a:t>Votre Pub</a:t>
                </a:r>
              </a:p>
              <a:p>
                <a:pPr algn="ctr"/>
                <a:r>
                  <a:rPr lang="fr-FR" dirty="0" smtClean="0">
                    <a:solidFill>
                      <a:srgbClr val="002060"/>
                    </a:solidFill>
                  </a:rPr>
                  <a:t>½ page</a:t>
                </a:r>
              </a:p>
              <a:p>
                <a:pPr algn="ctr"/>
                <a:endParaRPr lang="fr-BE" dirty="0">
                  <a:solidFill>
                    <a:srgbClr val="00AEEF"/>
                  </a:solidFill>
                </a:endParaRPr>
              </a:p>
            </p:txBody>
          </p:sp>
        </p:grp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xmlns="" id="{24BC0EF3-E150-BD4B-9B56-3758B3577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2028">
              <a:off x="4707363" y="5489013"/>
              <a:ext cx="1619850" cy="112209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grpSp>
        <p:nvGrpSpPr>
          <p:cNvPr id="25" name="Groupe 24"/>
          <p:cNvGrpSpPr/>
          <p:nvPr/>
        </p:nvGrpSpPr>
        <p:grpSpPr>
          <a:xfrm>
            <a:off x="8355831" y="4314826"/>
            <a:ext cx="3183639" cy="2488470"/>
            <a:chOff x="8817395" y="4427956"/>
            <a:chExt cx="3103075" cy="2375340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10"/>
            <a:srcRect t="1180"/>
            <a:stretch/>
          </p:blipFill>
          <p:spPr>
            <a:xfrm>
              <a:off x="8817395" y="4427956"/>
              <a:ext cx="3103075" cy="237534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57" name="Rectangle 56"/>
            <p:cNvSpPr/>
            <p:nvPr/>
          </p:nvSpPr>
          <p:spPr>
            <a:xfrm>
              <a:off x="10458790" y="4593213"/>
              <a:ext cx="1357157" cy="2109177"/>
            </a:xfrm>
            <a:prstGeom prst="rect">
              <a:avLst/>
            </a:prstGeom>
            <a:solidFill>
              <a:srgbClr val="FC7A0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 smtClean="0">
                <a:solidFill>
                  <a:srgbClr val="002060"/>
                </a:solidFill>
              </a:endParaRPr>
            </a:p>
            <a:p>
              <a:pPr algn="ctr"/>
              <a:endParaRPr lang="fr-FR" dirty="0">
                <a:solidFill>
                  <a:srgbClr val="002060"/>
                </a:solidFill>
              </a:endParaRPr>
            </a:p>
            <a:p>
              <a:pPr algn="ctr"/>
              <a:endParaRPr lang="fr-FR" dirty="0" smtClean="0">
                <a:solidFill>
                  <a:srgbClr val="002060"/>
                </a:solidFill>
              </a:endParaRPr>
            </a:p>
            <a:p>
              <a:pPr algn="ctr"/>
              <a:endParaRPr lang="fr-FR" dirty="0">
                <a:solidFill>
                  <a:srgbClr val="002060"/>
                </a:solidFill>
              </a:endParaRPr>
            </a:p>
            <a:p>
              <a:pPr algn="ctr"/>
              <a:endParaRPr lang="fr-FR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fr-FR" dirty="0" smtClean="0">
                  <a:solidFill>
                    <a:srgbClr val="002060"/>
                  </a:solidFill>
                </a:rPr>
                <a:t>Votre Pub</a:t>
              </a:r>
            </a:p>
            <a:p>
              <a:pPr algn="ctr"/>
              <a:r>
                <a:rPr lang="fr-FR" dirty="0">
                  <a:solidFill>
                    <a:srgbClr val="002060"/>
                  </a:solidFill>
                </a:rPr>
                <a:t>pleine page</a:t>
              </a:r>
              <a:endParaRPr lang="fr-BE" dirty="0">
                <a:solidFill>
                  <a:srgbClr val="002060"/>
                </a:solidFill>
              </a:endParaRPr>
            </a:p>
            <a:p>
              <a:pPr algn="ctr"/>
              <a:endParaRPr lang="fr-FR" dirty="0" smtClean="0"/>
            </a:p>
            <a:p>
              <a:pPr algn="ctr"/>
              <a:endParaRPr lang="fr-BE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4991100" y="4314826"/>
            <a:ext cx="3147610" cy="2452582"/>
            <a:chOff x="5086350" y="4314826"/>
            <a:chExt cx="3147610" cy="2452582"/>
          </a:xfrm>
        </p:grpSpPr>
        <p:grpSp>
          <p:nvGrpSpPr>
            <p:cNvPr id="24" name="Groupe 23"/>
            <p:cNvGrpSpPr/>
            <p:nvPr/>
          </p:nvGrpSpPr>
          <p:grpSpPr>
            <a:xfrm>
              <a:off x="5086350" y="4314826"/>
              <a:ext cx="3147610" cy="2452582"/>
              <a:chOff x="5464023" y="4350809"/>
              <a:chExt cx="3190005" cy="2441883"/>
            </a:xfrm>
          </p:grpSpPr>
          <p:pic>
            <p:nvPicPr>
              <p:cNvPr id="54" name="Image 53"/>
              <p:cNvPicPr>
                <a:picLocks noChangeAspect="1"/>
              </p:cNvPicPr>
              <p:nvPr/>
            </p:nvPicPr>
            <p:blipFill rotWithShape="1">
              <a:blip r:embed="rId10"/>
              <a:srcRect t="1180"/>
              <a:stretch/>
            </p:blipFill>
            <p:spPr>
              <a:xfrm>
                <a:off x="5464023" y="4350809"/>
                <a:ext cx="3190005" cy="2441883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xmlns="" id="{24BC0EF3-E150-BD4B-9B56-3758B3577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3276" y="5663231"/>
                <a:ext cx="1409699" cy="1017602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</p:grpSp>
        <p:sp>
          <p:nvSpPr>
            <p:cNvPr id="59" name="Rectangle 58"/>
            <p:cNvSpPr/>
            <p:nvPr/>
          </p:nvSpPr>
          <p:spPr>
            <a:xfrm rot="564985">
              <a:off x="5739925" y="5496900"/>
              <a:ext cx="1364378" cy="9709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2060"/>
                  </a:solidFill>
                </a:rPr>
                <a:t>Votre Pub</a:t>
              </a:r>
            </a:p>
            <a:p>
              <a:pPr algn="ctr"/>
              <a:r>
                <a:rPr lang="fr-FR" dirty="0" smtClean="0">
                  <a:solidFill>
                    <a:srgbClr val="002060"/>
                  </a:solidFill>
                </a:rPr>
                <a:t>½ page</a:t>
              </a:r>
            </a:p>
            <a:p>
              <a:pPr algn="ctr"/>
              <a:endParaRPr lang="fr-BE" dirty="0">
                <a:solidFill>
                  <a:srgbClr val="00AEEF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672846" y="3563714"/>
            <a:ext cx="4185212" cy="3203694"/>
            <a:chOff x="672846" y="3563714"/>
            <a:chExt cx="4185212" cy="32036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0"/>
            <a:srcRect t="1180"/>
            <a:stretch/>
          </p:blipFill>
          <p:spPr>
            <a:xfrm>
              <a:off x="672846" y="3563714"/>
              <a:ext cx="4185212" cy="3203694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cxnSp>
          <p:nvCxnSpPr>
            <p:cNvPr id="28" name="Connecteur droit 27"/>
            <p:cNvCxnSpPr>
              <a:stCxn id="17" idx="2"/>
            </p:cNvCxnSpPr>
            <p:nvPr/>
          </p:nvCxnSpPr>
          <p:spPr>
            <a:xfrm flipV="1">
              <a:off x="2765452" y="4991100"/>
              <a:ext cx="0" cy="17763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9841" y="4487954"/>
            <a:ext cx="141439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B0966EDC-9EB7-4D41-9382-129B213A7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75CF0D2F-2604-1B49-9E67-244110BDB7E7}"/>
              </a:ext>
            </a:extLst>
          </p:cNvPr>
          <p:cNvSpPr txBox="1"/>
          <p:nvPr/>
        </p:nvSpPr>
        <p:spPr>
          <a:xfrm>
            <a:off x="2011148" y="867408"/>
            <a:ext cx="5616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coup de boost ?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65DD25-ED49-7440-AA97-C25B44EDCD6D}"/>
              </a:ext>
            </a:extLst>
          </p:cNvPr>
          <p:cNvSpPr/>
          <p:nvPr/>
        </p:nvSpPr>
        <p:spPr>
          <a:xfrm>
            <a:off x="21389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="" xmlns:a16="http://schemas.microsoft.com/office/drawing/2014/main" id="{C9F59CB7-AC5D-3C41-A967-5DF89B8386D4}"/>
              </a:ext>
            </a:extLst>
          </p:cNvPr>
          <p:cNvSpPr txBox="1"/>
          <p:nvPr/>
        </p:nvSpPr>
        <p:spPr>
          <a:xfrm>
            <a:off x="2239463" y="3103330"/>
            <a:ext cx="2371411" cy="188513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6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00</a:t>
            </a:r>
            <a:r>
              <a:rPr sz="1600" b="1" spc="-2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tu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tie</a:t>
            </a:r>
            <a:r>
              <a:rPr sz="1600" b="1" spc="-1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</a:t>
            </a:r>
            <a:r>
              <a:rPr lang="fr-FR"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.000</a:t>
            </a:r>
            <a:r>
              <a:rPr sz="1600" b="1" spc="-6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ession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2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600" b="1" spc="-35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"</a:t>
            </a:r>
            <a:r>
              <a:rPr sz="1600" b="1" spc="-35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dat</a:t>
            </a:r>
            <a:r>
              <a:rPr sz="1600" b="1" spc="-1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 </a:t>
            </a:r>
            <a:r>
              <a:rPr sz="1600" b="1" spc="-35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campaig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fr-FR"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"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5080" algn="ctr">
              <a:lnSpc>
                <a:spcPts val="1500"/>
              </a:lnSpc>
              <a:spcBef>
                <a:spcPts val="565"/>
              </a:spcBef>
            </a:pPr>
            <a:r>
              <a:rPr sz="1200" spc="-3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 </a:t>
            </a:r>
            <a:r>
              <a:rPr lang="fr-FR" sz="1200" spc="-30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proposons votre contenu auprès de</a:t>
            </a:r>
            <a:r>
              <a:rPr sz="1200" spc="-2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 </a:t>
            </a:r>
            <a:r>
              <a:rPr sz="1200" spc="-35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personnes</a:t>
            </a:r>
            <a:r>
              <a:rPr sz="1200" spc="-30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intéressées </a:t>
            </a:r>
            <a:r>
              <a:rPr sz="1200" spc="-3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</a:t>
            </a:r>
            <a:r>
              <a:rPr sz="1200" spc="-7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</a:t>
            </a:r>
            <a:r>
              <a:rPr sz="1200" spc="-6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thématique</a:t>
            </a:r>
            <a:r>
              <a:rPr lang="fr-FR" sz="1200" spc="-3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travers les canaux du groupe Rossel</a:t>
            </a:r>
            <a:r>
              <a:rPr lang="fr-FR"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3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les réseaux sociaux.</a:t>
            </a:r>
            <a:r>
              <a:rPr lang="nl-BE" sz="1200" spc="-7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7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nl-BE" sz="1200" spc="-70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</a:t>
            </a:r>
            <a:r>
              <a:rPr lang="nl-BE" sz="1200" spc="-70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les </a:t>
            </a:r>
            <a:r>
              <a:rPr sz="1200" spc="-50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30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edirige</a:t>
            </a:r>
            <a:r>
              <a:rPr lang="fr-FR" sz="1200" spc="-10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ons</a:t>
            </a:r>
            <a:r>
              <a:rPr sz="1200" spc="-10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1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200" spc="-7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</a:t>
            </a:r>
            <a:r>
              <a:rPr sz="1200" spc="-4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2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sz="1200" spc="-35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20" dirty="0" err="1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FR" sz="1200" spc="-20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vers</a:t>
            </a:r>
            <a:r>
              <a:rPr sz="1200" spc="-3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</a:t>
            </a:r>
            <a:r>
              <a:rPr sz="1200" spc="-3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</a:t>
            </a:r>
            <a:r>
              <a:rPr sz="1200" spc="-2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</a:t>
            </a:r>
            <a:r>
              <a:rPr sz="1200" spc="-2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7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 err="1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 err="1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 err="1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 err="1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 err="1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err="1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choix</a:t>
            </a:r>
            <a:r>
              <a:rPr lang="fr-BE" sz="1200" spc="-30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sz="1200" dirty="0">
              <a:solidFill>
                <a:srgbClr val="00206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2DCF05CA-AFDC-F74E-9C7D-567EE9EFC80C}"/>
              </a:ext>
            </a:extLst>
          </p:cNvPr>
          <p:cNvSpPr/>
          <p:nvPr/>
        </p:nvSpPr>
        <p:spPr>
          <a:xfrm>
            <a:off x="29803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7D2EE69-875A-3A46-8268-71FE08B1C46A}"/>
              </a:ext>
            </a:extLst>
          </p:cNvPr>
          <p:cNvSpPr/>
          <p:nvPr/>
        </p:nvSpPr>
        <p:spPr>
          <a:xfrm>
            <a:off x="50278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object 33">
            <a:extLst>
              <a:ext uri="{FF2B5EF4-FFF2-40B4-BE49-F238E27FC236}">
                <a16:creationId xmlns="" xmlns:a16="http://schemas.microsoft.com/office/drawing/2014/main" id="{6263EAC6-0219-B04D-9935-DAF92DD6BFEB}"/>
              </a:ext>
            </a:extLst>
          </p:cNvPr>
          <p:cNvSpPr txBox="1"/>
          <p:nvPr/>
        </p:nvSpPr>
        <p:spPr>
          <a:xfrm>
            <a:off x="5128363" y="3103330"/>
            <a:ext cx="2371411" cy="106439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Production d’un reportage vidéo et photos de votre témoignage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 réalise </a:t>
            </a:r>
            <a:r>
              <a:rPr lang="fr-BE" sz="1400" spc="-4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fr-BE" sz="1400" spc="-4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photos </a:t>
            </a:r>
            <a:r>
              <a:rPr lang="fr-BE" sz="1400" spc="-4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vidéos </a:t>
            </a:r>
            <a:r>
              <a:rPr lang="fr-BE" sz="1400" spc="-4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pour  illustrer votre article.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="" xmlns:a16="http://schemas.microsoft.com/office/drawing/2014/main" id="{75F6D4B2-7DC9-7B43-94FE-FF5B4A906F5C}"/>
              </a:ext>
            </a:extLst>
          </p:cNvPr>
          <p:cNvSpPr/>
          <p:nvPr/>
        </p:nvSpPr>
        <p:spPr>
          <a:xfrm>
            <a:off x="58692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0E9E392-33A2-984F-B0AC-96342946F482}"/>
              </a:ext>
            </a:extLst>
          </p:cNvPr>
          <p:cNvSpPr/>
          <p:nvPr/>
        </p:nvSpPr>
        <p:spPr>
          <a:xfrm>
            <a:off x="7916783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="" xmlns:a16="http://schemas.microsoft.com/office/drawing/2014/main" id="{AC6F25EB-9964-3E44-92F8-BBF2C4561813}"/>
              </a:ext>
            </a:extLst>
          </p:cNvPr>
          <p:cNvSpPr txBox="1"/>
          <p:nvPr/>
        </p:nvSpPr>
        <p:spPr>
          <a:xfrm>
            <a:off x="8017265" y="3103330"/>
            <a:ext cx="2371411" cy="155170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 job sur </a:t>
            </a:r>
            <a:r>
              <a:rPr lang="fr-BE"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  <a:endParaRPr lang="fr-BE" sz="1600" b="1" spc="-3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Job)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</a:t>
            </a:r>
            <a:r>
              <a:rPr lang="fr-BE" sz="1400" spc="-45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sponsorisées </a:t>
            </a:r>
            <a:r>
              <a:rPr lang="fr-BE" sz="1400" spc="-45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ciblées sur les réseaux sociaux avec 150 lectures garanties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endParaRPr lang="fr-BE" sz="1400" spc="-45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="" xmlns:a16="http://schemas.microsoft.com/office/drawing/2014/main" id="{D1D7DFB2-1B9D-E74F-808D-C144CD820570}"/>
              </a:ext>
            </a:extLst>
          </p:cNvPr>
          <p:cNvSpPr/>
          <p:nvPr/>
        </p:nvSpPr>
        <p:spPr>
          <a:xfrm>
            <a:off x="8758154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995411B-F2E7-924F-9E54-85C22D037C32}"/>
              </a:ext>
            </a:extLst>
          </p:cNvPr>
          <p:cNvSpPr/>
          <p:nvPr/>
        </p:nvSpPr>
        <p:spPr>
          <a:xfrm>
            <a:off x="1" y="0"/>
            <a:ext cx="482782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49DDD"/>
              </a:solidFill>
              <a:latin typeface="Proxima Nova Rg" panose="02000506030000020004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6EB28A7-74D5-0642-947A-6DC222B81B52}"/>
              </a:ext>
            </a:extLst>
          </p:cNvPr>
          <p:cNvSpPr/>
          <p:nvPr/>
        </p:nvSpPr>
        <p:spPr>
          <a:xfrm>
            <a:off x="2138981" y="6180609"/>
            <a:ext cx="2506706" cy="35953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Proxima Nova Rg" panose="02000506030000020004" pitchFamily="50" charset="0"/>
            </a:endParaRPr>
          </a:p>
        </p:txBody>
      </p:sp>
      <p:sp>
        <p:nvSpPr>
          <p:cNvPr id="32" name="object 130">
            <a:extLst>
              <a:ext uri="{FF2B5EF4-FFF2-40B4-BE49-F238E27FC236}">
                <a16:creationId xmlns="" xmlns:a16="http://schemas.microsoft.com/office/drawing/2014/main" id="{85C8A2FA-D260-7A47-8929-98072DC6E1EB}"/>
              </a:ext>
            </a:extLst>
          </p:cNvPr>
          <p:cNvSpPr txBox="1"/>
          <p:nvPr/>
        </p:nvSpPr>
        <p:spPr>
          <a:xfrm>
            <a:off x="2138980" y="6210984"/>
            <a:ext cx="2471894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31077A6-5A66-1341-83D4-5DFCC54ECA77}"/>
              </a:ext>
            </a:extLst>
          </p:cNvPr>
          <p:cNvSpPr/>
          <p:nvPr/>
        </p:nvSpPr>
        <p:spPr>
          <a:xfrm>
            <a:off x="5022858" y="6180609"/>
            <a:ext cx="2506706" cy="35953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Proxima Nova Rg" panose="02000506030000020004" pitchFamily="50" charset="0"/>
            </a:endParaRPr>
          </a:p>
        </p:txBody>
      </p:sp>
      <p:sp>
        <p:nvSpPr>
          <p:cNvPr id="38" name="object 130">
            <a:extLst>
              <a:ext uri="{FF2B5EF4-FFF2-40B4-BE49-F238E27FC236}">
                <a16:creationId xmlns="" xmlns:a16="http://schemas.microsoft.com/office/drawing/2014/main" id="{45A12DFF-12A9-D140-AA16-3EC2F534B6A8}"/>
              </a:ext>
            </a:extLst>
          </p:cNvPr>
          <p:cNvSpPr txBox="1"/>
          <p:nvPr/>
        </p:nvSpPr>
        <p:spPr>
          <a:xfrm>
            <a:off x="5022857" y="6210984"/>
            <a:ext cx="2471894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lang="fr-BE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lang="fr-BE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20AACDB-038F-244E-BFED-F39226BF5962}"/>
              </a:ext>
            </a:extLst>
          </p:cNvPr>
          <p:cNvSpPr/>
          <p:nvPr/>
        </p:nvSpPr>
        <p:spPr>
          <a:xfrm>
            <a:off x="7916783" y="6180609"/>
            <a:ext cx="2506706" cy="35953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Proxima Nova Rg" panose="02000506030000020004" pitchFamily="50" charset="0"/>
            </a:endParaRPr>
          </a:p>
        </p:txBody>
      </p:sp>
      <p:sp>
        <p:nvSpPr>
          <p:cNvPr id="40" name="object 130">
            <a:extLst>
              <a:ext uri="{FF2B5EF4-FFF2-40B4-BE49-F238E27FC236}">
                <a16:creationId xmlns="" xmlns:a16="http://schemas.microsoft.com/office/drawing/2014/main" id="{0F8F756A-1CE2-A94C-9129-B9F40E86684F}"/>
              </a:ext>
            </a:extLst>
          </p:cNvPr>
          <p:cNvSpPr txBox="1"/>
          <p:nvPr/>
        </p:nvSpPr>
        <p:spPr>
          <a:xfrm>
            <a:off x="7916782" y="6210984"/>
            <a:ext cx="2471894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+500</a:t>
            </a:r>
            <a:r>
              <a:rPr lang="fr-BE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1" name="object 130">
            <a:extLst>
              <a:ext uri="{FF2B5EF4-FFF2-40B4-BE49-F238E27FC236}">
                <a16:creationId xmlns="" xmlns:a16="http://schemas.microsoft.com/office/drawing/2014/main" id="{2E45A653-B530-DA4E-AD1C-45FE49023B8B}"/>
              </a:ext>
            </a:extLst>
          </p:cNvPr>
          <p:cNvSpPr txBox="1"/>
          <p:nvPr/>
        </p:nvSpPr>
        <p:spPr>
          <a:xfrm>
            <a:off x="2138980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BOOST VISIBILITÉ</a:t>
            </a:r>
          </a:p>
        </p:txBody>
      </p:sp>
      <p:sp>
        <p:nvSpPr>
          <p:cNvPr id="42" name="object 130">
            <a:extLst>
              <a:ext uri="{FF2B5EF4-FFF2-40B4-BE49-F238E27FC236}">
                <a16:creationId xmlns="" xmlns:a16="http://schemas.microsoft.com/office/drawing/2014/main" id="{4CFD2352-3B43-D645-8BFB-45B5218E9891}"/>
              </a:ext>
            </a:extLst>
          </p:cNvPr>
          <p:cNvSpPr txBox="1"/>
          <p:nvPr/>
        </p:nvSpPr>
        <p:spPr>
          <a:xfrm>
            <a:off x="5040264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BOOST CRÉA</a:t>
            </a:r>
          </a:p>
        </p:txBody>
      </p:sp>
      <p:sp>
        <p:nvSpPr>
          <p:cNvPr id="43" name="object 130">
            <a:extLst>
              <a:ext uri="{FF2B5EF4-FFF2-40B4-BE49-F238E27FC236}">
                <a16:creationId xmlns="" xmlns:a16="http://schemas.microsoft.com/office/drawing/2014/main" id="{7B3441C5-B0CC-BB46-8FC3-6C0E4B55D9AD}"/>
              </a:ext>
            </a:extLst>
          </p:cNvPr>
          <p:cNvSpPr txBox="1"/>
          <p:nvPr/>
        </p:nvSpPr>
        <p:spPr>
          <a:xfrm>
            <a:off x="7934189" y="2592531"/>
            <a:ext cx="2471894" cy="21736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300" b="1" dirty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BOOST </a:t>
            </a:r>
            <a:r>
              <a:rPr lang="fr-BE" sz="1300" b="1" dirty="0" smtClean="0">
                <a:solidFill>
                  <a:srgbClr val="00206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RECRUTEMENT</a:t>
            </a:r>
            <a:endParaRPr lang="fr-BE" sz="1300" b="1" dirty="0">
              <a:solidFill>
                <a:srgbClr val="00206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EC94420-C9FD-5C4B-9AC2-518784F3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27" y="1696686"/>
            <a:ext cx="471656" cy="53112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6A30435D-0207-1D4C-81C6-E49109CE0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54" y="1820855"/>
            <a:ext cx="457950" cy="382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6E92A3A-048D-3A43-B9E2-CD59B376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903" y="1817685"/>
            <a:ext cx="630144" cy="3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object 9">
            <a:extLst>
              <a:ext uri="{FF2B5EF4-FFF2-40B4-BE49-F238E27FC236}">
                <a16:creationId xmlns="" xmlns:a16="http://schemas.microsoft.com/office/drawing/2014/main" id="{EFACB06C-A826-164B-B416-8878346D8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814057"/>
              </p:ext>
            </p:extLst>
          </p:nvPr>
        </p:nvGraphicFramePr>
        <p:xfrm>
          <a:off x="3339814" y="1773116"/>
          <a:ext cx="7447802" cy="30347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08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69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5611"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6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fr-BE" sz="600" spc="-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sz="16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isue</a:t>
                      </a:r>
                      <a:r>
                        <a:rPr sz="16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fr-FR" sz="16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/Annonce</a:t>
                      </a:r>
                      <a:r>
                        <a:rPr sz="16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6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endParaRPr sz="16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7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 algn="l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fr-FR" sz="1200" spc="-1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4760">
                <a:tc>
                  <a:txBody>
                    <a:bodyPr/>
                    <a:lstStyle/>
                    <a:p>
                      <a:pPr marL="301625" marR="40640" indent="709295" algn="r">
                        <a:lnSpc>
                          <a:spcPct val="100000"/>
                        </a:lnSpc>
                      </a:pPr>
                      <a:endParaRPr lang="fr-FR" sz="500" spc="0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301625" marR="40640" indent="709295" algn="r">
                        <a:lnSpc>
                          <a:spcPct val="100000"/>
                        </a:lnSpc>
                      </a:pPr>
                      <a:endParaRPr lang="fr-FR" sz="700" spc="0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301625" marR="40640" indent="241300" algn="r">
                        <a:lnSpc>
                          <a:spcPct val="100000"/>
                        </a:lnSpc>
                      </a:pP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6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6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600" spc="-5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éalisé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par  </a:t>
                      </a:r>
                      <a:r>
                        <a:rPr sz="16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dossie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6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 </a:t>
                      </a:r>
                      <a:r>
                        <a:rPr sz="16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6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hébe</a:t>
                      </a:r>
                      <a:r>
                        <a:rPr sz="16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6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fr-FR" sz="16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ences.be</a:t>
                      </a:r>
                      <a:endParaRPr sz="16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627063" marR="42545" indent="-249238" algn="r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6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</a:t>
                      </a:r>
                      <a:r>
                        <a:rPr sz="1600" spc="-8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6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600" spc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fr-FR" sz="1600" spc="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References.be</a:t>
                      </a:r>
                      <a:r>
                        <a:rPr sz="16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6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ew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sl</a:t>
                      </a:r>
                      <a:r>
                        <a:rPr sz="16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6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6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2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600" spc="-3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600" spc="-3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6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 </a:t>
                      </a:r>
                      <a:r>
                        <a:rPr sz="16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réseaux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sociaux</a:t>
                      </a:r>
                      <a:endParaRPr sz="16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6985" marB="0">
                    <a:lnR w="9525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5113" indent="-84138">
                        <a:lnSpc>
                          <a:spcPct val="10000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361950" algn="l"/>
                        </a:tabLst>
                      </a:pPr>
                      <a:endParaRPr lang="fr-FR" sz="100" spc="-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265113" indent="-84138">
                        <a:lnSpc>
                          <a:spcPct val="10000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361950" algn="l"/>
                        </a:tabLst>
                      </a:pPr>
                      <a:endParaRPr lang="fr-FR" sz="100" spc="-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265113" indent="-84138">
                        <a:lnSpc>
                          <a:spcPct val="10000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361950" algn="l"/>
                        </a:tabLst>
                      </a:pP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lang="fr-FR" sz="1400" spc="-3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lang="fr-FR" sz="14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265113" marR="313690" indent="-84138">
                        <a:lnSpc>
                          <a:spcPct val="1000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361950" algn="l"/>
                        </a:tabLst>
                      </a:pP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i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nterviewée,</a:t>
                      </a:r>
                      <a:endParaRPr lang="fr-FR" sz="14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265113" indent="-84138">
                        <a:lnSpc>
                          <a:spcPct val="100000"/>
                        </a:lnSpc>
                        <a:buSzPct val="90909"/>
                        <a:buChar char="•"/>
                        <a:tabLst>
                          <a:tab pos="361950" algn="l"/>
                        </a:tabLst>
                      </a:pP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lang="fr-FR" sz="1400" spc="-4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3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fr-FR" sz="1400" spc="-5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ervie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lang="fr-FR" sz="14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265113" marR="247650" indent="-84138">
                        <a:lnSpc>
                          <a:spcPct val="1000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361950" algn="l"/>
                        </a:tabLst>
                      </a:pP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os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lang="fr-FR" sz="1400" spc="-3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lang="fr-FR" sz="14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265113" marR="250825" indent="-84138">
                        <a:lnSpc>
                          <a:spcPct val="100000"/>
                        </a:lnSpc>
                        <a:buSzPct val="90909"/>
                        <a:buChar char="•"/>
                        <a:tabLst>
                          <a:tab pos="361950" algn="l"/>
                        </a:tabLst>
                      </a:pP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 vidéo éventuelle 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lang="fr-FR" sz="14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lang="fr-FR" sz="1400" spc="-3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fr-FR" sz="14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fr-FR" sz="1400" spc="-4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spc="-18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fr-FR" sz="14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6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fr-FR" sz="14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lang="fr-FR" sz="14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fr-FR" sz="14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fr-FR" sz="14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fr-FR" sz="14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Viméo</a:t>
                      </a:r>
                      <a:endParaRPr lang="fr-FR" sz="14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9525">
                      <a:solidFill>
                        <a:srgbClr val="DCDDDE"/>
                      </a:solidFill>
                      <a:prstDash val="solid"/>
                    </a:lnR>
                    <a:lnT w="12700">
                      <a:solidFill>
                        <a:srgbClr val="DCDDDE"/>
                      </a:solidFill>
                      <a:prstDash val="solid"/>
                    </a:lnT>
                    <a:lnB w="190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589131DB-1806-1846-8FCE-EE2B98166F9E}"/>
              </a:ext>
            </a:extLst>
          </p:cNvPr>
          <p:cNvSpPr/>
          <p:nvPr/>
        </p:nvSpPr>
        <p:spPr>
          <a:xfrm>
            <a:off x="2101" y="0"/>
            <a:ext cx="2467716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sz="1600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defTabSz="361950"/>
            <a:r>
              <a:rPr lang="fr-FR" b="1" spc="-4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	Deadline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5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FR" b="1" spc="-9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361950" indent="-361950"/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	</a:t>
            </a:r>
            <a:r>
              <a:rPr lang="fr-FR" sz="4000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19/05</a:t>
            </a:r>
            <a:endParaRPr lang="fr-FR" sz="4000" b="1" spc="-9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endParaRPr lang="fr-FR" sz="2400" dirty="0"/>
          </a:p>
        </p:txBody>
      </p:sp>
      <p:pic>
        <p:nvPicPr>
          <p:cNvPr id="62" name="Image 61">
            <a:extLst>
              <a:ext uri="{FF2B5EF4-FFF2-40B4-BE49-F238E27FC236}">
                <a16:creationId xmlns="" xmlns:a16="http://schemas.microsoft.com/office/drawing/2014/main" id="{AE12F6DC-4AFE-BF4C-899C-558591FAD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26" y="141497"/>
            <a:ext cx="2132067" cy="533972"/>
          </a:xfrm>
          <a:prstGeom prst="rect">
            <a:avLst/>
          </a:prstGeom>
        </p:spPr>
      </p:pic>
      <p:sp>
        <p:nvSpPr>
          <p:cNvPr id="64" name="TextBox 2">
            <a:extLst>
              <a:ext uri="{FF2B5EF4-FFF2-40B4-BE49-F238E27FC236}">
                <a16:creationId xmlns="" xmlns:a16="http://schemas.microsoft.com/office/drawing/2014/main" id="{7898BFC5-4CE3-6646-B7FA-0598EDB049A0}"/>
              </a:ext>
            </a:extLst>
          </p:cNvPr>
          <p:cNvSpPr txBox="1"/>
          <p:nvPr/>
        </p:nvSpPr>
        <p:spPr>
          <a:xfrm>
            <a:off x="2920816" y="1018369"/>
            <a:ext cx="3691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Infos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techniques.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7560" y="2132323"/>
            <a:ext cx="2532265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4195" indent="-171450">
              <a:spcBef>
                <a:spcPts val="810"/>
              </a:spcBef>
              <a:buFont typeface="Arial" panose="020B0604020202020204" pitchFamily="34" charset="0"/>
              <a:buChar char="•"/>
            </a:pPr>
            <a:r>
              <a:rPr lang="fr-FR" sz="1200" spc="-1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½ page = 28</a:t>
            </a:r>
            <a:r>
              <a:rPr lang="fr-FR" sz="120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200" spc="-3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2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2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2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2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1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</a:p>
          <a:p>
            <a:pPr marL="544195" indent="-171450">
              <a:spcBef>
                <a:spcPts val="810"/>
              </a:spcBef>
              <a:buFont typeface="Arial" panose="020B0604020202020204" pitchFamily="34" charset="0"/>
              <a:buChar char="•"/>
            </a:pPr>
            <a:r>
              <a:rPr lang="fr-FR" sz="1200" spc="-1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Full page </a:t>
            </a:r>
            <a:r>
              <a:rPr lang="fr-FR" sz="12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= 28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2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2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2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1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420</a:t>
            </a:r>
            <a:r>
              <a:rPr lang="fr-FR" sz="1200" spc="-3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2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1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endParaRPr lang="fr-FR" sz="1200" spc="-15" dirty="0">
              <a:solidFill>
                <a:srgbClr val="231F2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544195" indent="-171450">
              <a:spcBef>
                <a:spcPts val="810"/>
              </a:spcBef>
              <a:buFont typeface="Arial" panose="020B0604020202020204" pitchFamily="34" charset="0"/>
              <a:buChar char="•"/>
            </a:pPr>
            <a:r>
              <a:rPr lang="fr-FR" sz="12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fr-FR" sz="1200" spc="-3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ormat </a:t>
            </a:r>
            <a:r>
              <a:rPr lang="fr-FR" sz="12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3339814" y="1773115"/>
            <a:ext cx="7447577" cy="3034771"/>
          </a:xfrm>
          <a:prstGeom prst="rect">
            <a:avLst/>
          </a:prstGeom>
          <a:noFill/>
          <a:ln>
            <a:solidFill>
              <a:srgbClr val="449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372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11411</TotalTime>
  <Words>661</Words>
  <Application>Microsoft Office PowerPoint</Application>
  <PresentationFormat>Grand écran</PresentationFormat>
  <Paragraphs>197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Sabbagh Nicolas</cp:lastModifiedBy>
  <cp:revision>236</cp:revision>
  <dcterms:created xsi:type="dcterms:W3CDTF">2020-11-25T05:51:07Z</dcterms:created>
  <dcterms:modified xsi:type="dcterms:W3CDTF">2023-04-05T15:53:08Z</dcterms:modified>
  <cp:category/>
</cp:coreProperties>
</file>