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3" r:id="rId3"/>
    <p:sldId id="310" r:id="rId4"/>
    <p:sldId id="267" r:id="rId5"/>
    <p:sldId id="272" r:id="rId6"/>
    <p:sldId id="308" r:id="rId7"/>
    <p:sldId id="280" r:id="rId8"/>
    <p:sldId id="258" r:id="rId9"/>
    <p:sldId id="305" r:id="rId10"/>
    <p:sldId id="304" r:id="rId11"/>
    <p:sldId id="300" r:id="rId12"/>
    <p:sldId id="299" r:id="rId13"/>
    <p:sldId id="307" r:id="rId14"/>
    <p:sldId id="325" r:id="rId15"/>
    <p:sldId id="309" r:id="rId16"/>
    <p:sldId id="313" r:id="rId17"/>
    <p:sldId id="314" r:id="rId18"/>
    <p:sldId id="315" r:id="rId19"/>
    <p:sldId id="316" r:id="rId20"/>
    <p:sldId id="319" r:id="rId21"/>
    <p:sldId id="317" r:id="rId22"/>
    <p:sldId id="320" r:id="rId23"/>
    <p:sldId id="321" r:id="rId24"/>
    <p:sldId id="322" r:id="rId25"/>
    <p:sldId id="324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660"/>
  </p:normalViewPr>
  <p:slideViewPr>
    <p:cSldViewPr snapToGrid="0">
      <p:cViewPr varScale="1">
        <p:scale>
          <a:sx n="89" d="100"/>
          <a:sy n="89" d="100"/>
        </p:scale>
        <p:origin x="52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1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41.jpe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hyperlink" Target="http://docreferences.be/presse/2022-04-Dossier_Reconversion_Sudinfo.pdf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hyperlink" Target="https://references-team.notion.site/Aftermovies-Salons-ce56785a3b954a8fbce51ec45db6a6b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_zbjAmgV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creferences.be/presse/2022-11-Talentum_Li%c3%a8ge_Sudinfo.pdf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73736-E211-4998-B87B-438673DD1752}"/>
              </a:ext>
            </a:extLst>
          </p:cNvPr>
          <p:cNvSpPr txBox="1"/>
          <p:nvPr/>
        </p:nvSpPr>
        <p:spPr>
          <a:xfrm>
            <a:off x="6947189" y="2829284"/>
            <a:ext cx="484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D’une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communication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rencontre</a:t>
            </a:r>
            <a:endParaRPr lang="en-US" sz="32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4F025F-B575-4599-9835-C07D80C88F09}"/>
              </a:ext>
            </a:extLst>
          </p:cNvPr>
          <p:cNvSpPr txBox="1"/>
          <p:nvPr/>
        </p:nvSpPr>
        <p:spPr>
          <a:xfrm>
            <a:off x="7437718" y="4066369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SALONS 2023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>
            <a:off x="5619212" y="3250596"/>
            <a:ext cx="1201706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grpSp>
        <p:nvGrpSpPr>
          <p:cNvPr id="12" name="object 28">
            <a:extLst>
              <a:ext uri="{FF2B5EF4-FFF2-40B4-BE49-F238E27FC236}">
                <a16:creationId xmlns:a16="http://schemas.microsoft.com/office/drawing/2014/main" xmlns="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:a16="http://schemas.microsoft.com/office/drawing/2014/main" xmlns="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xmlns="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xmlns="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:a16="http://schemas.microsoft.com/office/drawing/2014/main" xmlns="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:a16="http://schemas.microsoft.com/office/drawing/2014/main" xmlns="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:a16="http://schemas.microsoft.com/office/drawing/2014/main" xmlns="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xmlns="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xmlns="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xmlns="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:a16="http://schemas.microsoft.com/office/drawing/2014/main" xmlns="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:a16="http://schemas.microsoft.com/office/drawing/2014/main" xmlns="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:a16="http://schemas.microsoft.com/office/drawing/2014/main" xmlns="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:a16="http://schemas.microsoft.com/office/drawing/2014/main" xmlns="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:a16="http://schemas.microsoft.com/office/drawing/2014/main" xmlns="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:a16="http://schemas.microsoft.com/office/drawing/2014/main" xmlns="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5" name="object 4">
            <a:extLst>
              <a:ext uri="{FF2B5EF4-FFF2-40B4-BE49-F238E27FC236}">
                <a16:creationId xmlns:a16="http://schemas.microsoft.com/office/drawing/2014/main" xmlns="" id="{6DA15A88-9250-BA46-83A7-86B912E59631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7" cstate="print"/>
          <a:srcRect l="31179" r="9768"/>
          <a:stretch/>
        </p:blipFill>
        <p:spPr>
          <a:xfrm>
            <a:off x="-282492" y="0"/>
            <a:ext cx="6378492" cy="6858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FD50B9EC-F790-7946-8DB4-6DEB3D5CE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3" y="5737134"/>
            <a:ext cx="579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 formation.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399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RENCONTREZ VOS FUTURS APPRENANTS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d’un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nouvel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espace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entièrement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dédié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aux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organismes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formation 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espace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« 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conseil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orientation » au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centre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du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Talentum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informera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les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visiteurs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qui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désirent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savoir plus sur les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possibilités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formation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offertes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sur le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marché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L’occasion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rencontrer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des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candidats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recherche de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nouvelles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compétences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8621253" y="1726391"/>
            <a:ext cx="19827" cy="2647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B3C9646-29AC-C945-8621-4C3467001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/>
          <a:stretch/>
        </p:blipFill>
        <p:spPr>
          <a:xfrm>
            <a:off x="953921" y="1726390"/>
            <a:ext cx="7230293" cy="51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823522"/>
            <a:ext cx="8408265" cy="57068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57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Namur Expo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  <a:endParaRPr lang="nl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24 mars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</a:t>
            </a: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29 mars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fr-BE" sz="1200" spc="-4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6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7 au 13 avril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13 </a:t>
            </a:r>
            <a:r>
              <a:rPr lang="fr-BE" sz="120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avril 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1E528D52-678C-934B-9FAE-9CCD5630D89C}"/>
              </a:ext>
            </a:extLst>
          </p:cNvPr>
          <p:cNvGrpSpPr/>
          <p:nvPr/>
        </p:nvGrpSpPr>
        <p:grpSpPr>
          <a:xfrm>
            <a:off x="149529" y="305484"/>
            <a:ext cx="1916600" cy="950673"/>
            <a:chOff x="194613" y="2423101"/>
            <a:chExt cx="1916600" cy="950673"/>
          </a:xfrm>
        </p:grpSpPr>
        <p:sp>
          <p:nvSpPr>
            <p:cNvPr id="23" name="object 7">
              <a:extLst>
                <a:ext uri="{FF2B5EF4-FFF2-40B4-BE49-F238E27FC236}">
                  <a16:creationId xmlns:a16="http://schemas.microsoft.com/office/drawing/2014/main" xmlns="" id="{05D08B40-2210-B243-81D4-B660314A7BAB}"/>
                </a:ext>
              </a:extLst>
            </p:cNvPr>
            <p:cNvSpPr/>
            <p:nvPr/>
          </p:nvSpPr>
          <p:spPr>
            <a:xfrm>
              <a:off x="194613" y="2423101"/>
              <a:ext cx="794385" cy="713105"/>
            </a:xfrm>
            <a:custGeom>
              <a:avLst/>
              <a:gdLst/>
              <a:ahLst/>
              <a:cxnLst/>
              <a:rect l="l" t="t" r="r" b="b"/>
              <a:pathLst>
                <a:path w="794385" h="713105">
                  <a:moveTo>
                    <a:pt x="237286" y="0"/>
                  </a:moveTo>
                  <a:lnTo>
                    <a:pt x="0" y="0"/>
                  </a:lnTo>
                  <a:lnTo>
                    <a:pt x="0" y="237299"/>
                  </a:lnTo>
                  <a:lnTo>
                    <a:pt x="237286" y="237299"/>
                  </a:lnTo>
                  <a:lnTo>
                    <a:pt x="237286" y="0"/>
                  </a:lnTo>
                  <a:close/>
                </a:path>
                <a:path w="794385" h="713105">
                  <a:moveTo>
                    <a:pt x="792505" y="12"/>
                  </a:moveTo>
                  <a:lnTo>
                    <a:pt x="298208" y="12"/>
                  </a:lnTo>
                  <a:lnTo>
                    <a:pt x="298208" y="237502"/>
                  </a:lnTo>
                  <a:lnTo>
                    <a:pt x="298208" y="712482"/>
                  </a:lnTo>
                  <a:lnTo>
                    <a:pt x="535495" y="712482"/>
                  </a:lnTo>
                  <a:lnTo>
                    <a:pt x="535495" y="237502"/>
                  </a:lnTo>
                  <a:lnTo>
                    <a:pt x="792505" y="237502"/>
                  </a:lnTo>
                  <a:lnTo>
                    <a:pt x="792505" y="12"/>
                  </a:lnTo>
                  <a:close/>
                </a:path>
                <a:path w="794385" h="713105">
                  <a:moveTo>
                    <a:pt x="794042" y="516178"/>
                  </a:moveTo>
                  <a:lnTo>
                    <a:pt x="598360" y="516178"/>
                  </a:lnTo>
                  <a:lnTo>
                    <a:pt x="598360" y="711885"/>
                  </a:lnTo>
                  <a:lnTo>
                    <a:pt x="794042" y="711885"/>
                  </a:lnTo>
                  <a:lnTo>
                    <a:pt x="794042" y="516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xmlns="" id="{A48A2FC3-CAA7-174D-B116-DA5C77EB97A9}"/>
                </a:ext>
              </a:extLst>
            </p:cNvPr>
            <p:cNvSpPr/>
            <p:nvPr/>
          </p:nvSpPr>
          <p:spPr>
            <a:xfrm>
              <a:off x="490693" y="2629554"/>
              <a:ext cx="1620520" cy="744220"/>
            </a:xfrm>
            <a:custGeom>
              <a:avLst/>
              <a:gdLst/>
              <a:ahLst/>
              <a:cxnLst/>
              <a:rect l="l" t="t" r="r" b="b"/>
              <a:pathLst>
                <a:path w="1620520" h="744219">
                  <a:moveTo>
                    <a:pt x="150596" y="560692"/>
                  </a:moveTo>
                  <a:lnTo>
                    <a:pt x="104686" y="560692"/>
                  </a:lnTo>
                  <a:lnTo>
                    <a:pt x="104686" y="628218"/>
                  </a:lnTo>
                  <a:lnTo>
                    <a:pt x="45897" y="628218"/>
                  </a:lnTo>
                  <a:lnTo>
                    <a:pt x="45897" y="560692"/>
                  </a:lnTo>
                  <a:lnTo>
                    <a:pt x="0" y="560692"/>
                  </a:lnTo>
                  <a:lnTo>
                    <a:pt x="0" y="740435"/>
                  </a:lnTo>
                  <a:lnTo>
                    <a:pt x="45897" y="740435"/>
                  </a:lnTo>
                  <a:lnTo>
                    <a:pt x="45897" y="668540"/>
                  </a:lnTo>
                  <a:lnTo>
                    <a:pt x="104686" y="668540"/>
                  </a:lnTo>
                  <a:lnTo>
                    <a:pt x="104686" y="740435"/>
                  </a:lnTo>
                  <a:lnTo>
                    <a:pt x="150596" y="740435"/>
                  </a:lnTo>
                  <a:lnTo>
                    <a:pt x="150596" y="668540"/>
                  </a:lnTo>
                  <a:lnTo>
                    <a:pt x="150596" y="628218"/>
                  </a:lnTo>
                  <a:lnTo>
                    <a:pt x="150596" y="560692"/>
                  </a:lnTo>
                  <a:close/>
                </a:path>
                <a:path w="1620520" h="744219">
                  <a:moveTo>
                    <a:pt x="343941" y="740435"/>
                  </a:moveTo>
                  <a:lnTo>
                    <a:pt x="333616" y="714451"/>
                  </a:lnTo>
                  <a:lnTo>
                    <a:pt x="319138" y="678014"/>
                  </a:lnTo>
                  <a:lnTo>
                    <a:pt x="294716" y="616559"/>
                  </a:lnTo>
                  <a:lnTo>
                    <a:pt x="273253" y="562521"/>
                  </a:lnTo>
                  <a:lnTo>
                    <a:pt x="273253" y="678014"/>
                  </a:lnTo>
                  <a:lnTo>
                    <a:pt x="235610" y="678014"/>
                  </a:lnTo>
                  <a:lnTo>
                    <a:pt x="254076" y="616559"/>
                  </a:lnTo>
                  <a:lnTo>
                    <a:pt x="254787" y="616559"/>
                  </a:lnTo>
                  <a:lnTo>
                    <a:pt x="273253" y="678014"/>
                  </a:lnTo>
                  <a:lnTo>
                    <a:pt x="273253" y="562521"/>
                  </a:lnTo>
                  <a:lnTo>
                    <a:pt x="272529" y="560692"/>
                  </a:lnTo>
                  <a:lnTo>
                    <a:pt x="236334" y="560692"/>
                  </a:lnTo>
                  <a:lnTo>
                    <a:pt x="164198" y="740435"/>
                  </a:lnTo>
                  <a:lnTo>
                    <a:pt x="213499" y="740435"/>
                  </a:lnTo>
                  <a:lnTo>
                    <a:pt x="222973" y="714451"/>
                  </a:lnTo>
                  <a:lnTo>
                    <a:pt x="285394" y="714451"/>
                  </a:lnTo>
                  <a:lnTo>
                    <a:pt x="294144" y="740435"/>
                  </a:lnTo>
                  <a:lnTo>
                    <a:pt x="343941" y="740435"/>
                  </a:lnTo>
                  <a:close/>
                </a:path>
                <a:path w="1620520" h="744219">
                  <a:moveTo>
                    <a:pt x="403440" y="560692"/>
                  </a:moveTo>
                  <a:lnTo>
                    <a:pt x="357543" y="560692"/>
                  </a:lnTo>
                  <a:lnTo>
                    <a:pt x="357543" y="740435"/>
                  </a:lnTo>
                  <a:lnTo>
                    <a:pt x="403440" y="740435"/>
                  </a:lnTo>
                  <a:lnTo>
                    <a:pt x="403440" y="560692"/>
                  </a:lnTo>
                  <a:close/>
                </a:path>
                <a:path w="1620520" h="744219">
                  <a:moveTo>
                    <a:pt x="582701" y="560692"/>
                  </a:moveTo>
                  <a:lnTo>
                    <a:pt x="538734" y="560692"/>
                  </a:lnTo>
                  <a:lnTo>
                    <a:pt x="540677" y="673150"/>
                  </a:lnTo>
                  <a:lnTo>
                    <a:pt x="540194" y="673633"/>
                  </a:lnTo>
                  <a:lnTo>
                    <a:pt x="514057" y="631139"/>
                  </a:lnTo>
                  <a:lnTo>
                    <a:pt x="470725" y="560692"/>
                  </a:lnTo>
                  <a:lnTo>
                    <a:pt x="431139" y="560692"/>
                  </a:lnTo>
                  <a:lnTo>
                    <a:pt x="431139" y="740435"/>
                  </a:lnTo>
                  <a:lnTo>
                    <a:pt x="475094" y="740435"/>
                  </a:lnTo>
                  <a:lnTo>
                    <a:pt x="473875" y="631380"/>
                  </a:lnTo>
                  <a:lnTo>
                    <a:pt x="474370" y="631139"/>
                  </a:lnTo>
                  <a:lnTo>
                    <a:pt x="542861" y="740435"/>
                  </a:lnTo>
                  <a:lnTo>
                    <a:pt x="582701" y="740435"/>
                  </a:lnTo>
                  <a:lnTo>
                    <a:pt x="582701" y="673633"/>
                  </a:lnTo>
                  <a:lnTo>
                    <a:pt x="582701" y="560692"/>
                  </a:lnTo>
                  <a:close/>
                </a:path>
                <a:path w="1620520" h="744219">
                  <a:moveTo>
                    <a:pt x="598500" y="0"/>
                  </a:moveTo>
                  <a:lnTo>
                    <a:pt x="550316" y="0"/>
                  </a:lnTo>
                  <a:lnTo>
                    <a:pt x="550316" y="248526"/>
                  </a:lnTo>
                  <a:lnTo>
                    <a:pt x="598500" y="248526"/>
                  </a:lnTo>
                  <a:lnTo>
                    <a:pt x="598500" y="0"/>
                  </a:lnTo>
                  <a:close/>
                </a:path>
                <a:path w="1620520" h="744219">
                  <a:moveTo>
                    <a:pt x="776287" y="740435"/>
                  </a:moveTo>
                  <a:lnTo>
                    <a:pt x="765962" y="714451"/>
                  </a:lnTo>
                  <a:lnTo>
                    <a:pt x="751484" y="678014"/>
                  </a:lnTo>
                  <a:lnTo>
                    <a:pt x="727062" y="616559"/>
                  </a:lnTo>
                  <a:lnTo>
                    <a:pt x="705599" y="562521"/>
                  </a:lnTo>
                  <a:lnTo>
                    <a:pt x="705599" y="678014"/>
                  </a:lnTo>
                  <a:lnTo>
                    <a:pt x="667943" y="678014"/>
                  </a:lnTo>
                  <a:lnTo>
                    <a:pt x="686409" y="616559"/>
                  </a:lnTo>
                  <a:lnTo>
                    <a:pt x="687146" y="616559"/>
                  </a:lnTo>
                  <a:lnTo>
                    <a:pt x="705599" y="678014"/>
                  </a:lnTo>
                  <a:lnTo>
                    <a:pt x="705599" y="562521"/>
                  </a:lnTo>
                  <a:lnTo>
                    <a:pt x="704875" y="560692"/>
                  </a:lnTo>
                  <a:lnTo>
                    <a:pt x="668680" y="560692"/>
                  </a:lnTo>
                  <a:lnTo>
                    <a:pt x="596544" y="740435"/>
                  </a:lnTo>
                  <a:lnTo>
                    <a:pt x="645845" y="740435"/>
                  </a:lnTo>
                  <a:lnTo>
                    <a:pt x="655320" y="714451"/>
                  </a:lnTo>
                  <a:lnTo>
                    <a:pt x="717740" y="714451"/>
                  </a:lnTo>
                  <a:lnTo>
                    <a:pt x="726490" y="740435"/>
                  </a:lnTo>
                  <a:lnTo>
                    <a:pt x="776287" y="740435"/>
                  </a:lnTo>
                  <a:close/>
                </a:path>
                <a:path w="1620520" h="744219">
                  <a:moveTo>
                    <a:pt x="828865" y="154609"/>
                  </a:moveTo>
                  <a:lnTo>
                    <a:pt x="820597" y="115684"/>
                  </a:lnTo>
                  <a:lnTo>
                    <a:pt x="798093" y="83883"/>
                  </a:lnTo>
                  <a:lnTo>
                    <a:pt x="776998" y="70294"/>
                  </a:lnTo>
                  <a:lnTo>
                    <a:pt x="776998" y="132651"/>
                  </a:lnTo>
                  <a:lnTo>
                    <a:pt x="671233" y="132651"/>
                  </a:lnTo>
                  <a:lnTo>
                    <a:pt x="681253" y="117932"/>
                  </a:lnTo>
                  <a:lnTo>
                    <a:pt x="694309" y="107556"/>
                  </a:lnTo>
                  <a:lnTo>
                    <a:pt x="709129" y="101422"/>
                  </a:lnTo>
                  <a:lnTo>
                    <a:pt x="724458" y="99402"/>
                  </a:lnTo>
                  <a:lnTo>
                    <a:pt x="740105" y="101612"/>
                  </a:lnTo>
                  <a:lnTo>
                    <a:pt x="754634" y="107797"/>
                  </a:lnTo>
                  <a:lnTo>
                    <a:pt x="767219" y="118110"/>
                  </a:lnTo>
                  <a:lnTo>
                    <a:pt x="776998" y="132651"/>
                  </a:lnTo>
                  <a:lnTo>
                    <a:pt x="776998" y="70294"/>
                  </a:lnTo>
                  <a:lnTo>
                    <a:pt x="764781" y="62420"/>
                  </a:lnTo>
                  <a:lnTo>
                    <a:pt x="724115" y="54546"/>
                  </a:lnTo>
                  <a:lnTo>
                    <a:pt x="683501" y="62420"/>
                  </a:lnTo>
                  <a:lnTo>
                    <a:pt x="650303" y="83883"/>
                  </a:lnTo>
                  <a:lnTo>
                    <a:pt x="627913" y="115684"/>
                  </a:lnTo>
                  <a:lnTo>
                    <a:pt x="619696" y="154609"/>
                  </a:lnTo>
                  <a:lnTo>
                    <a:pt x="627913" y="193433"/>
                  </a:lnTo>
                  <a:lnTo>
                    <a:pt x="650303" y="225018"/>
                  </a:lnTo>
                  <a:lnTo>
                    <a:pt x="683501" y="246253"/>
                  </a:lnTo>
                  <a:lnTo>
                    <a:pt x="724115" y="254025"/>
                  </a:lnTo>
                  <a:lnTo>
                    <a:pt x="756056" y="249097"/>
                  </a:lnTo>
                  <a:lnTo>
                    <a:pt x="784402" y="235381"/>
                  </a:lnTo>
                  <a:lnTo>
                    <a:pt x="807199" y="214528"/>
                  </a:lnTo>
                  <a:lnTo>
                    <a:pt x="810869" y="208191"/>
                  </a:lnTo>
                  <a:lnTo>
                    <a:pt x="822464" y="188163"/>
                  </a:lnTo>
                  <a:lnTo>
                    <a:pt x="768908" y="188163"/>
                  </a:lnTo>
                  <a:lnTo>
                    <a:pt x="759472" y="197243"/>
                  </a:lnTo>
                  <a:lnTo>
                    <a:pt x="748779" y="203631"/>
                  </a:lnTo>
                  <a:lnTo>
                    <a:pt x="735939" y="207289"/>
                  </a:lnTo>
                  <a:lnTo>
                    <a:pt x="720077" y="208191"/>
                  </a:lnTo>
                  <a:lnTo>
                    <a:pt x="706005" y="206070"/>
                  </a:lnTo>
                  <a:lnTo>
                    <a:pt x="692708" y="200228"/>
                  </a:lnTo>
                  <a:lnTo>
                    <a:pt x="681050" y="190703"/>
                  </a:lnTo>
                  <a:lnTo>
                    <a:pt x="671906" y="177507"/>
                  </a:lnTo>
                  <a:lnTo>
                    <a:pt x="826173" y="177507"/>
                  </a:lnTo>
                  <a:lnTo>
                    <a:pt x="827519" y="171069"/>
                  </a:lnTo>
                  <a:lnTo>
                    <a:pt x="828865" y="162026"/>
                  </a:lnTo>
                  <a:lnTo>
                    <a:pt x="828865" y="154609"/>
                  </a:lnTo>
                  <a:close/>
                </a:path>
                <a:path w="1620520" h="744219">
                  <a:moveTo>
                    <a:pt x="917689" y="560692"/>
                  </a:moveTo>
                  <a:lnTo>
                    <a:pt x="871791" y="560692"/>
                  </a:lnTo>
                  <a:lnTo>
                    <a:pt x="871791" y="669264"/>
                  </a:lnTo>
                  <a:lnTo>
                    <a:pt x="871435" y="680669"/>
                  </a:lnTo>
                  <a:lnTo>
                    <a:pt x="868934" y="691769"/>
                  </a:lnTo>
                  <a:lnTo>
                    <a:pt x="862152" y="700176"/>
                  </a:lnTo>
                  <a:lnTo>
                    <a:pt x="848956" y="703516"/>
                  </a:lnTo>
                  <a:lnTo>
                    <a:pt x="835774" y="699871"/>
                  </a:lnTo>
                  <a:lnTo>
                    <a:pt x="828827" y="690943"/>
                  </a:lnTo>
                  <a:lnTo>
                    <a:pt x="826096" y="679742"/>
                  </a:lnTo>
                  <a:lnTo>
                    <a:pt x="825639" y="669264"/>
                  </a:lnTo>
                  <a:lnTo>
                    <a:pt x="825639" y="560692"/>
                  </a:lnTo>
                  <a:lnTo>
                    <a:pt x="779729" y="560692"/>
                  </a:lnTo>
                  <a:lnTo>
                    <a:pt x="779729" y="669264"/>
                  </a:lnTo>
                  <a:lnTo>
                    <a:pt x="780453" y="686803"/>
                  </a:lnTo>
                  <a:lnTo>
                    <a:pt x="797712" y="724649"/>
                  </a:lnTo>
                  <a:lnTo>
                    <a:pt x="837895" y="743089"/>
                  </a:lnTo>
                  <a:lnTo>
                    <a:pt x="849439" y="743839"/>
                  </a:lnTo>
                  <a:lnTo>
                    <a:pt x="865085" y="742480"/>
                  </a:lnTo>
                  <a:lnTo>
                    <a:pt x="899718" y="724395"/>
                  </a:lnTo>
                  <a:lnTo>
                    <a:pt x="916482" y="688949"/>
                  </a:lnTo>
                  <a:lnTo>
                    <a:pt x="917689" y="669264"/>
                  </a:lnTo>
                  <a:lnTo>
                    <a:pt x="917689" y="560692"/>
                  </a:lnTo>
                  <a:close/>
                </a:path>
                <a:path w="1620520" h="744219">
                  <a:moveTo>
                    <a:pt x="1015758" y="146850"/>
                  </a:moveTo>
                  <a:lnTo>
                    <a:pt x="1009789" y="102158"/>
                  </a:lnTo>
                  <a:lnTo>
                    <a:pt x="972985" y="61328"/>
                  </a:lnTo>
                  <a:lnTo>
                    <a:pt x="930427" y="55270"/>
                  </a:lnTo>
                  <a:lnTo>
                    <a:pt x="908240" y="61137"/>
                  </a:lnTo>
                  <a:lnTo>
                    <a:pt x="888111" y="73914"/>
                  </a:lnTo>
                  <a:lnTo>
                    <a:pt x="888111" y="59385"/>
                  </a:lnTo>
                  <a:lnTo>
                    <a:pt x="845324" y="59385"/>
                  </a:lnTo>
                  <a:lnTo>
                    <a:pt x="845324" y="248526"/>
                  </a:lnTo>
                  <a:lnTo>
                    <a:pt x="893495" y="248526"/>
                  </a:lnTo>
                  <a:lnTo>
                    <a:pt x="893419" y="145249"/>
                  </a:lnTo>
                  <a:lnTo>
                    <a:pt x="894676" y="129552"/>
                  </a:lnTo>
                  <a:lnTo>
                    <a:pt x="899464" y="115252"/>
                  </a:lnTo>
                  <a:lnTo>
                    <a:pt x="909993" y="104254"/>
                  </a:lnTo>
                  <a:lnTo>
                    <a:pt x="919276" y="100609"/>
                  </a:lnTo>
                  <a:lnTo>
                    <a:pt x="928979" y="99288"/>
                  </a:lnTo>
                  <a:lnTo>
                    <a:pt x="938364" y="100215"/>
                  </a:lnTo>
                  <a:lnTo>
                    <a:pt x="946708" y="103276"/>
                  </a:lnTo>
                  <a:lnTo>
                    <a:pt x="959726" y="115887"/>
                  </a:lnTo>
                  <a:lnTo>
                    <a:pt x="965695" y="131533"/>
                  </a:lnTo>
                  <a:lnTo>
                    <a:pt x="967320" y="147408"/>
                  </a:lnTo>
                  <a:lnTo>
                    <a:pt x="967257" y="248526"/>
                  </a:lnTo>
                  <a:lnTo>
                    <a:pt x="1015758" y="248526"/>
                  </a:lnTo>
                  <a:lnTo>
                    <a:pt x="1015758" y="146850"/>
                  </a:lnTo>
                  <a:close/>
                </a:path>
                <a:path w="1620520" h="744219">
                  <a:moveTo>
                    <a:pt x="1047635" y="560692"/>
                  </a:moveTo>
                  <a:lnTo>
                    <a:pt x="931049" y="560692"/>
                  </a:lnTo>
                  <a:lnTo>
                    <a:pt x="931049" y="601014"/>
                  </a:lnTo>
                  <a:lnTo>
                    <a:pt x="966520" y="601014"/>
                  </a:lnTo>
                  <a:lnTo>
                    <a:pt x="966520" y="740435"/>
                  </a:lnTo>
                  <a:lnTo>
                    <a:pt x="1012418" y="740435"/>
                  </a:lnTo>
                  <a:lnTo>
                    <a:pt x="1012418" y="601014"/>
                  </a:lnTo>
                  <a:lnTo>
                    <a:pt x="1047635" y="601014"/>
                  </a:lnTo>
                  <a:lnTo>
                    <a:pt x="1047635" y="560692"/>
                  </a:lnTo>
                  <a:close/>
                </a:path>
                <a:path w="1620520" h="744219">
                  <a:moveTo>
                    <a:pt x="1124851" y="59690"/>
                  </a:moveTo>
                  <a:lnTo>
                    <a:pt x="1097915" y="59690"/>
                  </a:lnTo>
                  <a:lnTo>
                    <a:pt x="1097915" y="0"/>
                  </a:lnTo>
                  <a:lnTo>
                    <a:pt x="1049743" y="0"/>
                  </a:lnTo>
                  <a:lnTo>
                    <a:pt x="1049743" y="59690"/>
                  </a:lnTo>
                  <a:lnTo>
                    <a:pt x="1028192" y="59690"/>
                  </a:lnTo>
                  <a:lnTo>
                    <a:pt x="1028192" y="104140"/>
                  </a:lnTo>
                  <a:lnTo>
                    <a:pt x="1049743" y="104140"/>
                  </a:lnTo>
                  <a:lnTo>
                    <a:pt x="1049743" y="248920"/>
                  </a:lnTo>
                  <a:lnTo>
                    <a:pt x="1097915" y="248920"/>
                  </a:lnTo>
                  <a:lnTo>
                    <a:pt x="1097915" y="104140"/>
                  </a:lnTo>
                  <a:lnTo>
                    <a:pt x="1124851" y="104140"/>
                  </a:lnTo>
                  <a:lnTo>
                    <a:pt x="1124851" y="59690"/>
                  </a:lnTo>
                  <a:close/>
                </a:path>
                <a:path w="1620520" h="744219">
                  <a:moveTo>
                    <a:pt x="1311427" y="59385"/>
                  </a:moveTo>
                  <a:lnTo>
                    <a:pt x="1262913" y="59385"/>
                  </a:lnTo>
                  <a:lnTo>
                    <a:pt x="1262989" y="163055"/>
                  </a:lnTo>
                  <a:lnTo>
                    <a:pt x="1261745" y="178816"/>
                  </a:lnTo>
                  <a:lnTo>
                    <a:pt x="1256957" y="193116"/>
                  </a:lnTo>
                  <a:lnTo>
                    <a:pt x="1246416" y="203974"/>
                  </a:lnTo>
                  <a:lnTo>
                    <a:pt x="1237132" y="207632"/>
                  </a:lnTo>
                  <a:lnTo>
                    <a:pt x="1227480" y="208953"/>
                  </a:lnTo>
                  <a:lnTo>
                    <a:pt x="1218196" y="208026"/>
                  </a:lnTo>
                  <a:lnTo>
                    <a:pt x="1210043" y="204952"/>
                  </a:lnTo>
                  <a:lnTo>
                    <a:pt x="1196835" y="192481"/>
                  </a:lnTo>
                  <a:lnTo>
                    <a:pt x="1190764" y="176834"/>
                  </a:lnTo>
                  <a:lnTo>
                    <a:pt x="1189113" y="160883"/>
                  </a:lnTo>
                  <a:lnTo>
                    <a:pt x="1189164" y="59385"/>
                  </a:lnTo>
                  <a:lnTo>
                    <a:pt x="1140993" y="59385"/>
                  </a:lnTo>
                  <a:lnTo>
                    <a:pt x="1140993" y="161378"/>
                  </a:lnTo>
                  <a:lnTo>
                    <a:pt x="1141844" y="182194"/>
                  </a:lnTo>
                  <a:lnTo>
                    <a:pt x="1159459" y="228879"/>
                  </a:lnTo>
                  <a:lnTo>
                    <a:pt x="1203794" y="252641"/>
                  </a:lnTo>
                  <a:lnTo>
                    <a:pt x="1226121" y="253022"/>
                  </a:lnTo>
                  <a:lnTo>
                    <a:pt x="1248321" y="247281"/>
                  </a:lnTo>
                  <a:lnTo>
                    <a:pt x="1268310" y="234975"/>
                  </a:lnTo>
                  <a:lnTo>
                    <a:pt x="1268310" y="248526"/>
                  </a:lnTo>
                  <a:lnTo>
                    <a:pt x="1311427" y="248526"/>
                  </a:lnTo>
                  <a:lnTo>
                    <a:pt x="1311427" y="59385"/>
                  </a:lnTo>
                  <a:close/>
                </a:path>
                <a:path w="1620520" h="744219">
                  <a:moveTo>
                    <a:pt x="1620240" y="151701"/>
                  </a:moveTo>
                  <a:lnTo>
                    <a:pt x="1614601" y="100825"/>
                  </a:lnTo>
                  <a:lnTo>
                    <a:pt x="1572094" y="59385"/>
                  </a:lnTo>
                  <a:lnTo>
                    <a:pt x="1552143" y="55092"/>
                  </a:lnTo>
                  <a:lnTo>
                    <a:pt x="1529016" y="56045"/>
                  </a:lnTo>
                  <a:lnTo>
                    <a:pt x="1505445" y="64071"/>
                  </a:lnTo>
                  <a:lnTo>
                    <a:pt x="1484172" y="81013"/>
                  </a:lnTo>
                  <a:lnTo>
                    <a:pt x="1475587" y="72390"/>
                  </a:lnTo>
                  <a:lnTo>
                    <a:pt x="1467167" y="65722"/>
                  </a:lnTo>
                  <a:lnTo>
                    <a:pt x="1458506" y="60820"/>
                  </a:lnTo>
                  <a:lnTo>
                    <a:pt x="1449146" y="57454"/>
                  </a:lnTo>
                  <a:lnTo>
                    <a:pt x="1433309" y="54851"/>
                  </a:lnTo>
                  <a:lnTo>
                    <a:pt x="1416646" y="56730"/>
                  </a:lnTo>
                  <a:lnTo>
                    <a:pt x="1399984" y="63080"/>
                  </a:lnTo>
                  <a:lnTo>
                    <a:pt x="1384134" y="73914"/>
                  </a:lnTo>
                  <a:lnTo>
                    <a:pt x="1384134" y="59385"/>
                  </a:lnTo>
                  <a:lnTo>
                    <a:pt x="1338338" y="59385"/>
                  </a:lnTo>
                  <a:lnTo>
                    <a:pt x="1338338" y="248526"/>
                  </a:lnTo>
                  <a:lnTo>
                    <a:pt x="1386497" y="248526"/>
                  </a:lnTo>
                  <a:lnTo>
                    <a:pt x="1386433" y="141935"/>
                  </a:lnTo>
                  <a:lnTo>
                    <a:pt x="1387767" y="128143"/>
                  </a:lnTo>
                  <a:lnTo>
                    <a:pt x="1392758" y="115316"/>
                  </a:lnTo>
                  <a:lnTo>
                    <a:pt x="1403680" y="104902"/>
                  </a:lnTo>
                  <a:lnTo>
                    <a:pt x="1411808" y="101460"/>
                  </a:lnTo>
                  <a:lnTo>
                    <a:pt x="1420901" y="100304"/>
                  </a:lnTo>
                  <a:lnTo>
                    <a:pt x="1430058" y="101460"/>
                  </a:lnTo>
                  <a:lnTo>
                    <a:pt x="1455750" y="144437"/>
                  </a:lnTo>
                  <a:lnTo>
                    <a:pt x="1455877" y="248526"/>
                  </a:lnTo>
                  <a:lnTo>
                    <a:pt x="1503718" y="248526"/>
                  </a:lnTo>
                  <a:lnTo>
                    <a:pt x="1503692" y="142951"/>
                  </a:lnTo>
                  <a:lnTo>
                    <a:pt x="1520545" y="105537"/>
                  </a:lnTo>
                  <a:lnTo>
                    <a:pt x="1537639" y="100736"/>
                  </a:lnTo>
                  <a:lnTo>
                    <a:pt x="1546123" y="101409"/>
                  </a:lnTo>
                  <a:lnTo>
                    <a:pt x="1553222" y="103924"/>
                  </a:lnTo>
                  <a:lnTo>
                    <a:pt x="1565465" y="115036"/>
                  </a:lnTo>
                  <a:lnTo>
                    <a:pt x="1571040" y="129590"/>
                  </a:lnTo>
                  <a:lnTo>
                    <a:pt x="1572501" y="146329"/>
                  </a:lnTo>
                  <a:lnTo>
                    <a:pt x="1572425" y="248526"/>
                  </a:lnTo>
                  <a:lnTo>
                    <a:pt x="1620240" y="248526"/>
                  </a:lnTo>
                  <a:lnTo>
                    <a:pt x="1620240" y="151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Proxima Nova Rg" panose="02000506030000020004" pitchFamily="50" charset="0"/>
              </a:endParaRPr>
            </a:p>
          </p:txBody>
        </p:sp>
        <p:pic>
          <p:nvPicPr>
            <p:cNvPr id="25" name="object 8">
              <a:extLst>
                <a:ext uri="{FF2B5EF4-FFF2-40B4-BE49-F238E27FC236}">
                  <a16:creationId xmlns:a16="http://schemas.microsoft.com/office/drawing/2014/main" xmlns="" id="{AF00E0CF-1A9C-A245-B7FF-11AF04E7AD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195" y="2691198"/>
              <a:ext cx="205803" cy="199478"/>
            </a:xfrm>
            <a:prstGeom prst="rect">
              <a:avLst/>
            </a:prstGeom>
          </p:spPr>
        </p:pic>
      </p:grpSp>
      <p:sp>
        <p:nvSpPr>
          <p:cNvPr id="212" name="ZoneTexte 211">
            <a:extLst>
              <a:ext uri="{FF2B5EF4-FFF2-40B4-BE49-F238E27FC236}">
                <a16:creationId xmlns:a16="http://schemas.microsoft.com/office/drawing/2014/main" xmlns="" id="{84B30EFF-D43E-2E46-9BCD-1E0F66C6BF08}"/>
              </a:ext>
            </a:extLst>
          </p:cNvPr>
          <p:cNvSpPr txBox="1"/>
          <p:nvPr/>
        </p:nvSpPr>
        <p:spPr>
          <a:xfrm>
            <a:off x="5312562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xmlns="" id="{772E9340-E688-DB44-BBD6-C3398EC116E8}"/>
              </a:ext>
            </a:extLst>
          </p:cNvPr>
          <p:cNvSpPr txBox="1"/>
          <p:nvPr/>
        </p:nvSpPr>
        <p:spPr>
          <a:xfrm>
            <a:off x="6888934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xmlns="" id="{ABB0ADCB-3BA4-3A40-9987-46A60C13B94B}"/>
              </a:ext>
            </a:extLst>
          </p:cNvPr>
          <p:cNvSpPr txBox="1"/>
          <p:nvPr/>
        </p:nvSpPr>
        <p:spPr>
          <a:xfrm>
            <a:off x="8324601" y="953965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xmlns="" id="{DD158797-251F-634B-80AA-7D7C1357EAB9}"/>
              </a:ext>
            </a:extLst>
          </p:cNvPr>
          <p:cNvSpPr txBox="1"/>
          <p:nvPr/>
        </p:nvSpPr>
        <p:spPr>
          <a:xfrm>
            <a:off x="9936856" y="956642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xmlns="" id="{35782A79-E7D3-BE44-81A2-0D1029F76844}"/>
              </a:ext>
            </a:extLst>
          </p:cNvPr>
          <p:cNvSpPr txBox="1"/>
          <p:nvPr/>
        </p:nvSpPr>
        <p:spPr>
          <a:xfrm>
            <a:off x="5457487" y="5566662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xmlns="" id="{F0AF1DEB-9D5E-9F4D-BC03-529712B9E6A0}"/>
              </a:ext>
            </a:extLst>
          </p:cNvPr>
          <p:cNvSpPr txBox="1"/>
          <p:nvPr/>
        </p:nvSpPr>
        <p:spPr>
          <a:xfrm>
            <a:off x="6915749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xmlns="" id="{029CED03-AD6B-A441-AAF1-40D7B17458D1}"/>
              </a:ext>
            </a:extLst>
          </p:cNvPr>
          <p:cNvSpPr txBox="1"/>
          <p:nvPr/>
        </p:nvSpPr>
        <p:spPr>
          <a:xfrm>
            <a:off x="8365610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xmlns="" id="{21883C5F-A7B9-B542-8333-9B276476F42A}"/>
              </a:ext>
            </a:extLst>
          </p:cNvPr>
          <p:cNvSpPr txBox="1"/>
          <p:nvPr/>
        </p:nvSpPr>
        <p:spPr>
          <a:xfrm>
            <a:off x="9823705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220" name="object 129">
            <a:extLst>
              <a:ext uri="{FF2B5EF4-FFF2-40B4-BE49-F238E27FC236}">
                <a16:creationId xmlns:a16="http://schemas.microsoft.com/office/drawing/2014/main" xmlns="" id="{26D11DE5-5092-AA4D-ACC4-ED594A903744}"/>
              </a:ext>
            </a:extLst>
          </p:cNvPr>
          <p:cNvSpPr txBox="1"/>
          <p:nvPr/>
        </p:nvSpPr>
        <p:spPr>
          <a:xfrm>
            <a:off x="4522135" y="6161476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221" name="object 130">
            <a:extLst>
              <a:ext uri="{FF2B5EF4-FFF2-40B4-BE49-F238E27FC236}">
                <a16:creationId xmlns:a16="http://schemas.microsoft.com/office/drawing/2014/main" xmlns="" id="{363CE5C9-6AE4-5E4E-A855-DEF117C1B696}"/>
              </a:ext>
            </a:extLst>
          </p:cNvPr>
          <p:cNvSpPr txBox="1"/>
          <p:nvPr/>
        </p:nvSpPr>
        <p:spPr>
          <a:xfrm>
            <a:off x="5342425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2" name="object 130">
            <a:extLst>
              <a:ext uri="{FF2B5EF4-FFF2-40B4-BE49-F238E27FC236}">
                <a16:creationId xmlns:a16="http://schemas.microsoft.com/office/drawing/2014/main" xmlns="" id="{B46F0CCB-0687-C542-A685-92DDDAD8AEF5}"/>
              </a:ext>
            </a:extLst>
          </p:cNvPr>
          <p:cNvSpPr txBox="1"/>
          <p:nvPr/>
        </p:nvSpPr>
        <p:spPr>
          <a:xfrm>
            <a:off x="6792284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3" name="object 130">
            <a:extLst>
              <a:ext uri="{FF2B5EF4-FFF2-40B4-BE49-F238E27FC236}">
                <a16:creationId xmlns:a16="http://schemas.microsoft.com/office/drawing/2014/main" xmlns="" id="{40569F2A-7167-E642-A50D-4D12AE24CB09}"/>
              </a:ext>
            </a:extLst>
          </p:cNvPr>
          <p:cNvSpPr txBox="1"/>
          <p:nvPr/>
        </p:nvSpPr>
        <p:spPr>
          <a:xfrm>
            <a:off x="8250383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7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4" name="object 130">
            <a:extLst>
              <a:ext uri="{FF2B5EF4-FFF2-40B4-BE49-F238E27FC236}">
                <a16:creationId xmlns:a16="http://schemas.microsoft.com/office/drawing/2014/main" xmlns="" id="{1BF2E87D-A697-E041-B094-117926034088}"/>
              </a:ext>
            </a:extLst>
          </p:cNvPr>
          <p:cNvSpPr txBox="1"/>
          <p:nvPr/>
        </p:nvSpPr>
        <p:spPr>
          <a:xfrm>
            <a:off x="9708481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6" name="object 129">
            <a:extLst>
              <a:ext uri="{FF2B5EF4-FFF2-40B4-BE49-F238E27FC236}">
                <a16:creationId xmlns:a16="http://schemas.microsoft.com/office/drawing/2014/main" xmlns="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7" name="object 129">
            <a:extLst>
              <a:ext uri="{FF2B5EF4-FFF2-40B4-BE49-F238E27FC236}">
                <a16:creationId xmlns:a16="http://schemas.microsoft.com/office/drawing/2014/main" xmlns="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8" name="object 129">
            <a:extLst>
              <a:ext uri="{FF2B5EF4-FFF2-40B4-BE49-F238E27FC236}">
                <a16:creationId xmlns:a16="http://schemas.microsoft.com/office/drawing/2014/main" xmlns="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9" name="object 129">
            <a:extLst>
              <a:ext uri="{FF2B5EF4-FFF2-40B4-BE49-F238E27FC236}">
                <a16:creationId xmlns:a16="http://schemas.microsoft.com/office/drawing/2014/main" xmlns="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957146" y="5219967"/>
            <a:ext cx="4632933" cy="269666"/>
            <a:chOff x="5796354" y="5339277"/>
            <a:chExt cx="4632933" cy="269666"/>
          </a:xfrm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1B8F9FB3-89EA-1C49-9EC0-008097AEFD80}"/>
                </a:ext>
              </a:extLst>
            </p:cNvPr>
            <p:cNvSpPr/>
            <p:nvPr/>
          </p:nvSpPr>
          <p:spPr>
            <a:xfrm>
              <a:off x="5796354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6260224D-4DCC-9B49-BB0A-CEE330B762F8}"/>
                </a:ext>
              </a:extLst>
            </p:cNvPr>
            <p:cNvSpPr/>
            <p:nvPr/>
          </p:nvSpPr>
          <p:spPr>
            <a:xfrm>
              <a:off x="7299789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xmlns="" id="{79E7FA93-606D-5E42-8197-C23BF46E988C}"/>
                </a:ext>
              </a:extLst>
            </p:cNvPr>
            <p:cNvSpPr/>
            <p:nvPr/>
          </p:nvSpPr>
          <p:spPr>
            <a:xfrm>
              <a:off x="8742085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3C60651D-B4E6-8F4F-9E00-29180F687189}"/>
                </a:ext>
              </a:extLst>
            </p:cNvPr>
            <p:cNvSpPr/>
            <p:nvPr/>
          </p:nvSpPr>
          <p:spPr>
            <a:xfrm>
              <a:off x="10159621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273" name="object 86">
              <a:extLst>
                <a:ext uri="{FF2B5EF4-FFF2-40B4-BE49-F238E27FC236}">
                  <a16:creationId xmlns:a16="http://schemas.microsoft.com/office/drawing/2014/main" xmlns="" id="{39324D4A-B176-DE44-AA61-0C1DF7568651}"/>
                </a:ext>
              </a:extLst>
            </p:cNvPr>
            <p:cNvSpPr/>
            <p:nvPr/>
          </p:nvSpPr>
          <p:spPr>
            <a:xfrm>
              <a:off x="5868910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274" name="object 86">
              <a:extLst>
                <a:ext uri="{FF2B5EF4-FFF2-40B4-BE49-F238E27FC236}">
                  <a16:creationId xmlns:a16="http://schemas.microsoft.com/office/drawing/2014/main" xmlns="" id="{CF851E07-8407-E748-B511-B11F1EF9C583}"/>
                </a:ext>
              </a:extLst>
            </p:cNvPr>
            <p:cNvSpPr/>
            <p:nvPr/>
          </p:nvSpPr>
          <p:spPr>
            <a:xfrm>
              <a:off x="737457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275" name="object 86">
              <a:extLst>
                <a:ext uri="{FF2B5EF4-FFF2-40B4-BE49-F238E27FC236}">
                  <a16:creationId xmlns:a16="http://schemas.microsoft.com/office/drawing/2014/main" xmlns="" id="{C618B304-1B32-EE4B-B011-686B07841413}"/>
                </a:ext>
              </a:extLst>
            </p:cNvPr>
            <p:cNvSpPr/>
            <p:nvPr/>
          </p:nvSpPr>
          <p:spPr>
            <a:xfrm>
              <a:off x="881836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276" name="object 86">
              <a:extLst>
                <a:ext uri="{FF2B5EF4-FFF2-40B4-BE49-F238E27FC236}">
                  <a16:creationId xmlns:a16="http://schemas.microsoft.com/office/drawing/2014/main" xmlns="" id="{810A1B62-7B02-DB4C-9DC8-8628813A5DBC}"/>
                </a:ext>
              </a:extLst>
            </p:cNvPr>
            <p:cNvSpPr/>
            <p:nvPr/>
          </p:nvSpPr>
          <p:spPr>
            <a:xfrm>
              <a:off x="10234654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281" name="object 129">
            <a:extLst>
              <a:ext uri="{FF2B5EF4-FFF2-40B4-BE49-F238E27FC236}">
                <a16:creationId xmlns:a16="http://schemas.microsoft.com/office/drawing/2014/main" xmlns="" id="{08074159-668C-7C45-B60E-429C1587EA5F}"/>
              </a:ext>
            </a:extLst>
          </p:cNvPr>
          <p:cNvSpPr txBox="1"/>
          <p:nvPr/>
        </p:nvSpPr>
        <p:spPr>
          <a:xfrm>
            <a:off x="9870581" y="1518840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282" name="object 129">
            <a:extLst>
              <a:ext uri="{FF2B5EF4-FFF2-40B4-BE49-F238E27FC236}">
                <a16:creationId xmlns:a16="http://schemas.microsoft.com/office/drawing/2014/main" xmlns="" id="{5223F077-5EEA-8043-829C-59176AE3C9EF}"/>
              </a:ext>
            </a:extLst>
          </p:cNvPr>
          <p:cNvSpPr txBox="1"/>
          <p:nvPr/>
        </p:nvSpPr>
        <p:spPr>
          <a:xfrm>
            <a:off x="4356698" y="1004090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284" name="TextBox 4">
            <a:extLst>
              <a:ext uri="{FF2B5EF4-FFF2-40B4-BE49-F238E27FC236}">
                <a16:creationId xmlns:a16="http://schemas.microsoft.com/office/drawing/2014/main" xmlns="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sur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(N1)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Meuse Namur)</a:t>
            </a:r>
          </a:p>
        </p:txBody>
      </p:sp>
      <p:sp>
        <p:nvSpPr>
          <p:cNvPr id="287" name="TextBox 4">
            <a:extLst>
              <a:ext uri="{FF2B5EF4-FFF2-40B4-BE49-F238E27FC236}">
                <a16:creationId xmlns:a16="http://schemas.microsoft.com/office/drawing/2014/main" xmlns="" id="{24266E61-DCBB-424C-BD28-7A580836384B}"/>
              </a:ext>
            </a:extLst>
          </p:cNvPr>
          <p:cNvSpPr txBox="1"/>
          <p:nvPr/>
        </p:nvSpPr>
        <p:spPr>
          <a:xfrm>
            <a:off x="2937878" y="5152360"/>
            <a:ext cx="2126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Accès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6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semaines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à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plus de 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10.000 </a:t>
            </a:r>
            <a:r>
              <a:rPr 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cv’s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région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de Namur</a:t>
            </a: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93C1535-4C88-7942-88E1-3E73389FE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8" y="1053015"/>
            <a:ext cx="986192" cy="213675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44" name="Picture 2" descr="La Meuse - Rossel">
            <a:extLst>
              <a:ext uri="{FF2B5EF4-FFF2-40B4-BE49-F238E27FC236}">
                <a16:creationId xmlns:a16="http://schemas.microsoft.com/office/drawing/2014/main" xmlns="" id="{71A3B061-6328-8143-BF69-3407C5F9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42" y="2640403"/>
            <a:ext cx="1424746" cy="14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Google Shape;326;p5">
            <a:extLst>
              <a:ext uri="{FF2B5EF4-FFF2-40B4-BE49-F238E27FC236}">
                <a16:creationId xmlns:a16="http://schemas.microsoft.com/office/drawing/2014/main" xmlns="" id="{6AD5B122-9DEC-6143-8E28-E4CFC1A3B8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7824" t="-4968" r="22382" b="1552"/>
          <a:stretch/>
        </p:blipFill>
        <p:spPr>
          <a:xfrm>
            <a:off x="3542713" y="3574488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Picture 6" descr="https://journal.7dimanche.be/medias/7dimanche.png">
            <a:extLst>
              <a:ext uri="{FF2B5EF4-FFF2-40B4-BE49-F238E27FC236}">
                <a16:creationId xmlns:a16="http://schemas.microsoft.com/office/drawing/2014/main" xmlns="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67" y="3585372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object 129">
            <a:extLst>
              <a:ext uri="{FF2B5EF4-FFF2-40B4-BE49-F238E27FC236}">
                <a16:creationId xmlns:a16="http://schemas.microsoft.com/office/drawing/2014/main" xmlns="" id="{E3CB2618-084A-9A40-9EFD-E1BCAB91B56A}"/>
              </a:ext>
            </a:extLst>
          </p:cNvPr>
          <p:cNvSpPr txBox="1"/>
          <p:nvPr/>
        </p:nvSpPr>
        <p:spPr>
          <a:xfrm>
            <a:off x="5323427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9" name="object 129">
            <a:extLst>
              <a:ext uri="{FF2B5EF4-FFF2-40B4-BE49-F238E27FC236}">
                <a16:creationId xmlns:a16="http://schemas.microsoft.com/office/drawing/2014/main" xmlns="" id="{AC2F4ED1-D039-9349-B029-03C9D0363D2B}"/>
              </a:ext>
            </a:extLst>
          </p:cNvPr>
          <p:cNvSpPr txBox="1"/>
          <p:nvPr/>
        </p:nvSpPr>
        <p:spPr>
          <a:xfrm>
            <a:off x="6773286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9F309D0-FE7C-5440-9EC9-D02D60D9CCF1}"/>
              </a:ext>
            </a:extLst>
          </p:cNvPr>
          <p:cNvSpPr txBox="1"/>
          <p:nvPr/>
        </p:nvSpPr>
        <p:spPr>
          <a:xfrm>
            <a:off x="8231382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1" name="object 129">
            <a:extLst>
              <a:ext uri="{FF2B5EF4-FFF2-40B4-BE49-F238E27FC236}">
                <a16:creationId xmlns:a16="http://schemas.microsoft.com/office/drawing/2014/main" xmlns="" id="{A9AE42CB-00A9-934C-9E9D-083396CC8D51}"/>
              </a:ext>
            </a:extLst>
          </p:cNvPr>
          <p:cNvSpPr txBox="1"/>
          <p:nvPr/>
        </p:nvSpPr>
        <p:spPr>
          <a:xfrm>
            <a:off x="9681243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08DA7764-FFBB-5B40-B7F3-20DCA07BC783}"/>
              </a:ext>
            </a:extLst>
          </p:cNvPr>
          <p:cNvSpPr txBox="1"/>
          <p:nvPr/>
        </p:nvSpPr>
        <p:spPr>
          <a:xfrm>
            <a:off x="6773286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4" name="object 129">
            <a:extLst>
              <a:ext uri="{FF2B5EF4-FFF2-40B4-BE49-F238E27FC236}">
                <a16:creationId xmlns:a16="http://schemas.microsoft.com/office/drawing/2014/main" xmlns="" id="{7E8EFF8B-6963-9846-84CE-A8FDDFA33E2F}"/>
              </a:ext>
            </a:extLst>
          </p:cNvPr>
          <p:cNvSpPr txBox="1"/>
          <p:nvPr/>
        </p:nvSpPr>
        <p:spPr>
          <a:xfrm>
            <a:off x="8231382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5" name="object 129">
            <a:extLst>
              <a:ext uri="{FF2B5EF4-FFF2-40B4-BE49-F238E27FC236}">
                <a16:creationId xmlns:a16="http://schemas.microsoft.com/office/drawing/2014/main" xmlns="" id="{ABCC96EE-BBC4-724F-A438-1EF44E86418E}"/>
              </a:ext>
            </a:extLst>
          </p:cNvPr>
          <p:cNvSpPr txBox="1"/>
          <p:nvPr/>
        </p:nvSpPr>
        <p:spPr>
          <a:xfrm>
            <a:off x="9681243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FF9A6090-1ECB-C74D-A777-F16593E8A3E9}"/>
              </a:ext>
            </a:extLst>
          </p:cNvPr>
          <p:cNvSpPr txBox="1"/>
          <p:nvPr/>
        </p:nvSpPr>
        <p:spPr>
          <a:xfrm>
            <a:off x="8231382" y="43129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9" name="object 129">
            <a:extLst>
              <a:ext uri="{FF2B5EF4-FFF2-40B4-BE49-F238E27FC236}">
                <a16:creationId xmlns:a16="http://schemas.microsoft.com/office/drawing/2014/main" xmlns="" id="{9C882866-9A92-5B45-A042-AFD71D0C3BCC}"/>
              </a:ext>
            </a:extLst>
          </p:cNvPr>
          <p:cNvSpPr txBox="1"/>
          <p:nvPr/>
        </p:nvSpPr>
        <p:spPr>
          <a:xfrm>
            <a:off x="9681243" y="43129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xmlns="" id="{B537AB7C-2A20-954C-9CC7-20B721F82CBF}"/>
              </a:ext>
            </a:extLst>
          </p:cNvPr>
          <p:cNvSpPr txBox="1"/>
          <p:nvPr/>
        </p:nvSpPr>
        <p:spPr>
          <a:xfrm rot="16200000">
            <a:off x="1100596" y="2204799"/>
            <a:ext cx="310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COMMUNIQUER ET ATTIRER</a:t>
            </a:r>
          </a:p>
          <a:p>
            <a:endParaRPr lang="fr-FR" sz="1200" dirty="0">
              <a:solidFill>
                <a:srgbClr val="00AEEF">
                  <a:alpha val="30000"/>
                </a:srgbClr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D5750A-76BE-5043-87E6-B63B0A8B897D}"/>
              </a:ext>
            </a:extLst>
          </p:cNvPr>
          <p:cNvSpPr/>
          <p:nvPr/>
        </p:nvSpPr>
        <p:spPr>
          <a:xfrm>
            <a:off x="5267325" y="1433746"/>
            <a:ext cx="4475671" cy="6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EF0CEB72-474F-5241-9A73-993EA2E866FB}"/>
              </a:ext>
            </a:extLst>
          </p:cNvPr>
          <p:cNvSpPr txBox="1"/>
          <p:nvPr/>
        </p:nvSpPr>
        <p:spPr>
          <a:xfrm>
            <a:off x="5392652" y="1514901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xmlns="" id="{B75AD77D-C6F6-C448-9257-AD9F8DD9532D}"/>
              </a:ext>
            </a:extLst>
          </p:cNvPr>
          <p:cNvSpPr txBox="1"/>
          <p:nvPr/>
        </p:nvSpPr>
        <p:spPr>
          <a:xfrm rot="16200000">
            <a:off x="1960175" y="5244758"/>
            <a:ext cx="125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RENCONTRER ET COLLECTER</a:t>
            </a:r>
          </a:p>
        </p:txBody>
      </p:sp>
      <p:pic>
        <p:nvPicPr>
          <p:cNvPr id="172" name="Picture 8" descr="Le-logo-Facebook - Ville de Saint-Gobain">
            <a:extLst>
              <a:ext uri="{FF2B5EF4-FFF2-40B4-BE49-F238E27FC236}">
                <a16:creationId xmlns:a16="http://schemas.microsoft.com/office/drawing/2014/main" xmlns="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89" y="1709157"/>
            <a:ext cx="229165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8" y="1714112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7831" y="1539461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283" name="TextBox 4">
            <a:extLst>
              <a:ext uri="{FF2B5EF4-FFF2-40B4-BE49-F238E27FC236}">
                <a16:creationId xmlns:a16="http://schemas.microsoft.com/office/drawing/2014/main" xmlns="" id="{EA43D01A-586A-0A41-8A85-8368F4AB4283}"/>
              </a:ext>
            </a:extLst>
          </p:cNvPr>
          <p:cNvSpPr txBox="1"/>
          <p:nvPr/>
        </p:nvSpPr>
        <p:spPr>
          <a:xfrm>
            <a:off x="4154401" y="5644457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3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3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Dôme de Charleroi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  <a:endParaRPr lang="fr-BE" sz="1200" b="1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fr-FR" sz="1200" b="1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25 août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fr-FR" sz="1200" b="1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30 août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fr-BE" sz="1200" spc="-4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6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 au 11 septembre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14 </a:t>
            </a:r>
            <a:r>
              <a:rPr lang="fr-BE" sz="120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septembre 2022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1E528D52-678C-934B-9FAE-9CCD5630D89C}"/>
              </a:ext>
            </a:extLst>
          </p:cNvPr>
          <p:cNvGrpSpPr/>
          <p:nvPr/>
        </p:nvGrpSpPr>
        <p:grpSpPr>
          <a:xfrm>
            <a:off x="149529" y="305484"/>
            <a:ext cx="1916600" cy="950673"/>
            <a:chOff x="194613" y="2423101"/>
            <a:chExt cx="1916600" cy="950673"/>
          </a:xfrm>
        </p:grpSpPr>
        <p:sp>
          <p:nvSpPr>
            <p:cNvPr id="23" name="object 7">
              <a:extLst>
                <a:ext uri="{FF2B5EF4-FFF2-40B4-BE49-F238E27FC236}">
                  <a16:creationId xmlns:a16="http://schemas.microsoft.com/office/drawing/2014/main" xmlns="" id="{05D08B40-2210-B243-81D4-B660314A7BAB}"/>
                </a:ext>
              </a:extLst>
            </p:cNvPr>
            <p:cNvSpPr/>
            <p:nvPr/>
          </p:nvSpPr>
          <p:spPr>
            <a:xfrm>
              <a:off x="194613" y="2423101"/>
              <a:ext cx="794385" cy="713105"/>
            </a:xfrm>
            <a:custGeom>
              <a:avLst/>
              <a:gdLst/>
              <a:ahLst/>
              <a:cxnLst/>
              <a:rect l="l" t="t" r="r" b="b"/>
              <a:pathLst>
                <a:path w="794385" h="713105">
                  <a:moveTo>
                    <a:pt x="237286" y="0"/>
                  </a:moveTo>
                  <a:lnTo>
                    <a:pt x="0" y="0"/>
                  </a:lnTo>
                  <a:lnTo>
                    <a:pt x="0" y="237299"/>
                  </a:lnTo>
                  <a:lnTo>
                    <a:pt x="237286" y="237299"/>
                  </a:lnTo>
                  <a:lnTo>
                    <a:pt x="237286" y="0"/>
                  </a:lnTo>
                  <a:close/>
                </a:path>
                <a:path w="794385" h="713105">
                  <a:moveTo>
                    <a:pt x="792505" y="12"/>
                  </a:moveTo>
                  <a:lnTo>
                    <a:pt x="298208" y="12"/>
                  </a:lnTo>
                  <a:lnTo>
                    <a:pt x="298208" y="237502"/>
                  </a:lnTo>
                  <a:lnTo>
                    <a:pt x="298208" y="712482"/>
                  </a:lnTo>
                  <a:lnTo>
                    <a:pt x="535495" y="712482"/>
                  </a:lnTo>
                  <a:lnTo>
                    <a:pt x="535495" y="237502"/>
                  </a:lnTo>
                  <a:lnTo>
                    <a:pt x="792505" y="237502"/>
                  </a:lnTo>
                  <a:lnTo>
                    <a:pt x="792505" y="12"/>
                  </a:lnTo>
                  <a:close/>
                </a:path>
                <a:path w="794385" h="713105">
                  <a:moveTo>
                    <a:pt x="794042" y="516178"/>
                  </a:moveTo>
                  <a:lnTo>
                    <a:pt x="598360" y="516178"/>
                  </a:lnTo>
                  <a:lnTo>
                    <a:pt x="598360" y="711885"/>
                  </a:lnTo>
                  <a:lnTo>
                    <a:pt x="794042" y="711885"/>
                  </a:lnTo>
                  <a:lnTo>
                    <a:pt x="794042" y="516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xmlns="" id="{A48A2FC3-CAA7-174D-B116-DA5C77EB97A9}"/>
                </a:ext>
              </a:extLst>
            </p:cNvPr>
            <p:cNvSpPr/>
            <p:nvPr/>
          </p:nvSpPr>
          <p:spPr>
            <a:xfrm>
              <a:off x="490693" y="2629554"/>
              <a:ext cx="1620520" cy="744220"/>
            </a:xfrm>
            <a:custGeom>
              <a:avLst/>
              <a:gdLst/>
              <a:ahLst/>
              <a:cxnLst/>
              <a:rect l="l" t="t" r="r" b="b"/>
              <a:pathLst>
                <a:path w="1620520" h="744219">
                  <a:moveTo>
                    <a:pt x="150596" y="560692"/>
                  </a:moveTo>
                  <a:lnTo>
                    <a:pt x="104686" y="560692"/>
                  </a:lnTo>
                  <a:lnTo>
                    <a:pt x="104686" y="628218"/>
                  </a:lnTo>
                  <a:lnTo>
                    <a:pt x="45897" y="628218"/>
                  </a:lnTo>
                  <a:lnTo>
                    <a:pt x="45897" y="560692"/>
                  </a:lnTo>
                  <a:lnTo>
                    <a:pt x="0" y="560692"/>
                  </a:lnTo>
                  <a:lnTo>
                    <a:pt x="0" y="740435"/>
                  </a:lnTo>
                  <a:lnTo>
                    <a:pt x="45897" y="740435"/>
                  </a:lnTo>
                  <a:lnTo>
                    <a:pt x="45897" y="668540"/>
                  </a:lnTo>
                  <a:lnTo>
                    <a:pt x="104686" y="668540"/>
                  </a:lnTo>
                  <a:lnTo>
                    <a:pt x="104686" y="740435"/>
                  </a:lnTo>
                  <a:lnTo>
                    <a:pt x="150596" y="740435"/>
                  </a:lnTo>
                  <a:lnTo>
                    <a:pt x="150596" y="668540"/>
                  </a:lnTo>
                  <a:lnTo>
                    <a:pt x="150596" y="628218"/>
                  </a:lnTo>
                  <a:lnTo>
                    <a:pt x="150596" y="560692"/>
                  </a:lnTo>
                  <a:close/>
                </a:path>
                <a:path w="1620520" h="744219">
                  <a:moveTo>
                    <a:pt x="343941" y="740435"/>
                  </a:moveTo>
                  <a:lnTo>
                    <a:pt x="333616" y="714451"/>
                  </a:lnTo>
                  <a:lnTo>
                    <a:pt x="319138" y="678014"/>
                  </a:lnTo>
                  <a:lnTo>
                    <a:pt x="294716" y="616559"/>
                  </a:lnTo>
                  <a:lnTo>
                    <a:pt x="273253" y="562521"/>
                  </a:lnTo>
                  <a:lnTo>
                    <a:pt x="273253" y="678014"/>
                  </a:lnTo>
                  <a:lnTo>
                    <a:pt x="235610" y="678014"/>
                  </a:lnTo>
                  <a:lnTo>
                    <a:pt x="254076" y="616559"/>
                  </a:lnTo>
                  <a:lnTo>
                    <a:pt x="254787" y="616559"/>
                  </a:lnTo>
                  <a:lnTo>
                    <a:pt x="273253" y="678014"/>
                  </a:lnTo>
                  <a:lnTo>
                    <a:pt x="273253" y="562521"/>
                  </a:lnTo>
                  <a:lnTo>
                    <a:pt x="272529" y="560692"/>
                  </a:lnTo>
                  <a:lnTo>
                    <a:pt x="236334" y="560692"/>
                  </a:lnTo>
                  <a:lnTo>
                    <a:pt x="164198" y="740435"/>
                  </a:lnTo>
                  <a:lnTo>
                    <a:pt x="213499" y="740435"/>
                  </a:lnTo>
                  <a:lnTo>
                    <a:pt x="222973" y="714451"/>
                  </a:lnTo>
                  <a:lnTo>
                    <a:pt x="285394" y="714451"/>
                  </a:lnTo>
                  <a:lnTo>
                    <a:pt x="294144" y="740435"/>
                  </a:lnTo>
                  <a:lnTo>
                    <a:pt x="343941" y="740435"/>
                  </a:lnTo>
                  <a:close/>
                </a:path>
                <a:path w="1620520" h="744219">
                  <a:moveTo>
                    <a:pt x="403440" y="560692"/>
                  </a:moveTo>
                  <a:lnTo>
                    <a:pt x="357543" y="560692"/>
                  </a:lnTo>
                  <a:lnTo>
                    <a:pt x="357543" y="740435"/>
                  </a:lnTo>
                  <a:lnTo>
                    <a:pt x="403440" y="740435"/>
                  </a:lnTo>
                  <a:lnTo>
                    <a:pt x="403440" y="560692"/>
                  </a:lnTo>
                  <a:close/>
                </a:path>
                <a:path w="1620520" h="744219">
                  <a:moveTo>
                    <a:pt x="582701" y="560692"/>
                  </a:moveTo>
                  <a:lnTo>
                    <a:pt x="538734" y="560692"/>
                  </a:lnTo>
                  <a:lnTo>
                    <a:pt x="540677" y="673150"/>
                  </a:lnTo>
                  <a:lnTo>
                    <a:pt x="540194" y="673633"/>
                  </a:lnTo>
                  <a:lnTo>
                    <a:pt x="514057" y="631139"/>
                  </a:lnTo>
                  <a:lnTo>
                    <a:pt x="470725" y="560692"/>
                  </a:lnTo>
                  <a:lnTo>
                    <a:pt x="431139" y="560692"/>
                  </a:lnTo>
                  <a:lnTo>
                    <a:pt x="431139" y="740435"/>
                  </a:lnTo>
                  <a:lnTo>
                    <a:pt x="475094" y="740435"/>
                  </a:lnTo>
                  <a:lnTo>
                    <a:pt x="473875" y="631380"/>
                  </a:lnTo>
                  <a:lnTo>
                    <a:pt x="474370" y="631139"/>
                  </a:lnTo>
                  <a:lnTo>
                    <a:pt x="542861" y="740435"/>
                  </a:lnTo>
                  <a:lnTo>
                    <a:pt x="582701" y="740435"/>
                  </a:lnTo>
                  <a:lnTo>
                    <a:pt x="582701" y="673633"/>
                  </a:lnTo>
                  <a:lnTo>
                    <a:pt x="582701" y="560692"/>
                  </a:lnTo>
                  <a:close/>
                </a:path>
                <a:path w="1620520" h="744219">
                  <a:moveTo>
                    <a:pt x="598500" y="0"/>
                  </a:moveTo>
                  <a:lnTo>
                    <a:pt x="550316" y="0"/>
                  </a:lnTo>
                  <a:lnTo>
                    <a:pt x="550316" y="248526"/>
                  </a:lnTo>
                  <a:lnTo>
                    <a:pt x="598500" y="248526"/>
                  </a:lnTo>
                  <a:lnTo>
                    <a:pt x="598500" y="0"/>
                  </a:lnTo>
                  <a:close/>
                </a:path>
                <a:path w="1620520" h="744219">
                  <a:moveTo>
                    <a:pt x="776287" y="740435"/>
                  </a:moveTo>
                  <a:lnTo>
                    <a:pt x="765962" y="714451"/>
                  </a:lnTo>
                  <a:lnTo>
                    <a:pt x="751484" y="678014"/>
                  </a:lnTo>
                  <a:lnTo>
                    <a:pt x="727062" y="616559"/>
                  </a:lnTo>
                  <a:lnTo>
                    <a:pt x="705599" y="562521"/>
                  </a:lnTo>
                  <a:lnTo>
                    <a:pt x="705599" y="678014"/>
                  </a:lnTo>
                  <a:lnTo>
                    <a:pt x="667943" y="678014"/>
                  </a:lnTo>
                  <a:lnTo>
                    <a:pt x="686409" y="616559"/>
                  </a:lnTo>
                  <a:lnTo>
                    <a:pt x="687146" y="616559"/>
                  </a:lnTo>
                  <a:lnTo>
                    <a:pt x="705599" y="678014"/>
                  </a:lnTo>
                  <a:lnTo>
                    <a:pt x="705599" y="562521"/>
                  </a:lnTo>
                  <a:lnTo>
                    <a:pt x="704875" y="560692"/>
                  </a:lnTo>
                  <a:lnTo>
                    <a:pt x="668680" y="560692"/>
                  </a:lnTo>
                  <a:lnTo>
                    <a:pt x="596544" y="740435"/>
                  </a:lnTo>
                  <a:lnTo>
                    <a:pt x="645845" y="740435"/>
                  </a:lnTo>
                  <a:lnTo>
                    <a:pt x="655320" y="714451"/>
                  </a:lnTo>
                  <a:lnTo>
                    <a:pt x="717740" y="714451"/>
                  </a:lnTo>
                  <a:lnTo>
                    <a:pt x="726490" y="740435"/>
                  </a:lnTo>
                  <a:lnTo>
                    <a:pt x="776287" y="740435"/>
                  </a:lnTo>
                  <a:close/>
                </a:path>
                <a:path w="1620520" h="744219">
                  <a:moveTo>
                    <a:pt x="828865" y="154609"/>
                  </a:moveTo>
                  <a:lnTo>
                    <a:pt x="820597" y="115684"/>
                  </a:lnTo>
                  <a:lnTo>
                    <a:pt x="798093" y="83883"/>
                  </a:lnTo>
                  <a:lnTo>
                    <a:pt x="776998" y="70294"/>
                  </a:lnTo>
                  <a:lnTo>
                    <a:pt x="776998" y="132651"/>
                  </a:lnTo>
                  <a:lnTo>
                    <a:pt x="671233" y="132651"/>
                  </a:lnTo>
                  <a:lnTo>
                    <a:pt x="681253" y="117932"/>
                  </a:lnTo>
                  <a:lnTo>
                    <a:pt x="694309" y="107556"/>
                  </a:lnTo>
                  <a:lnTo>
                    <a:pt x="709129" y="101422"/>
                  </a:lnTo>
                  <a:lnTo>
                    <a:pt x="724458" y="99402"/>
                  </a:lnTo>
                  <a:lnTo>
                    <a:pt x="740105" y="101612"/>
                  </a:lnTo>
                  <a:lnTo>
                    <a:pt x="754634" y="107797"/>
                  </a:lnTo>
                  <a:lnTo>
                    <a:pt x="767219" y="118110"/>
                  </a:lnTo>
                  <a:lnTo>
                    <a:pt x="776998" y="132651"/>
                  </a:lnTo>
                  <a:lnTo>
                    <a:pt x="776998" y="70294"/>
                  </a:lnTo>
                  <a:lnTo>
                    <a:pt x="764781" y="62420"/>
                  </a:lnTo>
                  <a:lnTo>
                    <a:pt x="724115" y="54546"/>
                  </a:lnTo>
                  <a:lnTo>
                    <a:pt x="683501" y="62420"/>
                  </a:lnTo>
                  <a:lnTo>
                    <a:pt x="650303" y="83883"/>
                  </a:lnTo>
                  <a:lnTo>
                    <a:pt x="627913" y="115684"/>
                  </a:lnTo>
                  <a:lnTo>
                    <a:pt x="619696" y="154609"/>
                  </a:lnTo>
                  <a:lnTo>
                    <a:pt x="627913" y="193433"/>
                  </a:lnTo>
                  <a:lnTo>
                    <a:pt x="650303" y="225018"/>
                  </a:lnTo>
                  <a:lnTo>
                    <a:pt x="683501" y="246253"/>
                  </a:lnTo>
                  <a:lnTo>
                    <a:pt x="724115" y="254025"/>
                  </a:lnTo>
                  <a:lnTo>
                    <a:pt x="756056" y="249097"/>
                  </a:lnTo>
                  <a:lnTo>
                    <a:pt x="784402" y="235381"/>
                  </a:lnTo>
                  <a:lnTo>
                    <a:pt x="807199" y="214528"/>
                  </a:lnTo>
                  <a:lnTo>
                    <a:pt x="810869" y="208191"/>
                  </a:lnTo>
                  <a:lnTo>
                    <a:pt x="822464" y="188163"/>
                  </a:lnTo>
                  <a:lnTo>
                    <a:pt x="768908" y="188163"/>
                  </a:lnTo>
                  <a:lnTo>
                    <a:pt x="759472" y="197243"/>
                  </a:lnTo>
                  <a:lnTo>
                    <a:pt x="748779" y="203631"/>
                  </a:lnTo>
                  <a:lnTo>
                    <a:pt x="735939" y="207289"/>
                  </a:lnTo>
                  <a:lnTo>
                    <a:pt x="720077" y="208191"/>
                  </a:lnTo>
                  <a:lnTo>
                    <a:pt x="706005" y="206070"/>
                  </a:lnTo>
                  <a:lnTo>
                    <a:pt x="692708" y="200228"/>
                  </a:lnTo>
                  <a:lnTo>
                    <a:pt x="681050" y="190703"/>
                  </a:lnTo>
                  <a:lnTo>
                    <a:pt x="671906" y="177507"/>
                  </a:lnTo>
                  <a:lnTo>
                    <a:pt x="826173" y="177507"/>
                  </a:lnTo>
                  <a:lnTo>
                    <a:pt x="827519" y="171069"/>
                  </a:lnTo>
                  <a:lnTo>
                    <a:pt x="828865" y="162026"/>
                  </a:lnTo>
                  <a:lnTo>
                    <a:pt x="828865" y="154609"/>
                  </a:lnTo>
                  <a:close/>
                </a:path>
                <a:path w="1620520" h="744219">
                  <a:moveTo>
                    <a:pt x="917689" y="560692"/>
                  </a:moveTo>
                  <a:lnTo>
                    <a:pt x="871791" y="560692"/>
                  </a:lnTo>
                  <a:lnTo>
                    <a:pt x="871791" y="669264"/>
                  </a:lnTo>
                  <a:lnTo>
                    <a:pt x="871435" y="680669"/>
                  </a:lnTo>
                  <a:lnTo>
                    <a:pt x="868934" y="691769"/>
                  </a:lnTo>
                  <a:lnTo>
                    <a:pt x="862152" y="700176"/>
                  </a:lnTo>
                  <a:lnTo>
                    <a:pt x="848956" y="703516"/>
                  </a:lnTo>
                  <a:lnTo>
                    <a:pt x="835774" y="699871"/>
                  </a:lnTo>
                  <a:lnTo>
                    <a:pt x="828827" y="690943"/>
                  </a:lnTo>
                  <a:lnTo>
                    <a:pt x="826096" y="679742"/>
                  </a:lnTo>
                  <a:lnTo>
                    <a:pt x="825639" y="669264"/>
                  </a:lnTo>
                  <a:lnTo>
                    <a:pt x="825639" y="560692"/>
                  </a:lnTo>
                  <a:lnTo>
                    <a:pt x="779729" y="560692"/>
                  </a:lnTo>
                  <a:lnTo>
                    <a:pt x="779729" y="669264"/>
                  </a:lnTo>
                  <a:lnTo>
                    <a:pt x="780453" y="686803"/>
                  </a:lnTo>
                  <a:lnTo>
                    <a:pt x="797712" y="724649"/>
                  </a:lnTo>
                  <a:lnTo>
                    <a:pt x="837895" y="743089"/>
                  </a:lnTo>
                  <a:lnTo>
                    <a:pt x="849439" y="743839"/>
                  </a:lnTo>
                  <a:lnTo>
                    <a:pt x="865085" y="742480"/>
                  </a:lnTo>
                  <a:lnTo>
                    <a:pt x="899718" y="724395"/>
                  </a:lnTo>
                  <a:lnTo>
                    <a:pt x="916482" y="688949"/>
                  </a:lnTo>
                  <a:lnTo>
                    <a:pt x="917689" y="669264"/>
                  </a:lnTo>
                  <a:lnTo>
                    <a:pt x="917689" y="560692"/>
                  </a:lnTo>
                  <a:close/>
                </a:path>
                <a:path w="1620520" h="744219">
                  <a:moveTo>
                    <a:pt x="1015758" y="146850"/>
                  </a:moveTo>
                  <a:lnTo>
                    <a:pt x="1009789" y="102158"/>
                  </a:lnTo>
                  <a:lnTo>
                    <a:pt x="972985" y="61328"/>
                  </a:lnTo>
                  <a:lnTo>
                    <a:pt x="930427" y="55270"/>
                  </a:lnTo>
                  <a:lnTo>
                    <a:pt x="908240" y="61137"/>
                  </a:lnTo>
                  <a:lnTo>
                    <a:pt x="888111" y="73914"/>
                  </a:lnTo>
                  <a:lnTo>
                    <a:pt x="888111" y="59385"/>
                  </a:lnTo>
                  <a:lnTo>
                    <a:pt x="845324" y="59385"/>
                  </a:lnTo>
                  <a:lnTo>
                    <a:pt x="845324" y="248526"/>
                  </a:lnTo>
                  <a:lnTo>
                    <a:pt x="893495" y="248526"/>
                  </a:lnTo>
                  <a:lnTo>
                    <a:pt x="893419" y="145249"/>
                  </a:lnTo>
                  <a:lnTo>
                    <a:pt x="894676" y="129552"/>
                  </a:lnTo>
                  <a:lnTo>
                    <a:pt x="899464" y="115252"/>
                  </a:lnTo>
                  <a:lnTo>
                    <a:pt x="909993" y="104254"/>
                  </a:lnTo>
                  <a:lnTo>
                    <a:pt x="919276" y="100609"/>
                  </a:lnTo>
                  <a:lnTo>
                    <a:pt x="928979" y="99288"/>
                  </a:lnTo>
                  <a:lnTo>
                    <a:pt x="938364" y="100215"/>
                  </a:lnTo>
                  <a:lnTo>
                    <a:pt x="946708" y="103276"/>
                  </a:lnTo>
                  <a:lnTo>
                    <a:pt x="959726" y="115887"/>
                  </a:lnTo>
                  <a:lnTo>
                    <a:pt x="965695" y="131533"/>
                  </a:lnTo>
                  <a:lnTo>
                    <a:pt x="967320" y="147408"/>
                  </a:lnTo>
                  <a:lnTo>
                    <a:pt x="967257" y="248526"/>
                  </a:lnTo>
                  <a:lnTo>
                    <a:pt x="1015758" y="248526"/>
                  </a:lnTo>
                  <a:lnTo>
                    <a:pt x="1015758" y="146850"/>
                  </a:lnTo>
                  <a:close/>
                </a:path>
                <a:path w="1620520" h="744219">
                  <a:moveTo>
                    <a:pt x="1047635" y="560692"/>
                  </a:moveTo>
                  <a:lnTo>
                    <a:pt x="931049" y="560692"/>
                  </a:lnTo>
                  <a:lnTo>
                    <a:pt x="931049" y="601014"/>
                  </a:lnTo>
                  <a:lnTo>
                    <a:pt x="966520" y="601014"/>
                  </a:lnTo>
                  <a:lnTo>
                    <a:pt x="966520" y="740435"/>
                  </a:lnTo>
                  <a:lnTo>
                    <a:pt x="1012418" y="740435"/>
                  </a:lnTo>
                  <a:lnTo>
                    <a:pt x="1012418" y="601014"/>
                  </a:lnTo>
                  <a:lnTo>
                    <a:pt x="1047635" y="601014"/>
                  </a:lnTo>
                  <a:lnTo>
                    <a:pt x="1047635" y="560692"/>
                  </a:lnTo>
                  <a:close/>
                </a:path>
                <a:path w="1620520" h="744219">
                  <a:moveTo>
                    <a:pt x="1124851" y="59690"/>
                  </a:moveTo>
                  <a:lnTo>
                    <a:pt x="1097915" y="59690"/>
                  </a:lnTo>
                  <a:lnTo>
                    <a:pt x="1097915" y="0"/>
                  </a:lnTo>
                  <a:lnTo>
                    <a:pt x="1049743" y="0"/>
                  </a:lnTo>
                  <a:lnTo>
                    <a:pt x="1049743" y="59690"/>
                  </a:lnTo>
                  <a:lnTo>
                    <a:pt x="1028192" y="59690"/>
                  </a:lnTo>
                  <a:lnTo>
                    <a:pt x="1028192" y="104140"/>
                  </a:lnTo>
                  <a:lnTo>
                    <a:pt x="1049743" y="104140"/>
                  </a:lnTo>
                  <a:lnTo>
                    <a:pt x="1049743" y="248920"/>
                  </a:lnTo>
                  <a:lnTo>
                    <a:pt x="1097915" y="248920"/>
                  </a:lnTo>
                  <a:lnTo>
                    <a:pt x="1097915" y="104140"/>
                  </a:lnTo>
                  <a:lnTo>
                    <a:pt x="1124851" y="104140"/>
                  </a:lnTo>
                  <a:lnTo>
                    <a:pt x="1124851" y="59690"/>
                  </a:lnTo>
                  <a:close/>
                </a:path>
                <a:path w="1620520" h="744219">
                  <a:moveTo>
                    <a:pt x="1311427" y="59385"/>
                  </a:moveTo>
                  <a:lnTo>
                    <a:pt x="1262913" y="59385"/>
                  </a:lnTo>
                  <a:lnTo>
                    <a:pt x="1262989" y="163055"/>
                  </a:lnTo>
                  <a:lnTo>
                    <a:pt x="1261745" y="178816"/>
                  </a:lnTo>
                  <a:lnTo>
                    <a:pt x="1256957" y="193116"/>
                  </a:lnTo>
                  <a:lnTo>
                    <a:pt x="1246416" y="203974"/>
                  </a:lnTo>
                  <a:lnTo>
                    <a:pt x="1237132" y="207632"/>
                  </a:lnTo>
                  <a:lnTo>
                    <a:pt x="1227480" y="208953"/>
                  </a:lnTo>
                  <a:lnTo>
                    <a:pt x="1218196" y="208026"/>
                  </a:lnTo>
                  <a:lnTo>
                    <a:pt x="1210043" y="204952"/>
                  </a:lnTo>
                  <a:lnTo>
                    <a:pt x="1196835" y="192481"/>
                  </a:lnTo>
                  <a:lnTo>
                    <a:pt x="1190764" y="176834"/>
                  </a:lnTo>
                  <a:lnTo>
                    <a:pt x="1189113" y="160883"/>
                  </a:lnTo>
                  <a:lnTo>
                    <a:pt x="1189164" y="59385"/>
                  </a:lnTo>
                  <a:lnTo>
                    <a:pt x="1140993" y="59385"/>
                  </a:lnTo>
                  <a:lnTo>
                    <a:pt x="1140993" y="161378"/>
                  </a:lnTo>
                  <a:lnTo>
                    <a:pt x="1141844" y="182194"/>
                  </a:lnTo>
                  <a:lnTo>
                    <a:pt x="1159459" y="228879"/>
                  </a:lnTo>
                  <a:lnTo>
                    <a:pt x="1203794" y="252641"/>
                  </a:lnTo>
                  <a:lnTo>
                    <a:pt x="1226121" y="253022"/>
                  </a:lnTo>
                  <a:lnTo>
                    <a:pt x="1248321" y="247281"/>
                  </a:lnTo>
                  <a:lnTo>
                    <a:pt x="1268310" y="234975"/>
                  </a:lnTo>
                  <a:lnTo>
                    <a:pt x="1268310" y="248526"/>
                  </a:lnTo>
                  <a:lnTo>
                    <a:pt x="1311427" y="248526"/>
                  </a:lnTo>
                  <a:lnTo>
                    <a:pt x="1311427" y="59385"/>
                  </a:lnTo>
                  <a:close/>
                </a:path>
                <a:path w="1620520" h="744219">
                  <a:moveTo>
                    <a:pt x="1620240" y="151701"/>
                  </a:moveTo>
                  <a:lnTo>
                    <a:pt x="1614601" y="100825"/>
                  </a:lnTo>
                  <a:lnTo>
                    <a:pt x="1572094" y="59385"/>
                  </a:lnTo>
                  <a:lnTo>
                    <a:pt x="1552143" y="55092"/>
                  </a:lnTo>
                  <a:lnTo>
                    <a:pt x="1529016" y="56045"/>
                  </a:lnTo>
                  <a:lnTo>
                    <a:pt x="1505445" y="64071"/>
                  </a:lnTo>
                  <a:lnTo>
                    <a:pt x="1484172" y="81013"/>
                  </a:lnTo>
                  <a:lnTo>
                    <a:pt x="1475587" y="72390"/>
                  </a:lnTo>
                  <a:lnTo>
                    <a:pt x="1467167" y="65722"/>
                  </a:lnTo>
                  <a:lnTo>
                    <a:pt x="1458506" y="60820"/>
                  </a:lnTo>
                  <a:lnTo>
                    <a:pt x="1449146" y="57454"/>
                  </a:lnTo>
                  <a:lnTo>
                    <a:pt x="1433309" y="54851"/>
                  </a:lnTo>
                  <a:lnTo>
                    <a:pt x="1416646" y="56730"/>
                  </a:lnTo>
                  <a:lnTo>
                    <a:pt x="1399984" y="63080"/>
                  </a:lnTo>
                  <a:lnTo>
                    <a:pt x="1384134" y="73914"/>
                  </a:lnTo>
                  <a:lnTo>
                    <a:pt x="1384134" y="59385"/>
                  </a:lnTo>
                  <a:lnTo>
                    <a:pt x="1338338" y="59385"/>
                  </a:lnTo>
                  <a:lnTo>
                    <a:pt x="1338338" y="248526"/>
                  </a:lnTo>
                  <a:lnTo>
                    <a:pt x="1386497" y="248526"/>
                  </a:lnTo>
                  <a:lnTo>
                    <a:pt x="1386433" y="141935"/>
                  </a:lnTo>
                  <a:lnTo>
                    <a:pt x="1387767" y="128143"/>
                  </a:lnTo>
                  <a:lnTo>
                    <a:pt x="1392758" y="115316"/>
                  </a:lnTo>
                  <a:lnTo>
                    <a:pt x="1403680" y="104902"/>
                  </a:lnTo>
                  <a:lnTo>
                    <a:pt x="1411808" y="101460"/>
                  </a:lnTo>
                  <a:lnTo>
                    <a:pt x="1420901" y="100304"/>
                  </a:lnTo>
                  <a:lnTo>
                    <a:pt x="1430058" y="101460"/>
                  </a:lnTo>
                  <a:lnTo>
                    <a:pt x="1455750" y="144437"/>
                  </a:lnTo>
                  <a:lnTo>
                    <a:pt x="1455877" y="248526"/>
                  </a:lnTo>
                  <a:lnTo>
                    <a:pt x="1503718" y="248526"/>
                  </a:lnTo>
                  <a:lnTo>
                    <a:pt x="1503692" y="142951"/>
                  </a:lnTo>
                  <a:lnTo>
                    <a:pt x="1520545" y="105537"/>
                  </a:lnTo>
                  <a:lnTo>
                    <a:pt x="1537639" y="100736"/>
                  </a:lnTo>
                  <a:lnTo>
                    <a:pt x="1546123" y="101409"/>
                  </a:lnTo>
                  <a:lnTo>
                    <a:pt x="1553222" y="103924"/>
                  </a:lnTo>
                  <a:lnTo>
                    <a:pt x="1565465" y="115036"/>
                  </a:lnTo>
                  <a:lnTo>
                    <a:pt x="1571040" y="129590"/>
                  </a:lnTo>
                  <a:lnTo>
                    <a:pt x="1572501" y="146329"/>
                  </a:lnTo>
                  <a:lnTo>
                    <a:pt x="1572425" y="248526"/>
                  </a:lnTo>
                  <a:lnTo>
                    <a:pt x="1620240" y="248526"/>
                  </a:lnTo>
                  <a:lnTo>
                    <a:pt x="1620240" y="151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8">
              <a:extLst>
                <a:ext uri="{FF2B5EF4-FFF2-40B4-BE49-F238E27FC236}">
                  <a16:creationId xmlns:a16="http://schemas.microsoft.com/office/drawing/2014/main" xmlns="" id="{AF00E0CF-1A9C-A245-B7FF-11AF04E7AD8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195" y="2691198"/>
              <a:ext cx="205803" cy="199478"/>
            </a:xfrm>
            <a:prstGeom prst="rect">
              <a:avLst/>
            </a:prstGeom>
          </p:spPr>
        </p:pic>
      </p:grpSp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823522"/>
            <a:ext cx="8408265" cy="570684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84B30EFF-D43E-2E46-9BCD-1E0F66C6BF08}"/>
              </a:ext>
            </a:extLst>
          </p:cNvPr>
          <p:cNvSpPr txBox="1"/>
          <p:nvPr/>
        </p:nvSpPr>
        <p:spPr>
          <a:xfrm>
            <a:off x="5312562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772E9340-E688-DB44-BBD6-C3398EC116E8}"/>
              </a:ext>
            </a:extLst>
          </p:cNvPr>
          <p:cNvSpPr txBox="1"/>
          <p:nvPr/>
        </p:nvSpPr>
        <p:spPr>
          <a:xfrm>
            <a:off x="6888934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ABB0ADCB-3BA4-3A40-9987-46A60C13B94B}"/>
              </a:ext>
            </a:extLst>
          </p:cNvPr>
          <p:cNvSpPr txBox="1"/>
          <p:nvPr/>
        </p:nvSpPr>
        <p:spPr>
          <a:xfrm>
            <a:off x="8324601" y="953965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DD158797-251F-634B-80AA-7D7C1357EAB9}"/>
              </a:ext>
            </a:extLst>
          </p:cNvPr>
          <p:cNvSpPr txBox="1"/>
          <p:nvPr/>
        </p:nvSpPr>
        <p:spPr>
          <a:xfrm>
            <a:off x="9936856" y="956642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xmlns="" id="{35782A79-E7D3-BE44-81A2-0D1029F76844}"/>
              </a:ext>
            </a:extLst>
          </p:cNvPr>
          <p:cNvSpPr txBox="1"/>
          <p:nvPr/>
        </p:nvSpPr>
        <p:spPr>
          <a:xfrm>
            <a:off x="5457487" y="5566662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F0AF1DEB-9D5E-9F4D-BC03-529712B9E6A0}"/>
              </a:ext>
            </a:extLst>
          </p:cNvPr>
          <p:cNvSpPr txBox="1"/>
          <p:nvPr/>
        </p:nvSpPr>
        <p:spPr>
          <a:xfrm>
            <a:off x="6915749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xmlns="" id="{029CED03-AD6B-A441-AAF1-40D7B17458D1}"/>
              </a:ext>
            </a:extLst>
          </p:cNvPr>
          <p:cNvSpPr txBox="1"/>
          <p:nvPr/>
        </p:nvSpPr>
        <p:spPr>
          <a:xfrm>
            <a:off x="8365610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21883C5F-A7B9-B542-8333-9B276476F42A}"/>
              </a:ext>
            </a:extLst>
          </p:cNvPr>
          <p:cNvSpPr txBox="1"/>
          <p:nvPr/>
        </p:nvSpPr>
        <p:spPr>
          <a:xfrm>
            <a:off x="9823705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71" name="object 129">
            <a:extLst>
              <a:ext uri="{FF2B5EF4-FFF2-40B4-BE49-F238E27FC236}">
                <a16:creationId xmlns:a16="http://schemas.microsoft.com/office/drawing/2014/main" xmlns="" id="{26D11DE5-5092-AA4D-ACC4-ED594A903744}"/>
              </a:ext>
            </a:extLst>
          </p:cNvPr>
          <p:cNvSpPr txBox="1"/>
          <p:nvPr/>
        </p:nvSpPr>
        <p:spPr>
          <a:xfrm>
            <a:off x="4522135" y="6161476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72" name="object 130">
            <a:extLst>
              <a:ext uri="{FF2B5EF4-FFF2-40B4-BE49-F238E27FC236}">
                <a16:creationId xmlns:a16="http://schemas.microsoft.com/office/drawing/2014/main" xmlns="" id="{363CE5C9-6AE4-5E4E-A855-DEF117C1B696}"/>
              </a:ext>
            </a:extLst>
          </p:cNvPr>
          <p:cNvSpPr txBox="1"/>
          <p:nvPr/>
        </p:nvSpPr>
        <p:spPr>
          <a:xfrm>
            <a:off x="5342425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3" name="object 130">
            <a:extLst>
              <a:ext uri="{FF2B5EF4-FFF2-40B4-BE49-F238E27FC236}">
                <a16:creationId xmlns:a16="http://schemas.microsoft.com/office/drawing/2014/main" xmlns="" id="{B46F0CCB-0687-C542-A685-92DDDAD8AEF5}"/>
              </a:ext>
            </a:extLst>
          </p:cNvPr>
          <p:cNvSpPr txBox="1"/>
          <p:nvPr/>
        </p:nvSpPr>
        <p:spPr>
          <a:xfrm>
            <a:off x="6792284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4" name="object 130">
            <a:extLst>
              <a:ext uri="{FF2B5EF4-FFF2-40B4-BE49-F238E27FC236}">
                <a16:creationId xmlns:a16="http://schemas.microsoft.com/office/drawing/2014/main" xmlns="" id="{40569F2A-7167-E642-A50D-4D12AE24CB09}"/>
              </a:ext>
            </a:extLst>
          </p:cNvPr>
          <p:cNvSpPr txBox="1"/>
          <p:nvPr/>
        </p:nvSpPr>
        <p:spPr>
          <a:xfrm>
            <a:off x="8250383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7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5" name="object 130">
            <a:extLst>
              <a:ext uri="{FF2B5EF4-FFF2-40B4-BE49-F238E27FC236}">
                <a16:creationId xmlns:a16="http://schemas.microsoft.com/office/drawing/2014/main" xmlns="" id="{1BF2E87D-A697-E041-B094-117926034088}"/>
              </a:ext>
            </a:extLst>
          </p:cNvPr>
          <p:cNvSpPr txBox="1"/>
          <p:nvPr/>
        </p:nvSpPr>
        <p:spPr>
          <a:xfrm>
            <a:off x="9708481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6" name="object 129">
            <a:extLst>
              <a:ext uri="{FF2B5EF4-FFF2-40B4-BE49-F238E27FC236}">
                <a16:creationId xmlns:a16="http://schemas.microsoft.com/office/drawing/2014/main" xmlns="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object 129">
            <a:extLst>
              <a:ext uri="{FF2B5EF4-FFF2-40B4-BE49-F238E27FC236}">
                <a16:creationId xmlns:a16="http://schemas.microsoft.com/office/drawing/2014/main" xmlns="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8" name="object 129">
            <a:extLst>
              <a:ext uri="{FF2B5EF4-FFF2-40B4-BE49-F238E27FC236}">
                <a16:creationId xmlns:a16="http://schemas.microsoft.com/office/drawing/2014/main" xmlns="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9" name="object 129">
            <a:extLst>
              <a:ext uri="{FF2B5EF4-FFF2-40B4-BE49-F238E27FC236}">
                <a16:creationId xmlns:a16="http://schemas.microsoft.com/office/drawing/2014/main" xmlns="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80" name="Groupe 79"/>
          <p:cNvGrpSpPr/>
          <p:nvPr/>
        </p:nvGrpSpPr>
        <p:grpSpPr>
          <a:xfrm>
            <a:off x="5957146" y="5219967"/>
            <a:ext cx="4632933" cy="269666"/>
            <a:chOff x="5796354" y="5339277"/>
            <a:chExt cx="4632933" cy="26966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1B8F9FB3-89EA-1C49-9EC0-008097AEFD80}"/>
                </a:ext>
              </a:extLst>
            </p:cNvPr>
            <p:cNvSpPr/>
            <p:nvPr/>
          </p:nvSpPr>
          <p:spPr>
            <a:xfrm>
              <a:off x="5796354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6260224D-4DCC-9B49-BB0A-CEE330B762F8}"/>
                </a:ext>
              </a:extLst>
            </p:cNvPr>
            <p:cNvSpPr/>
            <p:nvPr/>
          </p:nvSpPr>
          <p:spPr>
            <a:xfrm>
              <a:off x="7299789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79E7FA93-606D-5E42-8197-C23BF46E988C}"/>
                </a:ext>
              </a:extLst>
            </p:cNvPr>
            <p:cNvSpPr/>
            <p:nvPr/>
          </p:nvSpPr>
          <p:spPr>
            <a:xfrm>
              <a:off x="8742085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3C60651D-B4E6-8F4F-9E00-29180F687189}"/>
                </a:ext>
              </a:extLst>
            </p:cNvPr>
            <p:cNvSpPr/>
            <p:nvPr/>
          </p:nvSpPr>
          <p:spPr>
            <a:xfrm>
              <a:off x="10159621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85" name="object 86">
              <a:extLst>
                <a:ext uri="{FF2B5EF4-FFF2-40B4-BE49-F238E27FC236}">
                  <a16:creationId xmlns:a16="http://schemas.microsoft.com/office/drawing/2014/main" xmlns="" id="{39324D4A-B176-DE44-AA61-0C1DF7568651}"/>
                </a:ext>
              </a:extLst>
            </p:cNvPr>
            <p:cNvSpPr/>
            <p:nvPr/>
          </p:nvSpPr>
          <p:spPr>
            <a:xfrm>
              <a:off x="5868910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xmlns="" id="{CF851E07-8407-E748-B511-B11F1EF9C583}"/>
                </a:ext>
              </a:extLst>
            </p:cNvPr>
            <p:cNvSpPr/>
            <p:nvPr/>
          </p:nvSpPr>
          <p:spPr>
            <a:xfrm>
              <a:off x="737457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xmlns="" id="{C618B304-1B32-EE4B-B011-686B07841413}"/>
                </a:ext>
              </a:extLst>
            </p:cNvPr>
            <p:cNvSpPr/>
            <p:nvPr/>
          </p:nvSpPr>
          <p:spPr>
            <a:xfrm>
              <a:off x="881836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8" name="object 86">
              <a:extLst>
                <a:ext uri="{FF2B5EF4-FFF2-40B4-BE49-F238E27FC236}">
                  <a16:creationId xmlns:a16="http://schemas.microsoft.com/office/drawing/2014/main" xmlns="" id="{810A1B62-7B02-DB4C-9DC8-8628813A5DBC}"/>
                </a:ext>
              </a:extLst>
            </p:cNvPr>
            <p:cNvSpPr/>
            <p:nvPr/>
          </p:nvSpPr>
          <p:spPr>
            <a:xfrm>
              <a:off x="10234654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89" name="object 129">
            <a:extLst>
              <a:ext uri="{FF2B5EF4-FFF2-40B4-BE49-F238E27FC236}">
                <a16:creationId xmlns:a16="http://schemas.microsoft.com/office/drawing/2014/main" xmlns="" id="{08074159-668C-7C45-B60E-429C1587EA5F}"/>
              </a:ext>
            </a:extLst>
          </p:cNvPr>
          <p:cNvSpPr txBox="1"/>
          <p:nvPr/>
        </p:nvSpPr>
        <p:spPr>
          <a:xfrm>
            <a:off x="9870581" y="1518840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90" name="object 129">
            <a:extLst>
              <a:ext uri="{FF2B5EF4-FFF2-40B4-BE49-F238E27FC236}">
                <a16:creationId xmlns:a16="http://schemas.microsoft.com/office/drawing/2014/main" xmlns="" id="{5223F077-5EEA-8043-829C-59176AE3C9EF}"/>
              </a:ext>
            </a:extLst>
          </p:cNvPr>
          <p:cNvSpPr txBox="1"/>
          <p:nvPr/>
        </p:nvSpPr>
        <p:spPr>
          <a:xfrm>
            <a:off x="4356698" y="1004090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xmlns="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sur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(H1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Hainaut: Nouvelle Gazette, La province, Nord Eclair)</a:t>
            </a:r>
          </a:p>
        </p:txBody>
      </p:sp>
      <p:sp>
        <p:nvSpPr>
          <p:cNvPr id="92" name="TextBox 4">
            <a:extLst>
              <a:ext uri="{FF2B5EF4-FFF2-40B4-BE49-F238E27FC236}">
                <a16:creationId xmlns:a16="http://schemas.microsoft.com/office/drawing/2014/main" xmlns="" id="{24266E61-DCBB-424C-BD28-7A580836384B}"/>
              </a:ext>
            </a:extLst>
          </p:cNvPr>
          <p:cNvSpPr txBox="1"/>
          <p:nvPr/>
        </p:nvSpPr>
        <p:spPr>
          <a:xfrm>
            <a:off x="2846286" y="5152360"/>
            <a:ext cx="221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Accès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6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semaines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plus de 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25.000 </a:t>
            </a:r>
            <a:r>
              <a:rPr 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cv’s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région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du Hainaut</a:t>
            </a: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93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96" name="Google Shape;326;p5">
            <a:extLst>
              <a:ext uri="{FF2B5EF4-FFF2-40B4-BE49-F238E27FC236}">
                <a16:creationId xmlns:a16="http://schemas.microsoft.com/office/drawing/2014/main" xmlns="" id="{6AD5B122-9DEC-6143-8E28-E4CFC1A3B8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7824" t="-4968" r="22382" b="1552"/>
          <a:stretch/>
        </p:blipFill>
        <p:spPr>
          <a:xfrm>
            <a:off x="3542713" y="3574488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6" descr="https://journal.7dimanche.be/medias/7dimanche.png">
            <a:extLst>
              <a:ext uri="{FF2B5EF4-FFF2-40B4-BE49-F238E27FC236}">
                <a16:creationId xmlns:a16="http://schemas.microsoft.com/office/drawing/2014/main" xmlns="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67" y="3585372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object 129">
            <a:extLst>
              <a:ext uri="{FF2B5EF4-FFF2-40B4-BE49-F238E27FC236}">
                <a16:creationId xmlns:a16="http://schemas.microsoft.com/office/drawing/2014/main" xmlns="" id="{E3CB2618-084A-9A40-9EFD-E1BCAB91B56A}"/>
              </a:ext>
            </a:extLst>
          </p:cNvPr>
          <p:cNvSpPr txBox="1"/>
          <p:nvPr/>
        </p:nvSpPr>
        <p:spPr>
          <a:xfrm>
            <a:off x="5323427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99" name="object 129">
            <a:extLst>
              <a:ext uri="{FF2B5EF4-FFF2-40B4-BE49-F238E27FC236}">
                <a16:creationId xmlns:a16="http://schemas.microsoft.com/office/drawing/2014/main" xmlns="" id="{AC2F4ED1-D039-9349-B029-03C9D0363D2B}"/>
              </a:ext>
            </a:extLst>
          </p:cNvPr>
          <p:cNvSpPr txBox="1"/>
          <p:nvPr/>
        </p:nvSpPr>
        <p:spPr>
          <a:xfrm>
            <a:off x="6773286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0" name="object 129">
            <a:extLst>
              <a:ext uri="{FF2B5EF4-FFF2-40B4-BE49-F238E27FC236}">
                <a16:creationId xmlns:a16="http://schemas.microsoft.com/office/drawing/2014/main" xmlns="" id="{C9F309D0-FE7C-5440-9EC9-D02D60D9CCF1}"/>
              </a:ext>
            </a:extLst>
          </p:cNvPr>
          <p:cNvSpPr txBox="1"/>
          <p:nvPr/>
        </p:nvSpPr>
        <p:spPr>
          <a:xfrm>
            <a:off x="8231382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1" name="object 129">
            <a:extLst>
              <a:ext uri="{FF2B5EF4-FFF2-40B4-BE49-F238E27FC236}">
                <a16:creationId xmlns:a16="http://schemas.microsoft.com/office/drawing/2014/main" xmlns="" id="{A9AE42CB-00A9-934C-9E9D-083396CC8D51}"/>
              </a:ext>
            </a:extLst>
          </p:cNvPr>
          <p:cNvSpPr txBox="1"/>
          <p:nvPr/>
        </p:nvSpPr>
        <p:spPr>
          <a:xfrm>
            <a:off x="9681243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object 129">
            <a:extLst>
              <a:ext uri="{FF2B5EF4-FFF2-40B4-BE49-F238E27FC236}">
                <a16:creationId xmlns:a16="http://schemas.microsoft.com/office/drawing/2014/main" xmlns="" id="{08DA7764-FFBB-5B40-B7F3-20DCA07BC783}"/>
              </a:ext>
            </a:extLst>
          </p:cNvPr>
          <p:cNvSpPr txBox="1"/>
          <p:nvPr/>
        </p:nvSpPr>
        <p:spPr>
          <a:xfrm>
            <a:off x="6773286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3" name="object 129">
            <a:extLst>
              <a:ext uri="{FF2B5EF4-FFF2-40B4-BE49-F238E27FC236}">
                <a16:creationId xmlns:a16="http://schemas.microsoft.com/office/drawing/2014/main" xmlns="" id="{7E8EFF8B-6963-9846-84CE-A8FDDFA33E2F}"/>
              </a:ext>
            </a:extLst>
          </p:cNvPr>
          <p:cNvSpPr txBox="1"/>
          <p:nvPr/>
        </p:nvSpPr>
        <p:spPr>
          <a:xfrm>
            <a:off x="8231382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4" name="object 129">
            <a:extLst>
              <a:ext uri="{FF2B5EF4-FFF2-40B4-BE49-F238E27FC236}">
                <a16:creationId xmlns:a16="http://schemas.microsoft.com/office/drawing/2014/main" xmlns="" id="{ABCC96EE-BBC4-724F-A438-1EF44E86418E}"/>
              </a:ext>
            </a:extLst>
          </p:cNvPr>
          <p:cNvSpPr txBox="1"/>
          <p:nvPr/>
        </p:nvSpPr>
        <p:spPr>
          <a:xfrm>
            <a:off x="9681243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5" name="object 129">
            <a:extLst>
              <a:ext uri="{FF2B5EF4-FFF2-40B4-BE49-F238E27FC236}">
                <a16:creationId xmlns:a16="http://schemas.microsoft.com/office/drawing/2014/main" xmlns="" id="{FF9A6090-1ECB-C74D-A777-F16593E8A3E9}"/>
              </a:ext>
            </a:extLst>
          </p:cNvPr>
          <p:cNvSpPr txBox="1"/>
          <p:nvPr/>
        </p:nvSpPr>
        <p:spPr>
          <a:xfrm>
            <a:off x="8231382" y="43129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6" name="object 129">
            <a:extLst>
              <a:ext uri="{FF2B5EF4-FFF2-40B4-BE49-F238E27FC236}">
                <a16:creationId xmlns:a16="http://schemas.microsoft.com/office/drawing/2014/main" xmlns="" id="{9C882866-9A92-5B45-A042-AFD71D0C3BCC}"/>
              </a:ext>
            </a:extLst>
          </p:cNvPr>
          <p:cNvSpPr txBox="1"/>
          <p:nvPr/>
        </p:nvSpPr>
        <p:spPr>
          <a:xfrm>
            <a:off x="9681243" y="43129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xmlns="" id="{B537AB7C-2A20-954C-9CC7-20B721F82CBF}"/>
              </a:ext>
            </a:extLst>
          </p:cNvPr>
          <p:cNvSpPr txBox="1"/>
          <p:nvPr/>
        </p:nvSpPr>
        <p:spPr>
          <a:xfrm rot="16200000">
            <a:off x="1100596" y="2204799"/>
            <a:ext cx="310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COMMUNIQUER ET ATTIRER</a:t>
            </a:r>
          </a:p>
          <a:p>
            <a:endParaRPr lang="fr-FR" sz="1200" dirty="0">
              <a:solidFill>
                <a:srgbClr val="00AEEF">
                  <a:alpha val="30000"/>
                </a:srgbClr>
              </a:solidFill>
              <a:latin typeface="Proxima Nova Rg" panose="02000506030000020004" pitchFamily="50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B5D5750A-76BE-5043-87E6-B63B0A8B897D}"/>
              </a:ext>
            </a:extLst>
          </p:cNvPr>
          <p:cNvSpPr/>
          <p:nvPr/>
        </p:nvSpPr>
        <p:spPr>
          <a:xfrm>
            <a:off x="5267325" y="1433746"/>
            <a:ext cx="4475671" cy="6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09" name="object 129">
            <a:extLst>
              <a:ext uri="{FF2B5EF4-FFF2-40B4-BE49-F238E27FC236}">
                <a16:creationId xmlns:a16="http://schemas.microsoft.com/office/drawing/2014/main" xmlns="" id="{EF0CEB72-474F-5241-9A73-993EA2E866FB}"/>
              </a:ext>
            </a:extLst>
          </p:cNvPr>
          <p:cNvSpPr txBox="1"/>
          <p:nvPr/>
        </p:nvSpPr>
        <p:spPr>
          <a:xfrm>
            <a:off x="5392652" y="1514901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xmlns="" id="{B75AD77D-C6F6-C448-9257-AD9F8DD9532D}"/>
              </a:ext>
            </a:extLst>
          </p:cNvPr>
          <p:cNvSpPr txBox="1"/>
          <p:nvPr/>
        </p:nvSpPr>
        <p:spPr>
          <a:xfrm rot="16200000">
            <a:off x="1960175" y="5244758"/>
            <a:ext cx="125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RENCONTRER ET COLLECTER</a:t>
            </a:r>
          </a:p>
        </p:txBody>
      </p:sp>
      <p:pic>
        <p:nvPicPr>
          <p:cNvPr id="111" name="Picture 8" descr="Le-logo-Facebook - Ville de Saint-Gobain">
            <a:extLst>
              <a:ext uri="{FF2B5EF4-FFF2-40B4-BE49-F238E27FC236}">
                <a16:creationId xmlns:a16="http://schemas.microsoft.com/office/drawing/2014/main" xmlns="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89" y="1709157"/>
            <a:ext cx="229165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8" y="1714112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/>
          <p:cNvSpPr/>
          <p:nvPr/>
        </p:nvSpPr>
        <p:spPr>
          <a:xfrm>
            <a:off x="2797831" y="1539461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143" name="TextBox 4">
            <a:extLst>
              <a:ext uri="{FF2B5EF4-FFF2-40B4-BE49-F238E27FC236}">
                <a16:creationId xmlns:a16="http://schemas.microsoft.com/office/drawing/2014/main" xmlns="" id="{EA43D01A-586A-0A41-8A85-8368F4AB4283}"/>
              </a:ext>
            </a:extLst>
          </p:cNvPr>
          <p:cNvSpPr txBox="1"/>
          <p:nvPr/>
        </p:nvSpPr>
        <p:spPr>
          <a:xfrm>
            <a:off x="4154401" y="5644457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44" name="Picture 2" descr="http://prepresse.rossel.be/logos/SudInfo_Titres_20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-14797" r="17894" b="-20047"/>
          <a:stretch/>
        </p:blipFill>
        <p:spPr bwMode="auto">
          <a:xfrm>
            <a:off x="2658313" y="3211988"/>
            <a:ext cx="2454906" cy="2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62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lvl="0"/>
            <a:r>
              <a:rPr lang="en-US" sz="12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Country Hall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 juin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7 juin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fr-BE" sz="1200" spc="-4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6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17 </a:t>
            </a:r>
            <a:r>
              <a:rPr lang="fr-BE" sz="1200" spc="-7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lang="fr-BE" sz="1200" spc="-4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3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19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juin</a:t>
            </a:r>
            <a:r>
              <a:rPr lang="fr-BE" sz="1200" spc="-6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22 juin 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74" name="Image 173">
            <a:extLst>
              <a:ext uri="{FF2B5EF4-FFF2-40B4-BE49-F238E27FC236}">
                <a16:creationId xmlns:a16="http://schemas.microsoft.com/office/drawing/2014/main" xmlns="" id="{192B7C43-BBB9-C24A-8905-04A579A2C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92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13" name="Google Shape;615;g11983a4fb44_0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89" y="254829"/>
            <a:ext cx="1917371" cy="102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xmlns="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823522"/>
            <a:ext cx="8408265" cy="5706841"/>
          </a:xfrm>
          <a:prstGeom prst="rect">
            <a:avLst/>
          </a:prstGeom>
        </p:spPr>
      </p:pic>
      <p:sp>
        <p:nvSpPr>
          <p:cNvPr id="164" name="ZoneTexte 163">
            <a:extLst>
              <a:ext uri="{FF2B5EF4-FFF2-40B4-BE49-F238E27FC236}">
                <a16:creationId xmlns:a16="http://schemas.microsoft.com/office/drawing/2014/main" xmlns="" id="{84B30EFF-D43E-2E46-9BCD-1E0F66C6BF08}"/>
              </a:ext>
            </a:extLst>
          </p:cNvPr>
          <p:cNvSpPr txBox="1"/>
          <p:nvPr/>
        </p:nvSpPr>
        <p:spPr>
          <a:xfrm>
            <a:off x="5312562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xmlns="" id="{772E9340-E688-DB44-BBD6-C3398EC116E8}"/>
              </a:ext>
            </a:extLst>
          </p:cNvPr>
          <p:cNvSpPr txBox="1"/>
          <p:nvPr/>
        </p:nvSpPr>
        <p:spPr>
          <a:xfrm>
            <a:off x="6888934" y="96252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xmlns="" id="{ABB0ADCB-3BA4-3A40-9987-46A60C13B94B}"/>
              </a:ext>
            </a:extLst>
          </p:cNvPr>
          <p:cNvSpPr txBox="1"/>
          <p:nvPr/>
        </p:nvSpPr>
        <p:spPr>
          <a:xfrm>
            <a:off x="8324601" y="953965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xmlns="" id="{DD158797-251F-634B-80AA-7D7C1357EAB9}"/>
              </a:ext>
            </a:extLst>
          </p:cNvPr>
          <p:cNvSpPr txBox="1"/>
          <p:nvPr/>
        </p:nvSpPr>
        <p:spPr>
          <a:xfrm>
            <a:off x="9936856" y="956642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xmlns="" id="{35782A79-E7D3-BE44-81A2-0D1029F76844}"/>
              </a:ext>
            </a:extLst>
          </p:cNvPr>
          <p:cNvSpPr txBox="1"/>
          <p:nvPr/>
        </p:nvSpPr>
        <p:spPr>
          <a:xfrm>
            <a:off x="5457487" y="5566662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xmlns="" id="{F0AF1DEB-9D5E-9F4D-BC03-529712B9E6A0}"/>
              </a:ext>
            </a:extLst>
          </p:cNvPr>
          <p:cNvSpPr txBox="1"/>
          <p:nvPr/>
        </p:nvSpPr>
        <p:spPr>
          <a:xfrm>
            <a:off x="6915749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xmlns="" id="{029CED03-AD6B-A441-AAF1-40D7B17458D1}"/>
              </a:ext>
            </a:extLst>
          </p:cNvPr>
          <p:cNvSpPr txBox="1"/>
          <p:nvPr/>
        </p:nvSpPr>
        <p:spPr>
          <a:xfrm>
            <a:off x="8365610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xmlns="" id="{21883C5F-A7B9-B542-8333-9B276476F42A}"/>
              </a:ext>
            </a:extLst>
          </p:cNvPr>
          <p:cNvSpPr txBox="1"/>
          <p:nvPr/>
        </p:nvSpPr>
        <p:spPr>
          <a:xfrm>
            <a:off x="9823705" y="5575974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72" name="object 129">
            <a:extLst>
              <a:ext uri="{FF2B5EF4-FFF2-40B4-BE49-F238E27FC236}">
                <a16:creationId xmlns:a16="http://schemas.microsoft.com/office/drawing/2014/main" xmlns="" id="{26D11DE5-5092-AA4D-ACC4-ED594A903744}"/>
              </a:ext>
            </a:extLst>
          </p:cNvPr>
          <p:cNvSpPr txBox="1"/>
          <p:nvPr/>
        </p:nvSpPr>
        <p:spPr>
          <a:xfrm>
            <a:off x="4522135" y="6161476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173" name="object 130">
            <a:extLst>
              <a:ext uri="{FF2B5EF4-FFF2-40B4-BE49-F238E27FC236}">
                <a16:creationId xmlns:a16="http://schemas.microsoft.com/office/drawing/2014/main" xmlns="" id="{363CE5C9-6AE4-5E4E-A855-DEF117C1B696}"/>
              </a:ext>
            </a:extLst>
          </p:cNvPr>
          <p:cNvSpPr txBox="1"/>
          <p:nvPr/>
        </p:nvSpPr>
        <p:spPr>
          <a:xfrm>
            <a:off x="5342425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75" name="object 130">
            <a:extLst>
              <a:ext uri="{FF2B5EF4-FFF2-40B4-BE49-F238E27FC236}">
                <a16:creationId xmlns:a16="http://schemas.microsoft.com/office/drawing/2014/main" xmlns="" id="{B46F0CCB-0687-C542-A685-92DDDAD8AEF5}"/>
              </a:ext>
            </a:extLst>
          </p:cNvPr>
          <p:cNvSpPr txBox="1"/>
          <p:nvPr/>
        </p:nvSpPr>
        <p:spPr>
          <a:xfrm>
            <a:off x="6792284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FR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8.</a:t>
            </a:r>
            <a:r>
              <a:rPr lang="nl-BE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76" name="object 130">
            <a:extLst>
              <a:ext uri="{FF2B5EF4-FFF2-40B4-BE49-F238E27FC236}">
                <a16:creationId xmlns:a16="http://schemas.microsoft.com/office/drawing/2014/main" xmlns="" id="{40569F2A-7167-E642-A50D-4D12AE24CB09}"/>
              </a:ext>
            </a:extLst>
          </p:cNvPr>
          <p:cNvSpPr txBox="1"/>
          <p:nvPr/>
        </p:nvSpPr>
        <p:spPr>
          <a:xfrm>
            <a:off x="8250383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14</a:t>
            </a:r>
            <a:r>
              <a:rPr lang="fr-BE"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77" name="object 130">
            <a:extLst>
              <a:ext uri="{FF2B5EF4-FFF2-40B4-BE49-F238E27FC236}">
                <a16:creationId xmlns:a16="http://schemas.microsoft.com/office/drawing/2014/main" xmlns="" id="{1BF2E87D-A697-E041-B094-117926034088}"/>
              </a:ext>
            </a:extLst>
          </p:cNvPr>
          <p:cNvSpPr txBox="1"/>
          <p:nvPr/>
        </p:nvSpPr>
        <p:spPr>
          <a:xfrm>
            <a:off x="9708481" y="61594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19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78" name="object 129">
            <a:extLst>
              <a:ext uri="{FF2B5EF4-FFF2-40B4-BE49-F238E27FC236}">
                <a16:creationId xmlns:a16="http://schemas.microsoft.com/office/drawing/2014/main" xmlns="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79" name="object 129">
            <a:extLst>
              <a:ext uri="{FF2B5EF4-FFF2-40B4-BE49-F238E27FC236}">
                <a16:creationId xmlns:a16="http://schemas.microsoft.com/office/drawing/2014/main" xmlns="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0" name="object 129">
            <a:extLst>
              <a:ext uri="{FF2B5EF4-FFF2-40B4-BE49-F238E27FC236}">
                <a16:creationId xmlns:a16="http://schemas.microsoft.com/office/drawing/2014/main" xmlns="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1" name="object 129">
            <a:extLst>
              <a:ext uri="{FF2B5EF4-FFF2-40B4-BE49-F238E27FC236}">
                <a16:creationId xmlns:a16="http://schemas.microsoft.com/office/drawing/2014/main" xmlns="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182" name="Groupe 181"/>
          <p:cNvGrpSpPr/>
          <p:nvPr/>
        </p:nvGrpSpPr>
        <p:grpSpPr>
          <a:xfrm>
            <a:off x="5957146" y="5219967"/>
            <a:ext cx="4632933" cy="269666"/>
            <a:chOff x="5796354" y="5339277"/>
            <a:chExt cx="4632933" cy="269666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1B8F9FB3-89EA-1C49-9EC0-008097AEFD80}"/>
                </a:ext>
              </a:extLst>
            </p:cNvPr>
            <p:cNvSpPr/>
            <p:nvPr/>
          </p:nvSpPr>
          <p:spPr>
            <a:xfrm>
              <a:off x="5796354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6260224D-4DCC-9B49-BB0A-CEE330B762F8}"/>
                </a:ext>
              </a:extLst>
            </p:cNvPr>
            <p:cNvSpPr/>
            <p:nvPr/>
          </p:nvSpPr>
          <p:spPr>
            <a:xfrm>
              <a:off x="7299789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79E7FA93-606D-5E42-8197-C23BF46E988C}"/>
                </a:ext>
              </a:extLst>
            </p:cNvPr>
            <p:cNvSpPr/>
            <p:nvPr/>
          </p:nvSpPr>
          <p:spPr>
            <a:xfrm>
              <a:off x="8742085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3C60651D-B4E6-8F4F-9E00-29180F687189}"/>
                </a:ext>
              </a:extLst>
            </p:cNvPr>
            <p:cNvSpPr/>
            <p:nvPr/>
          </p:nvSpPr>
          <p:spPr>
            <a:xfrm>
              <a:off x="10159621" y="5339277"/>
              <a:ext cx="269666" cy="269666"/>
            </a:xfrm>
            <a:prstGeom prst="rect">
              <a:avLst/>
            </a:prstGeom>
            <a:noFill/>
            <a:ln>
              <a:solidFill>
                <a:srgbClr val="00A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Proxima Nova Rg" panose="02000506030000020004" pitchFamily="50" charset="0"/>
              </a:endParaRPr>
            </a:p>
          </p:txBody>
        </p:sp>
        <p:sp>
          <p:nvSpPr>
            <p:cNvPr id="187" name="object 86">
              <a:extLst>
                <a:ext uri="{FF2B5EF4-FFF2-40B4-BE49-F238E27FC236}">
                  <a16:creationId xmlns:a16="http://schemas.microsoft.com/office/drawing/2014/main" xmlns="" id="{39324D4A-B176-DE44-AA61-0C1DF7568651}"/>
                </a:ext>
              </a:extLst>
            </p:cNvPr>
            <p:cNvSpPr/>
            <p:nvPr/>
          </p:nvSpPr>
          <p:spPr>
            <a:xfrm>
              <a:off x="5868910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188" name="object 86">
              <a:extLst>
                <a:ext uri="{FF2B5EF4-FFF2-40B4-BE49-F238E27FC236}">
                  <a16:creationId xmlns:a16="http://schemas.microsoft.com/office/drawing/2014/main" xmlns="" id="{CF851E07-8407-E748-B511-B11F1EF9C583}"/>
                </a:ext>
              </a:extLst>
            </p:cNvPr>
            <p:cNvSpPr/>
            <p:nvPr/>
          </p:nvSpPr>
          <p:spPr>
            <a:xfrm>
              <a:off x="737457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189" name="object 86">
              <a:extLst>
                <a:ext uri="{FF2B5EF4-FFF2-40B4-BE49-F238E27FC236}">
                  <a16:creationId xmlns:a16="http://schemas.microsoft.com/office/drawing/2014/main" xmlns="" id="{C618B304-1B32-EE4B-B011-686B07841413}"/>
                </a:ext>
              </a:extLst>
            </p:cNvPr>
            <p:cNvSpPr/>
            <p:nvPr/>
          </p:nvSpPr>
          <p:spPr>
            <a:xfrm>
              <a:off x="8818366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190" name="object 86">
              <a:extLst>
                <a:ext uri="{FF2B5EF4-FFF2-40B4-BE49-F238E27FC236}">
                  <a16:creationId xmlns:a16="http://schemas.microsoft.com/office/drawing/2014/main" xmlns="" id="{810A1B62-7B02-DB4C-9DC8-8628813A5DBC}"/>
                </a:ext>
              </a:extLst>
            </p:cNvPr>
            <p:cNvSpPr/>
            <p:nvPr/>
          </p:nvSpPr>
          <p:spPr>
            <a:xfrm>
              <a:off x="10234654" y="5416925"/>
              <a:ext cx="132080" cy="121285"/>
            </a:xfrm>
            <a:custGeom>
              <a:avLst/>
              <a:gdLst/>
              <a:ahLst/>
              <a:cxnLst/>
              <a:rect l="l" t="t" r="r" b="b"/>
              <a:pathLst>
                <a:path w="132079" h="121285">
                  <a:moveTo>
                    <a:pt x="128295" y="0"/>
                  </a:moveTo>
                  <a:lnTo>
                    <a:pt x="124053" y="0"/>
                  </a:lnTo>
                  <a:lnTo>
                    <a:pt x="121107" y="1130"/>
                  </a:lnTo>
                  <a:lnTo>
                    <a:pt x="114160" y="5651"/>
                  </a:lnTo>
                  <a:lnTo>
                    <a:pt x="110223" y="8991"/>
                  </a:lnTo>
                  <a:lnTo>
                    <a:pt x="50177" y="68478"/>
                  </a:lnTo>
                  <a:lnTo>
                    <a:pt x="42951" y="74498"/>
                  </a:lnTo>
                  <a:lnTo>
                    <a:pt x="41414" y="75399"/>
                  </a:lnTo>
                  <a:lnTo>
                    <a:pt x="38607" y="75399"/>
                  </a:lnTo>
                  <a:lnTo>
                    <a:pt x="37033" y="73888"/>
                  </a:lnTo>
                  <a:lnTo>
                    <a:pt x="34721" y="67817"/>
                  </a:lnTo>
                  <a:lnTo>
                    <a:pt x="33693" y="62471"/>
                  </a:lnTo>
                  <a:lnTo>
                    <a:pt x="31521" y="42278"/>
                  </a:lnTo>
                  <a:lnTo>
                    <a:pt x="28270" y="37287"/>
                  </a:lnTo>
                  <a:lnTo>
                    <a:pt x="17081" y="37287"/>
                  </a:lnTo>
                  <a:lnTo>
                    <a:pt x="11849" y="39700"/>
                  </a:lnTo>
                  <a:lnTo>
                    <a:pt x="2362" y="49352"/>
                  </a:lnTo>
                  <a:lnTo>
                    <a:pt x="0" y="54597"/>
                  </a:lnTo>
                  <a:lnTo>
                    <a:pt x="100" y="67946"/>
                  </a:lnTo>
                  <a:lnTo>
                    <a:pt x="6476" y="110121"/>
                  </a:lnTo>
                  <a:lnTo>
                    <a:pt x="23558" y="121119"/>
                  </a:lnTo>
                  <a:lnTo>
                    <a:pt x="30010" y="121119"/>
                  </a:lnTo>
                  <a:lnTo>
                    <a:pt x="62922" y="93388"/>
                  </a:lnTo>
                  <a:lnTo>
                    <a:pt x="128600" y="24472"/>
                  </a:lnTo>
                  <a:lnTo>
                    <a:pt x="131521" y="18199"/>
                  </a:lnTo>
                  <a:lnTo>
                    <a:pt x="131521" y="9016"/>
                  </a:lnTo>
                  <a:lnTo>
                    <a:pt x="131521" y="5765"/>
                  </a:lnTo>
                  <a:lnTo>
                    <a:pt x="131140" y="3454"/>
                  </a:lnTo>
                  <a:lnTo>
                    <a:pt x="129590" y="698"/>
                  </a:lnTo>
                  <a:lnTo>
                    <a:pt x="128295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191" name="object 129">
            <a:extLst>
              <a:ext uri="{FF2B5EF4-FFF2-40B4-BE49-F238E27FC236}">
                <a16:creationId xmlns:a16="http://schemas.microsoft.com/office/drawing/2014/main" xmlns="" id="{08074159-668C-7C45-B60E-429C1587EA5F}"/>
              </a:ext>
            </a:extLst>
          </p:cNvPr>
          <p:cNvSpPr txBox="1"/>
          <p:nvPr/>
        </p:nvSpPr>
        <p:spPr>
          <a:xfrm>
            <a:off x="9870581" y="1518840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193" name="object 129">
            <a:extLst>
              <a:ext uri="{FF2B5EF4-FFF2-40B4-BE49-F238E27FC236}">
                <a16:creationId xmlns:a16="http://schemas.microsoft.com/office/drawing/2014/main" xmlns="" id="{5223F077-5EEA-8043-829C-59176AE3C9EF}"/>
              </a:ext>
            </a:extLst>
          </p:cNvPr>
          <p:cNvSpPr txBox="1"/>
          <p:nvPr/>
        </p:nvSpPr>
        <p:spPr>
          <a:xfrm>
            <a:off x="4356698" y="1004090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194" name="TextBox 4">
            <a:extLst>
              <a:ext uri="{FF2B5EF4-FFF2-40B4-BE49-F238E27FC236}">
                <a16:creationId xmlns:a16="http://schemas.microsoft.com/office/drawing/2014/main" xmlns="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sur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(LG1)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(La Meuse &amp; Le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Soir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95" name="TextBox 4">
            <a:extLst>
              <a:ext uri="{FF2B5EF4-FFF2-40B4-BE49-F238E27FC236}">
                <a16:creationId xmlns:a16="http://schemas.microsoft.com/office/drawing/2014/main" xmlns="" id="{24266E61-DCBB-424C-BD28-7A580836384B}"/>
              </a:ext>
            </a:extLst>
          </p:cNvPr>
          <p:cNvSpPr txBox="1"/>
          <p:nvPr/>
        </p:nvSpPr>
        <p:spPr>
          <a:xfrm>
            <a:off x="2846286" y="5152360"/>
            <a:ext cx="2218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Accès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6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semaines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plus de 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20.000 </a:t>
            </a:r>
            <a:r>
              <a:rPr 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cv’s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région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Liège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96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97" name="Google Shape;326;p5">
            <a:extLst>
              <a:ext uri="{FF2B5EF4-FFF2-40B4-BE49-F238E27FC236}">
                <a16:creationId xmlns:a16="http://schemas.microsoft.com/office/drawing/2014/main" xmlns="" id="{6AD5B122-9DEC-6143-8E28-E4CFC1A3B8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7824" t="-4968" r="22382" b="1552"/>
          <a:stretch/>
        </p:blipFill>
        <p:spPr>
          <a:xfrm>
            <a:off x="3542713" y="3574488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Picture 6" descr="https://journal.7dimanche.be/medias/7dimanche.png">
            <a:extLst>
              <a:ext uri="{FF2B5EF4-FFF2-40B4-BE49-F238E27FC236}">
                <a16:creationId xmlns:a16="http://schemas.microsoft.com/office/drawing/2014/main" xmlns="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67" y="3585372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object 129">
            <a:extLst>
              <a:ext uri="{FF2B5EF4-FFF2-40B4-BE49-F238E27FC236}">
                <a16:creationId xmlns:a16="http://schemas.microsoft.com/office/drawing/2014/main" xmlns="" id="{E3CB2618-084A-9A40-9EFD-E1BCAB91B56A}"/>
              </a:ext>
            </a:extLst>
          </p:cNvPr>
          <p:cNvSpPr txBox="1"/>
          <p:nvPr/>
        </p:nvSpPr>
        <p:spPr>
          <a:xfrm>
            <a:off x="5323427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0" name="object 129">
            <a:extLst>
              <a:ext uri="{FF2B5EF4-FFF2-40B4-BE49-F238E27FC236}">
                <a16:creationId xmlns:a16="http://schemas.microsoft.com/office/drawing/2014/main" xmlns="" id="{AC2F4ED1-D039-9349-B029-03C9D0363D2B}"/>
              </a:ext>
            </a:extLst>
          </p:cNvPr>
          <p:cNvSpPr txBox="1"/>
          <p:nvPr/>
        </p:nvSpPr>
        <p:spPr>
          <a:xfrm>
            <a:off x="6773286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1" name="object 129">
            <a:extLst>
              <a:ext uri="{FF2B5EF4-FFF2-40B4-BE49-F238E27FC236}">
                <a16:creationId xmlns:a16="http://schemas.microsoft.com/office/drawing/2014/main" xmlns="" id="{C9F309D0-FE7C-5440-9EC9-D02D60D9CCF1}"/>
              </a:ext>
            </a:extLst>
          </p:cNvPr>
          <p:cNvSpPr txBox="1"/>
          <p:nvPr/>
        </p:nvSpPr>
        <p:spPr>
          <a:xfrm>
            <a:off x="8231382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2" name="object 129">
            <a:extLst>
              <a:ext uri="{FF2B5EF4-FFF2-40B4-BE49-F238E27FC236}">
                <a16:creationId xmlns:a16="http://schemas.microsoft.com/office/drawing/2014/main" xmlns="" id="{A9AE42CB-00A9-934C-9E9D-083396CC8D51}"/>
              </a:ext>
            </a:extLst>
          </p:cNvPr>
          <p:cNvSpPr txBox="1"/>
          <p:nvPr/>
        </p:nvSpPr>
        <p:spPr>
          <a:xfrm>
            <a:off x="9681243" y="3255522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3" name="object 129">
            <a:extLst>
              <a:ext uri="{FF2B5EF4-FFF2-40B4-BE49-F238E27FC236}">
                <a16:creationId xmlns:a16="http://schemas.microsoft.com/office/drawing/2014/main" xmlns="" id="{08DA7764-FFBB-5B40-B7F3-20DCA07BC783}"/>
              </a:ext>
            </a:extLst>
          </p:cNvPr>
          <p:cNvSpPr txBox="1"/>
          <p:nvPr/>
        </p:nvSpPr>
        <p:spPr>
          <a:xfrm>
            <a:off x="6773286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4" name="object 129">
            <a:extLst>
              <a:ext uri="{FF2B5EF4-FFF2-40B4-BE49-F238E27FC236}">
                <a16:creationId xmlns:a16="http://schemas.microsoft.com/office/drawing/2014/main" xmlns="" id="{7E8EFF8B-6963-9846-84CE-A8FDDFA33E2F}"/>
              </a:ext>
            </a:extLst>
          </p:cNvPr>
          <p:cNvSpPr txBox="1"/>
          <p:nvPr/>
        </p:nvSpPr>
        <p:spPr>
          <a:xfrm>
            <a:off x="8231382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5" name="object 129">
            <a:extLst>
              <a:ext uri="{FF2B5EF4-FFF2-40B4-BE49-F238E27FC236}">
                <a16:creationId xmlns:a16="http://schemas.microsoft.com/office/drawing/2014/main" xmlns="" id="{ABCC96EE-BBC4-724F-A438-1EF44E86418E}"/>
              </a:ext>
            </a:extLst>
          </p:cNvPr>
          <p:cNvSpPr txBox="1"/>
          <p:nvPr/>
        </p:nvSpPr>
        <p:spPr>
          <a:xfrm>
            <a:off x="9681243" y="35827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6" name="object 129">
            <a:extLst>
              <a:ext uri="{FF2B5EF4-FFF2-40B4-BE49-F238E27FC236}">
                <a16:creationId xmlns:a16="http://schemas.microsoft.com/office/drawing/2014/main" xmlns="" id="{FF9A6090-1ECB-C74D-A777-F16593E8A3E9}"/>
              </a:ext>
            </a:extLst>
          </p:cNvPr>
          <p:cNvSpPr txBox="1"/>
          <p:nvPr/>
        </p:nvSpPr>
        <p:spPr>
          <a:xfrm>
            <a:off x="8231382" y="45643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7" name="object 129">
            <a:extLst>
              <a:ext uri="{FF2B5EF4-FFF2-40B4-BE49-F238E27FC236}">
                <a16:creationId xmlns:a16="http://schemas.microsoft.com/office/drawing/2014/main" xmlns="" id="{9C882866-9A92-5B45-A042-AFD71D0C3BCC}"/>
              </a:ext>
            </a:extLst>
          </p:cNvPr>
          <p:cNvSpPr txBox="1"/>
          <p:nvPr/>
        </p:nvSpPr>
        <p:spPr>
          <a:xfrm>
            <a:off x="9681243" y="456438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B5D5750A-76BE-5043-87E6-B63B0A8B897D}"/>
              </a:ext>
            </a:extLst>
          </p:cNvPr>
          <p:cNvSpPr/>
          <p:nvPr/>
        </p:nvSpPr>
        <p:spPr>
          <a:xfrm>
            <a:off x="5267325" y="1433746"/>
            <a:ext cx="4475671" cy="6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09" name="object 129">
            <a:extLst>
              <a:ext uri="{FF2B5EF4-FFF2-40B4-BE49-F238E27FC236}">
                <a16:creationId xmlns:a16="http://schemas.microsoft.com/office/drawing/2014/main" xmlns="" id="{EF0CEB72-474F-5241-9A73-993EA2E866FB}"/>
              </a:ext>
            </a:extLst>
          </p:cNvPr>
          <p:cNvSpPr txBox="1"/>
          <p:nvPr/>
        </p:nvSpPr>
        <p:spPr>
          <a:xfrm>
            <a:off x="5392652" y="1514901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pic>
        <p:nvPicPr>
          <p:cNvPr id="210" name="Picture 8" descr="Le-logo-Facebook - Ville de Saint-Gobain">
            <a:extLst>
              <a:ext uri="{FF2B5EF4-FFF2-40B4-BE49-F238E27FC236}">
                <a16:creationId xmlns:a16="http://schemas.microsoft.com/office/drawing/2014/main" xmlns="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89" y="1709157"/>
            <a:ext cx="229165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8" y="1714112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ectangle 211"/>
          <p:cNvSpPr/>
          <p:nvPr/>
        </p:nvSpPr>
        <p:spPr>
          <a:xfrm>
            <a:off x="2797831" y="1539461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213" name="TextBox 4">
            <a:extLst>
              <a:ext uri="{FF2B5EF4-FFF2-40B4-BE49-F238E27FC236}">
                <a16:creationId xmlns:a16="http://schemas.microsoft.com/office/drawing/2014/main" xmlns="" id="{EA43D01A-586A-0A41-8A85-8368F4AB4283}"/>
              </a:ext>
            </a:extLst>
          </p:cNvPr>
          <p:cNvSpPr txBox="1"/>
          <p:nvPr/>
        </p:nvSpPr>
        <p:spPr>
          <a:xfrm>
            <a:off x="4154401" y="5644457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15" name="Picture 2" descr="La Meuse - Rossel">
            <a:extLst>
              <a:ext uri="{FF2B5EF4-FFF2-40B4-BE49-F238E27FC236}">
                <a16:creationId xmlns:a16="http://schemas.microsoft.com/office/drawing/2014/main" xmlns="" id="{71A3B061-6328-8143-BF69-3407C5F9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42" y="2640403"/>
            <a:ext cx="1424746" cy="14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" descr="http://prepresse.rossel.be/logos/LeSoi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56" y="3948617"/>
            <a:ext cx="1016454" cy="1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" name="object 129">
            <a:extLst>
              <a:ext uri="{FF2B5EF4-FFF2-40B4-BE49-F238E27FC236}">
                <a16:creationId xmlns:a16="http://schemas.microsoft.com/office/drawing/2014/main" xmlns="" id="{08DA7764-FFBB-5B40-B7F3-20DCA07BC783}"/>
              </a:ext>
            </a:extLst>
          </p:cNvPr>
          <p:cNvSpPr txBox="1"/>
          <p:nvPr/>
        </p:nvSpPr>
        <p:spPr>
          <a:xfrm>
            <a:off x="6762421" y="392446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18" name="object 129">
            <a:extLst>
              <a:ext uri="{FF2B5EF4-FFF2-40B4-BE49-F238E27FC236}">
                <a16:creationId xmlns:a16="http://schemas.microsoft.com/office/drawing/2014/main" xmlns="" id="{7E8EFF8B-6963-9846-84CE-A8FDDFA33E2F}"/>
              </a:ext>
            </a:extLst>
          </p:cNvPr>
          <p:cNvSpPr txBox="1"/>
          <p:nvPr/>
        </p:nvSpPr>
        <p:spPr>
          <a:xfrm>
            <a:off x="8220517" y="392446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19" name="object 129">
            <a:extLst>
              <a:ext uri="{FF2B5EF4-FFF2-40B4-BE49-F238E27FC236}">
                <a16:creationId xmlns:a16="http://schemas.microsoft.com/office/drawing/2014/main" xmlns="" id="{ABCC96EE-BBC4-724F-A438-1EF44E86418E}"/>
              </a:ext>
            </a:extLst>
          </p:cNvPr>
          <p:cNvSpPr txBox="1"/>
          <p:nvPr/>
        </p:nvSpPr>
        <p:spPr>
          <a:xfrm>
            <a:off x="9670378" y="392446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B537AB7C-2A20-954C-9CC7-20B721F82CBF}"/>
              </a:ext>
            </a:extLst>
          </p:cNvPr>
          <p:cNvSpPr txBox="1"/>
          <p:nvPr/>
        </p:nvSpPr>
        <p:spPr>
          <a:xfrm rot="16200000">
            <a:off x="1100596" y="2204799"/>
            <a:ext cx="310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COMMUNIQUER ET ATTIRER</a:t>
            </a:r>
          </a:p>
          <a:p>
            <a:endParaRPr lang="fr-FR" sz="1200" dirty="0">
              <a:solidFill>
                <a:srgbClr val="00AEEF">
                  <a:alpha val="30000"/>
                </a:srgbClr>
              </a:solidFill>
              <a:latin typeface="Proxima Nova Rg" panose="02000506030000020004" pitchFamily="50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B75AD77D-C6F6-C448-9257-AD9F8DD9532D}"/>
              </a:ext>
            </a:extLst>
          </p:cNvPr>
          <p:cNvSpPr txBox="1"/>
          <p:nvPr/>
        </p:nvSpPr>
        <p:spPr>
          <a:xfrm rot="16200000">
            <a:off x="1960175" y="5244758"/>
            <a:ext cx="125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AEEF">
                    <a:alpha val="30000"/>
                  </a:srgbClr>
                </a:solidFill>
                <a:latin typeface="Proxima Nova Rg" panose="02000506030000020004" pitchFamily="50" charset="0"/>
              </a:rPr>
              <a:t>RENCONTRER ET COLLECTER</a:t>
            </a:r>
          </a:p>
        </p:txBody>
      </p:sp>
    </p:spTree>
    <p:extLst>
      <p:ext uri="{BB962C8B-B14F-4D97-AF65-F5344CB8AC3E}">
        <p14:creationId xmlns:p14="http://schemas.microsoft.com/office/powerpoint/2010/main" val="42739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5859878" y="1705389"/>
            <a:ext cx="5236934" cy="586982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2" name="Rectangle 71"/>
          <p:cNvSpPr/>
          <p:nvPr/>
        </p:nvSpPr>
        <p:spPr>
          <a:xfrm>
            <a:off x="5843081" y="4177146"/>
            <a:ext cx="5236934" cy="1658852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3" name="object 29">
            <a:extLst>
              <a:ext uri="{FF2B5EF4-FFF2-40B4-BE49-F238E27FC236}">
                <a16:creationId xmlns:a16="http://schemas.microsoft.com/office/drawing/2014/main" xmlns="" id="{CA22EB44-FE6E-3C4D-B3D9-243D0AFFE6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48886" y="787579"/>
          <a:ext cx="8131129" cy="64167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7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7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70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7075"/>
              </a:tblGrid>
              <a:tr h="360244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4827">
                <a:tc>
                  <a:txBody>
                    <a:bodyPr/>
                    <a:lstStyle/>
                    <a:p>
                      <a:pPr marL="0" marR="4826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0" kern="1200" spc="-5" baseline="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108000" marT="0" marB="0">
                    <a:lnR w="19050" cap="flat" cmpd="sng" algn="ctr">
                      <a:solidFill>
                        <a:srgbClr val="8ED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 cap="flat" cmpd="sng" algn="ctr">
                      <a:solidFill>
                        <a:srgbClr val="8ED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 cap="flat" cmpd="sng" algn="ctr">
                      <a:solidFill>
                        <a:srgbClr val="8ED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 cap="flat" cmpd="sng" algn="ctr">
                      <a:solidFill>
                        <a:srgbClr val="8ED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818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lang="fr-FR" sz="1650" b="1" kern="1200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Prix</a:t>
                      </a:r>
                      <a:endParaRPr sz="1650" b="1" kern="1200" spc="1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49860" marB="0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2120"/>
                        </a:lnSpc>
                        <a:spcBef>
                          <a:spcPts val="120"/>
                        </a:spcBef>
                      </a:pPr>
                      <a:endParaRPr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>
                      <a:noFill/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>
                      <a:noFill/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>
                      <a:noFill/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818">
                <a:tc gridSpan="2">
                  <a:txBody>
                    <a:bodyPr/>
                    <a:lstStyle/>
                    <a:p>
                      <a:pPr marR="160083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72390" marB="0">
                    <a:lnR w="28575">
                      <a:noFill/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noFill/>
                      <a:prstDash val="solid"/>
                    </a:lnL>
                    <a:lnR w="28575">
                      <a:noFill/>
                      <a:prstDash val="solid"/>
                    </a:lnR>
                    <a:lnT w="571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noFill/>
                      <a:prstDash val="solid"/>
                    </a:lnL>
                    <a:lnR>
                      <a:noFill/>
                    </a:lnR>
                    <a:lnT w="571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noFill/>
                      <a:prstDash val="solid"/>
                    </a:lnL>
                    <a:lnR>
                      <a:noFill/>
                    </a:lnR>
                    <a:lnT w="571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49493" y="1259233"/>
            <a:ext cx="3127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CAMPAGNE JOBFAIR BRUSSELS</a:t>
            </a:r>
          </a:p>
          <a:p>
            <a:pPr algn="r"/>
            <a:r>
              <a:rPr lang="en-US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a</a:t>
            </a: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nnonçant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votre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présence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AA060858-92F0-3145-B2C0-C8D60051D6AB}"/>
              </a:ext>
            </a:extLst>
          </p:cNvPr>
          <p:cNvSpPr txBox="1"/>
          <p:nvPr/>
        </p:nvSpPr>
        <p:spPr>
          <a:xfrm>
            <a:off x="2576568" y="1607715"/>
            <a:ext cx="312802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0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VOS ANNONCES</a:t>
            </a:r>
          </a:p>
          <a:p>
            <a:pPr algn="r">
              <a:lnSpc>
                <a:spcPts val="1500"/>
              </a:lnSpc>
            </a:pP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sur jobat.be et references.be </a:t>
            </a:r>
          </a:p>
          <a:p>
            <a:pPr algn="r">
              <a:lnSpc>
                <a:spcPts val="1500"/>
              </a:lnSpc>
            </a:pP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(Full network &amp; Target premium)</a:t>
            </a: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dans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les presses locales</a:t>
            </a:r>
          </a:p>
          <a:p>
            <a:pPr algn="r">
              <a:lnSpc>
                <a:spcPts val="1500"/>
              </a:lnSpc>
            </a:pPr>
            <a:r>
              <a:rPr lang="en-US" sz="1000" dirty="0" err="1" smtClean="0">
                <a:cs typeface="Calibri" panose="020F0502020204030204" pitchFamily="34" charset="0"/>
              </a:rPr>
              <a:t>Nieuwsblad</a:t>
            </a:r>
            <a:r>
              <a:rPr lang="en-US" sz="1000" dirty="0" smtClean="0"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cs typeface="Calibri" panose="020F0502020204030204" pitchFamily="34" charset="0"/>
              </a:rPr>
              <a:t>Pajot</a:t>
            </a:r>
            <a:r>
              <a:rPr lang="en-US" sz="1000" dirty="0" smtClean="0">
                <a:cs typeface="Calibri" panose="020F0502020204030204" pitchFamily="34" charset="0"/>
              </a:rPr>
              <a:t> Brussel Rand </a:t>
            </a:r>
          </a:p>
          <a:p>
            <a:pPr algn="r">
              <a:lnSpc>
                <a:spcPts val="1500"/>
              </a:lnSpc>
            </a:pPr>
            <a:r>
              <a:rPr lang="en-US" sz="1000" dirty="0" err="1" smtClean="0">
                <a:cs typeface="Calibri" panose="020F0502020204030204" pitchFamily="34" charset="0"/>
              </a:rPr>
              <a:t>Nieuwsblad</a:t>
            </a:r>
            <a:r>
              <a:rPr lang="en-US" sz="1000" dirty="0" smtClean="0"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cs typeface="Calibri" panose="020F0502020204030204" pitchFamily="34" charset="0"/>
              </a:rPr>
              <a:t>Dender-Waasland</a:t>
            </a:r>
            <a:endParaRPr lang="en-US" sz="1000" dirty="0"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smtClean="0">
                <a:cs typeface="Calibri" panose="020F0502020204030204" pitchFamily="34" charset="0"/>
              </a:rPr>
              <a:t>La </a:t>
            </a:r>
            <a:r>
              <a:rPr lang="en-US" sz="1000" dirty="0" err="1" smtClean="0">
                <a:cs typeface="Calibri" panose="020F0502020204030204" pitchFamily="34" charset="0"/>
              </a:rPr>
              <a:t>Capitale</a:t>
            </a:r>
            <a:r>
              <a:rPr lang="en-US" sz="1000" dirty="0" smtClean="0">
                <a:cs typeface="Calibri" panose="020F0502020204030204" pitchFamily="34" charset="0"/>
              </a:rPr>
              <a:t> (</a:t>
            </a:r>
            <a:r>
              <a:rPr lang="en-US" sz="1000" dirty="0" err="1" smtClean="0">
                <a:cs typeface="Calibri" panose="020F0502020204030204" pitchFamily="34" charset="0"/>
              </a:rPr>
              <a:t>SudInfo</a:t>
            </a:r>
            <a:r>
              <a:rPr lang="en-US" sz="1000" dirty="0" smtClean="0">
                <a:cs typeface="Calibri" panose="020F0502020204030204" pitchFamily="34" charset="0"/>
              </a:rPr>
              <a:t>)</a:t>
            </a:r>
          </a:p>
          <a:p>
            <a:pPr algn="r">
              <a:lnSpc>
                <a:spcPts val="1500"/>
              </a:lnSpc>
            </a:pPr>
            <a:endParaRPr lang="en-US" sz="1000" dirty="0" smtClean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dans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les presses </a:t>
            </a: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nationales</a:t>
            </a:r>
            <a:endParaRPr lang="en-US" sz="1000" b="1" dirty="0" smtClean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nl-NL" sz="1000" dirty="0" smtClean="0">
                <a:cs typeface="Calibri" panose="020F0502020204030204" pitchFamily="34" charset="0"/>
              </a:rPr>
              <a:t>De Standaard</a:t>
            </a:r>
          </a:p>
          <a:p>
            <a:pPr algn="r">
              <a:lnSpc>
                <a:spcPts val="1500"/>
              </a:lnSpc>
            </a:pPr>
            <a:r>
              <a:rPr lang="nl-NL" sz="1000" dirty="0" smtClean="0">
                <a:cs typeface="Calibri" panose="020F0502020204030204" pitchFamily="34" charset="0"/>
              </a:rPr>
              <a:t>Le </a:t>
            </a:r>
            <a:r>
              <a:rPr lang="nl-NL" sz="1000" dirty="0" err="1" smtClean="0">
                <a:cs typeface="Calibri" panose="020F0502020204030204" pitchFamily="34" charset="0"/>
              </a:rPr>
              <a:t>Soir</a:t>
            </a:r>
            <a:endParaRPr lang="nl-NL" sz="1000" dirty="0" smtClean="0"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nl-NL" sz="1000" dirty="0">
              <a:cs typeface="Calibri" panose="020F05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0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VOTRE ARTICLE</a:t>
            </a:r>
          </a:p>
          <a:p>
            <a:pPr algn="r">
              <a:lnSpc>
                <a:spcPts val="1500"/>
              </a:lnSpc>
            </a:pPr>
            <a:r>
              <a:rPr lang="en-US" sz="1000" b="1" dirty="0" err="1">
                <a:cs typeface="Calibri" panose="020F0502020204030204" pitchFamily="34" charset="0"/>
              </a:rPr>
              <a:t>r</a:t>
            </a:r>
            <a:r>
              <a:rPr lang="en-US" sz="1000" b="1" dirty="0" err="1" smtClean="0">
                <a:cs typeface="Calibri" panose="020F0502020204030204" pitchFamily="34" charset="0"/>
              </a:rPr>
              <a:t>édigé</a:t>
            </a:r>
            <a:r>
              <a:rPr lang="en-US" sz="1000" b="1" dirty="0" smtClean="0">
                <a:cs typeface="Calibri" panose="020F0502020204030204" pitchFamily="34" charset="0"/>
              </a:rPr>
              <a:t> et </a:t>
            </a:r>
            <a:r>
              <a:rPr lang="en-US" sz="1000" b="1" dirty="0" err="1" smtClean="0">
                <a:cs typeface="Calibri" panose="020F0502020204030204" pitchFamily="34" charset="0"/>
              </a:rPr>
              <a:t>publié</a:t>
            </a:r>
            <a:r>
              <a:rPr lang="en-US" sz="1000" b="1" dirty="0" smtClean="0">
                <a:cs typeface="Calibri" panose="020F0502020204030204" pitchFamily="34" charset="0"/>
              </a:rPr>
              <a:t> </a:t>
            </a:r>
            <a:r>
              <a:rPr lang="en-US" sz="1000" b="1" dirty="0" err="1" smtClean="0">
                <a:cs typeface="Calibri" panose="020F0502020204030204" pitchFamily="34" charset="0"/>
              </a:rPr>
              <a:t>en</a:t>
            </a:r>
            <a:r>
              <a:rPr lang="en-US" sz="1000" b="1" dirty="0" smtClean="0">
                <a:cs typeface="Calibri" panose="020F0502020204030204" pitchFamily="34" charset="0"/>
              </a:rPr>
              <a:t> </a:t>
            </a:r>
            <a:r>
              <a:rPr lang="en-US" sz="1000" b="1" dirty="0" err="1" smtClean="0">
                <a:cs typeface="Calibri" panose="020F0502020204030204" pitchFamily="34" charset="0"/>
              </a:rPr>
              <a:t>presse</a:t>
            </a:r>
            <a:r>
              <a:rPr lang="en-US" sz="1000" b="1" dirty="0" smtClean="0">
                <a:cs typeface="Calibri" panose="020F0502020204030204" pitchFamily="34" charset="0"/>
              </a:rPr>
              <a:t> </a:t>
            </a:r>
            <a:r>
              <a:rPr lang="en-US" sz="1000" b="1" dirty="0" err="1" smtClean="0">
                <a:cs typeface="Calibri" panose="020F0502020204030204" pitchFamily="34" charset="0"/>
              </a:rPr>
              <a:t>dans</a:t>
            </a:r>
            <a:endParaRPr lang="en-US" sz="1000" b="1" dirty="0" smtClean="0"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err="1" smtClean="0">
                <a:cs typeface="Calibri" panose="020F0502020204030204" pitchFamily="34" charset="0"/>
              </a:rPr>
              <a:t>Nieuwsblad</a:t>
            </a:r>
            <a:r>
              <a:rPr lang="en-US" sz="1000" dirty="0" smtClean="0">
                <a:cs typeface="Calibri" panose="020F0502020204030204" pitchFamily="34" charset="0"/>
              </a:rPr>
              <a:t>, </a:t>
            </a:r>
            <a:r>
              <a:rPr lang="en-US" sz="1000" dirty="0" err="1" smtClean="0">
                <a:cs typeface="Calibri" panose="020F0502020204030204" pitchFamily="34" charset="0"/>
              </a:rPr>
              <a:t>edities</a:t>
            </a:r>
            <a:r>
              <a:rPr lang="en-US" sz="1000" dirty="0" smtClean="0"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cs typeface="Calibri" panose="020F0502020204030204" pitchFamily="34" charset="0"/>
              </a:rPr>
              <a:t>Pajot</a:t>
            </a:r>
            <a:r>
              <a:rPr lang="en-US" sz="1000" dirty="0" smtClean="0">
                <a:cs typeface="Calibri" panose="020F0502020204030204" pitchFamily="34" charset="0"/>
              </a:rPr>
              <a:t> Brussel Rand &amp; </a:t>
            </a:r>
            <a:r>
              <a:rPr lang="en-US" sz="1000" dirty="0" err="1" smtClean="0">
                <a:cs typeface="Calibri" panose="020F0502020204030204" pitchFamily="34" charset="0"/>
              </a:rPr>
              <a:t>Dender-Waasland</a:t>
            </a:r>
            <a:endParaRPr lang="en-US" sz="1000" dirty="0" smtClean="0"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smtClean="0">
                <a:cs typeface="Calibri" panose="020F0502020204030204" pitchFamily="34" charset="0"/>
              </a:rPr>
              <a:t>Le </a:t>
            </a:r>
            <a:r>
              <a:rPr lang="en-US" sz="1000" dirty="0" err="1" smtClean="0">
                <a:cs typeface="Calibri" panose="020F0502020204030204" pitchFamily="34" charset="0"/>
              </a:rPr>
              <a:t>Soir</a:t>
            </a:r>
            <a:r>
              <a:rPr lang="en-US" sz="1000" dirty="0" smtClean="0">
                <a:cs typeface="Calibri" panose="020F0502020204030204" pitchFamily="34" charset="0"/>
              </a:rPr>
              <a:t> + La </a:t>
            </a:r>
            <a:r>
              <a:rPr lang="en-US" sz="1000" dirty="0" err="1" smtClean="0">
                <a:cs typeface="Calibri" panose="020F0502020204030204" pitchFamily="34" charset="0"/>
              </a:rPr>
              <a:t>capitale</a:t>
            </a:r>
            <a:endParaRPr lang="en-US" sz="1000" dirty="0"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 smtClean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diffusé</a:t>
            </a:r>
            <a:r>
              <a:rPr lang="en-US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online via</a:t>
            </a:r>
          </a:p>
          <a:p>
            <a:pPr algn="r">
              <a:lnSpc>
                <a:spcPts val="1500"/>
              </a:lnSpc>
            </a:pP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 jobat.be et references.be, newsletters References et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Jobat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, Homepages lesoir.be et standaard.be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7511" y="5965116"/>
            <a:ext cx="1433406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1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VOTRE STAND (</a:t>
            </a:r>
            <a:r>
              <a:rPr lang="en-US" sz="1100" b="1" dirty="0" err="1" smtClean="0">
                <a:solidFill>
                  <a:srgbClr val="00B0F0"/>
                </a:solidFill>
                <a:cs typeface="Calibri" panose="020F0502020204030204" pitchFamily="34" charset="0"/>
              </a:rPr>
              <a:t>taille</a:t>
            </a:r>
            <a:r>
              <a:rPr lang="en-US" sz="11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F279783-2B5F-5448-A4B7-B7D26DA18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bject 67">
            <a:extLst>
              <a:ext uri="{FF2B5EF4-FFF2-40B4-BE49-F238E27FC236}">
                <a16:creationId xmlns="" xmlns:a16="http://schemas.microsoft.com/office/drawing/2014/main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873952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cs typeface="Calibri" panose="020F0502020204030204" pitchFamily="34" charset="0"/>
              </a:rPr>
              <a:t>Lieu</a:t>
            </a:r>
            <a:endParaRPr lang="fr-BE" sz="1200" b="1" dirty="0"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>
                <a:solidFill>
                  <a:srgbClr val="FFFFFF"/>
                </a:solidFill>
                <a:cs typeface="Calibri" panose="020F0502020204030204" pitchFamily="34" charset="0"/>
              </a:rPr>
              <a:t>Palais 10 – Brussels Expo</a:t>
            </a:r>
            <a:endParaRPr lang="fr-BE" sz="1200" dirty="0"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cs typeface="Calibri" panose="020F0502020204030204" pitchFamily="34" charset="0"/>
              </a:rPr>
              <a:t>Deadlines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Réservation: 10 novembre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Matériel</a:t>
            </a:r>
            <a:r>
              <a:rPr lang="fr-BE" sz="1200" b="1" dirty="0">
                <a:solidFill>
                  <a:srgbClr val="FFFFFF"/>
                </a:solidFill>
                <a:cs typeface="Calibri" panose="020F0502020204030204" pitchFamily="34" charset="0"/>
              </a:rPr>
              <a:t>: </a:t>
            </a:r>
            <a:r>
              <a:rPr lang="fr-BE" sz="12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15 novembre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 smtClean="0"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 smtClean="0">
                <a:solidFill>
                  <a:srgbClr val="FFFFFF"/>
                </a:solidFill>
                <a:cs typeface="Calibri" panose="020F0502020204030204" pitchFamily="34" charset="0"/>
              </a:rPr>
              <a:t>Date</a:t>
            </a:r>
            <a:r>
              <a:rPr lang="fr-BE" sz="1200" b="1" spc="-25" dirty="0" smtClean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de</a:t>
            </a:r>
            <a:r>
              <a:rPr lang="fr-BE" sz="1200" b="1" spc="-20" dirty="0" smtClean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parution</a:t>
            </a:r>
            <a:endParaRPr lang="fr-BE" sz="1200" dirty="0" smtClean="0"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 smtClean="0">
                <a:solidFill>
                  <a:srgbClr val="FFFFFF"/>
                </a:solidFill>
                <a:cs typeface="Calibri" panose="020F0502020204030204" pitchFamily="34" charset="0"/>
              </a:rPr>
              <a:t>d</a:t>
            </a:r>
            <a:r>
              <a:rPr lang="fr-BE" sz="1200" spc="-40" dirty="0" smtClean="0">
                <a:solidFill>
                  <a:srgbClr val="FFFFFF"/>
                </a:solidFill>
                <a:cs typeface="Calibri" panose="020F0502020204030204" pitchFamily="34" charset="0"/>
              </a:rPr>
              <a:t>u</a:t>
            </a:r>
            <a:r>
              <a:rPr lang="fr-BE" sz="1200" spc="-60" dirty="0" smtClean="0">
                <a:solidFill>
                  <a:srgbClr val="FFFFFF"/>
                </a:solidFill>
                <a:cs typeface="Calibri" panose="020F0502020204030204" pitchFamily="34" charset="0"/>
              </a:rPr>
              <a:t> 25 au 30 novembre 2023</a:t>
            </a:r>
            <a:endParaRPr lang="fr-BE" sz="1200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cs typeface="Calibri" panose="020F0502020204030204" pitchFamily="34" charset="0"/>
              </a:rPr>
              <a:t>l’évènement</a:t>
            </a:r>
            <a:endParaRPr lang="fr-BE" sz="1200" dirty="0"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cs typeface="Calibri" panose="020F0502020204030204" pitchFamily="34" charset="0"/>
              </a:rPr>
              <a:t>30 novembre</a:t>
            </a:r>
            <a:endParaRPr lang="fr-BE" sz="1200" dirty="0"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3956235-454A-C148-8A85-F3D8B5842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9"/>
          <a:stretch/>
        </p:blipFill>
        <p:spPr>
          <a:xfrm>
            <a:off x="98675" y="59053"/>
            <a:ext cx="1823179" cy="2020765"/>
          </a:xfrm>
          <a:prstGeom prst="rect">
            <a:avLst/>
          </a:prstGeom>
        </p:spPr>
      </p:pic>
      <p:sp>
        <p:nvSpPr>
          <p:cNvPr id="13" name="object 129">
            <a:extLst>
              <a:ext uri="{FF2B5EF4-FFF2-40B4-BE49-F238E27FC236}">
                <a16:creationId xmlns="" xmlns:a16="http://schemas.microsoft.com/office/drawing/2014/main" id="{EF0CEB72-474F-5241-9A73-993EA2E866FB}"/>
              </a:ext>
            </a:extLst>
          </p:cNvPr>
          <p:cNvSpPr txBox="1"/>
          <p:nvPr/>
        </p:nvSpPr>
        <p:spPr>
          <a:xfrm>
            <a:off x="6228505" y="1264363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cs typeface="Calibri" panose="020F0502020204030204" pitchFamily="34" charset="0"/>
              </a:rPr>
              <a:t>Votre logo dans la </a:t>
            </a:r>
            <a:r>
              <a:rPr lang="nl-BE" sz="1200" spc="25" dirty="0" err="1">
                <a:cs typeface="Calibri" panose="020F0502020204030204" pitchFamily="34" charset="0"/>
              </a:rPr>
              <a:t>Newsletter</a:t>
            </a:r>
            <a:r>
              <a:rPr lang="nl-BE" sz="1200" spc="25" dirty="0">
                <a:cs typeface="Calibri" panose="020F0502020204030204" pitchFamily="34" charset="0"/>
              </a:rPr>
              <a:t> </a:t>
            </a:r>
            <a:r>
              <a:rPr lang="nl-BE" sz="1200" spc="25" dirty="0" smtClean="0">
                <a:cs typeface="Calibri" panose="020F0502020204030204" pitchFamily="34" charset="0"/>
              </a:rPr>
              <a:t>References/</a:t>
            </a:r>
            <a:r>
              <a:rPr lang="nl-BE" sz="1200" spc="25" dirty="0" err="1" smtClean="0">
                <a:cs typeface="Calibri" panose="020F0502020204030204" pitchFamily="34" charset="0"/>
              </a:rPr>
              <a:t>Jobat</a:t>
            </a:r>
            <a:r>
              <a:rPr lang="nl-BE" sz="1200" spc="25" dirty="0" smtClean="0">
                <a:cs typeface="Calibri" panose="020F0502020204030204" pitchFamily="34" charset="0"/>
              </a:rPr>
              <a:t>, </a:t>
            </a:r>
            <a:endParaRPr lang="nl-BE" sz="1200" spc="25" dirty="0"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cs typeface="Calibri" panose="020F0502020204030204" pitchFamily="34" charset="0"/>
              </a:rPr>
              <a:t>campagnes              </a:t>
            </a:r>
            <a:r>
              <a:rPr lang="nl-BE" sz="1200" spc="25" dirty="0" smtClean="0">
                <a:cs typeface="Calibri" panose="020F0502020204030204" pitchFamily="34" charset="0"/>
              </a:rPr>
              <a:t>, Dossier </a:t>
            </a:r>
            <a:r>
              <a:rPr lang="nl-BE" sz="1200" spc="25" dirty="0">
                <a:cs typeface="Calibri" panose="020F0502020204030204" pitchFamily="34" charset="0"/>
              </a:rPr>
              <a:t>presse, </a:t>
            </a:r>
            <a:r>
              <a:rPr lang="nl-BE" sz="1200" spc="25" dirty="0" err="1" smtClean="0">
                <a:cs typeface="Calibri" panose="020F0502020204030204" pitchFamily="34" charset="0"/>
              </a:rPr>
              <a:t>Plateforme</a:t>
            </a:r>
            <a:r>
              <a:rPr lang="nl-BE" sz="1200" spc="25" dirty="0" smtClean="0">
                <a:cs typeface="Calibri" panose="020F0502020204030204" pitchFamily="34" charset="0"/>
              </a:rPr>
              <a:t> </a:t>
            </a:r>
            <a:r>
              <a:rPr lang="nl-BE" sz="1200" spc="25" dirty="0" err="1" smtClean="0">
                <a:cs typeface="Calibri" panose="020F0502020204030204" pitchFamily="34" charset="0"/>
              </a:rPr>
              <a:t>inscription</a:t>
            </a:r>
            <a:endParaRPr lang="nl-BE" sz="1200" spc="25" dirty="0">
              <a:cs typeface="Calibri" panose="020F0502020204030204" pitchFamily="34" charset="0"/>
            </a:endParaRPr>
          </a:p>
        </p:txBody>
      </p:sp>
      <p:pic>
        <p:nvPicPr>
          <p:cNvPr id="14" name="Picture 8" descr="Le-logo-Facebook - Ville de Saint-Gobain">
            <a:extLst>
              <a:ext uri="{FF2B5EF4-FFF2-40B4-BE49-F238E27FC236}">
                <a16:creationId xmlns="" xmlns:a16="http://schemas.microsoft.com/office/drawing/2014/main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84" y="1420278"/>
            <a:ext cx="229165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33" y="1425233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405138" y="187062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</a:t>
            </a:r>
            <a:endParaRPr lang="fr-BE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700837" y="187012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</a:t>
            </a:r>
            <a:endParaRPr lang="fr-BE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992918" y="18750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5</a:t>
            </a:r>
            <a:endParaRPr lang="fr-BE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0237089" y="18766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10</a:t>
            </a:r>
            <a:endParaRPr lang="fr-BE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228505" y="2728370"/>
            <a:ext cx="61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¼ page</a:t>
            </a:r>
            <a:endParaRPr lang="fr-BE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537239" y="2728370"/>
            <a:ext cx="61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¼ page</a:t>
            </a:r>
            <a:endParaRPr lang="fr-BE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812420" y="2732720"/>
            <a:ext cx="62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½ page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091344" y="2735469"/>
            <a:ext cx="600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 page</a:t>
            </a:r>
            <a:endParaRPr lang="fr-BE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537239" y="3583579"/>
            <a:ext cx="61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¼ page</a:t>
            </a:r>
            <a:endParaRPr lang="fr-BE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8812420" y="3587973"/>
            <a:ext cx="62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½ page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090982" y="3590132"/>
            <a:ext cx="600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 page</a:t>
            </a:r>
            <a:endParaRPr lang="fr-BE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8812420" y="4443226"/>
            <a:ext cx="62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½ page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090982" y="4443226"/>
            <a:ext cx="600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 page</a:t>
            </a:r>
            <a:endParaRPr lang="fr-BE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9812552" y="5211519"/>
            <a:ext cx="1275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2.000 lectures FR</a:t>
            </a:r>
          </a:p>
          <a:p>
            <a:r>
              <a:rPr lang="fr-FR" sz="1200" dirty="0" smtClean="0"/>
              <a:t>2.000 lectures NL</a:t>
            </a:r>
            <a:endParaRPr lang="fr-BE" sz="1200" dirty="0"/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35782A79-E7D3-BE44-81A2-0D1029F76844}"/>
              </a:ext>
            </a:extLst>
          </p:cNvPr>
          <p:cNvSpPr txBox="1"/>
          <p:nvPr/>
        </p:nvSpPr>
        <p:spPr>
          <a:xfrm>
            <a:off x="5966162" y="5886194"/>
            <a:ext cx="116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pc="300" dirty="0"/>
              <a:t>9m</a:t>
            </a:r>
            <a:r>
              <a:rPr lang="fr-FR" b="1" spc="300" baseline="30000" dirty="0"/>
              <a:t>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F0AF1DEB-9D5E-9F4D-BC03-529712B9E6A0}"/>
              </a:ext>
            </a:extLst>
          </p:cNvPr>
          <p:cNvSpPr txBox="1"/>
          <p:nvPr/>
        </p:nvSpPr>
        <p:spPr>
          <a:xfrm>
            <a:off x="7336019" y="5886194"/>
            <a:ext cx="100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pc="300" dirty="0"/>
              <a:t>15m</a:t>
            </a:r>
            <a:r>
              <a:rPr lang="fr-FR" b="1" spc="300" baseline="30000" dirty="0"/>
              <a:t>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="" xmlns:a16="http://schemas.microsoft.com/office/drawing/2014/main" id="{029CED03-AD6B-A441-AAF1-40D7B17458D1}"/>
              </a:ext>
            </a:extLst>
          </p:cNvPr>
          <p:cNvSpPr txBox="1"/>
          <p:nvPr/>
        </p:nvSpPr>
        <p:spPr>
          <a:xfrm>
            <a:off x="8647391" y="5880477"/>
            <a:ext cx="110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pc="300" dirty="0"/>
              <a:t>21m</a:t>
            </a:r>
            <a:r>
              <a:rPr lang="fr-FR" b="1" spc="300" baseline="30000" dirty="0"/>
              <a:t>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21883C5F-A7B9-B542-8333-9B276476F42A}"/>
              </a:ext>
            </a:extLst>
          </p:cNvPr>
          <p:cNvSpPr txBox="1"/>
          <p:nvPr/>
        </p:nvSpPr>
        <p:spPr>
          <a:xfrm>
            <a:off x="9757418" y="5886194"/>
            <a:ext cx="142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pc="300" dirty="0"/>
              <a:t>50m</a:t>
            </a:r>
            <a:r>
              <a:rPr lang="fr-FR" b="1" spc="300" baseline="30000" dirty="0"/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07932" y="1143904"/>
            <a:ext cx="5110264" cy="561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object 129">
            <a:extLst>
              <a:ext uri="{FF2B5EF4-FFF2-40B4-BE49-F238E27FC236}">
                <a16:creationId xmlns="" xmlns:a16="http://schemas.microsoft.com/office/drawing/2014/main" id="{EF0CEB72-474F-5241-9A73-993EA2E866FB}"/>
              </a:ext>
            </a:extLst>
          </p:cNvPr>
          <p:cNvSpPr txBox="1"/>
          <p:nvPr/>
        </p:nvSpPr>
        <p:spPr>
          <a:xfrm>
            <a:off x="6228505" y="1225195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cs typeface="Calibri" panose="020F0502020204030204" pitchFamily="34" charset="0"/>
              </a:rPr>
              <a:t>Votre logo dans </a:t>
            </a:r>
            <a:r>
              <a:rPr lang="nl-BE" sz="1200" spc="25" dirty="0" smtClean="0">
                <a:cs typeface="Calibri" panose="020F0502020204030204" pitchFamily="34" charset="0"/>
              </a:rPr>
              <a:t>les </a:t>
            </a:r>
            <a:r>
              <a:rPr lang="nl-BE" sz="1200" spc="25" dirty="0" err="1" smtClean="0">
                <a:cs typeface="Calibri" panose="020F0502020204030204" pitchFamily="34" charset="0"/>
              </a:rPr>
              <a:t>mailings</a:t>
            </a:r>
            <a:r>
              <a:rPr lang="nl-BE" sz="1200" spc="25" dirty="0" smtClean="0">
                <a:cs typeface="Calibri" panose="020F0502020204030204" pitchFamily="34" charset="0"/>
              </a:rPr>
              <a:t> References/</a:t>
            </a:r>
            <a:r>
              <a:rPr lang="nl-BE" sz="1200" spc="25" dirty="0" err="1" smtClean="0">
                <a:cs typeface="Calibri" panose="020F0502020204030204" pitchFamily="34" charset="0"/>
              </a:rPr>
              <a:t>Jobat</a:t>
            </a:r>
            <a:r>
              <a:rPr lang="nl-BE" sz="1200" spc="25" dirty="0" smtClean="0">
                <a:cs typeface="Calibri" panose="020F0502020204030204" pitchFamily="34" charset="0"/>
              </a:rPr>
              <a:t>, </a:t>
            </a:r>
            <a:endParaRPr lang="nl-BE" sz="1200" spc="25" dirty="0"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cs typeface="Calibri" panose="020F0502020204030204" pitchFamily="34" charset="0"/>
              </a:rPr>
              <a:t>campagnes              </a:t>
            </a:r>
            <a:r>
              <a:rPr lang="nl-BE" sz="1200" spc="25" dirty="0" smtClean="0">
                <a:cs typeface="Calibri" panose="020F0502020204030204" pitchFamily="34" charset="0"/>
              </a:rPr>
              <a:t>, Dossiers </a:t>
            </a:r>
            <a:r>
              <a:rPr lang="nl-BE" sz="1200" spc="25" dirty="0" err="1" smtClean="0">
                <a:cs typeface="Calibri" panose="020F0502020204030204" pitchFamily="34" charset="0"/>
              </a:rPr>
              <a:t>presses</a:t>
            </a:r>
            <a:r>
              <a:rPr lang="nl-BE" sz="1200" spc="25" dirty="0" smtClean="0">
                <a:cs typeface="Calibri" panose="020F0502020204030204" pitchFamily="34" charset="0"/>
              </a:rPr>
              <a:t>, </a:t>
            </a:r>
            <a:r>
              <a:rPr lang="nl-BE" sz="1200" spc="25" dirty="0" err="1" smtClean="0">
                <a:cs typeface="Calibri" panose="020F0502020204030204" pitchFamily="34" charset="0"/>
              </a:rPr>
              <a:t>Plateforme</a:t>
            </a:r>
            <a:r>
              <a:rPr lang="nl-BE" sz="1200" spc="25" dirty="0" smtClean="0">
                <a:cs typeface="Calibri" panose="020F0502020204030204" pitchFamily="34" charset="0"/>
              </a:rPr>
              <a:t> </a:t>
            </a:r>
            <a:r>
              <a:rPr lang="nl-BE" sz="1200" spc="25" dirty="0" err="1" smtClean="0">
                <a:cs typeface="Calibri" panose="020F0502020204030204" pitchFamily="34" charset="0"/>
              </a:rPr>
              <a:t>inscription</a:t>
            </a:r>
            <a:endParaRPr lang="nl-BE" sz="1200" spc="25" dirty="0">
              <a:cs typeface="Calibri" panose="020F0502020204030204" pitchFamily="34" charset="0"/>
            </a:endParaRPr>
          </a:p>
        </p:txBody>
      </p:sp>
      <p:pic>
        <p:nvPicPr>
          <p:cNvPr id="38" name="Picture 8" descr="Le-logo-Facebook - Ville de Saint-Gobain">
            <a:extLst>
              <a:ext uri="{FF2B5EF4-FFF2-40B4-BE49-F238E27FC236}">
                <a16:creationId xmlns="" xmlns:a16="http://schemas.microsoft.com/office/drawing/2014/main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51" y="1419451"/>
            <a:ext cx="229165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00" y="1424406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41"/>
          <p:cNvCxnSpPr/>
          <p:nvPr/>
        </p:nvCxnSpPr>
        <p:spPr>
          <a:xfrm>
            <a:off x="5843081" y="1705583"/>
            <a:ext cx="52369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843081" y="5835998"/>
            <a:ext cx="52369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84B30EFF-D43E-2E46-9BCD-1E0F66C6BF08}"/>
              </a:ext>
            </a:extLst>
          </p:cNvPr>
          <p:cNvSpPr txBox="1"/>
          <p:nvPr/>
        </p:nvSpPr>
        <p:spPr>
          <a:xfrm>
            <a:off x="5876676" y="811669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772E9340-E688-DB44-BBD6-C3398EC116E8}"/>
              </a:ext>
            </a:extLst>
          </p:cNvPr>
          <p:cNvSpPr txBox="1"/>
          <p:nvPr/>
        </p:nvSpPr>
        <p:spPr>
          <a:xfrm>
            <a:off x="7162006" y="804986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="" xmlns:a16="http://schemas.microsoft.com/office/drawing/2014/main" id="{ABB0ADCB-3BA4-3A40-9987-46A60C13B94B}"/>
              </a:ext>
            </a:extLst>
          </p:cNvPr>
          <p:cNvSpPr txBox="1"/>
          <p:nvPr/>
        </p:nvSpPr>
        <p:spPr>
          <a:xfrm>
            <a:off x="8452467" y="804159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DD158797-251F-634B-80AA-7D7C1357EAB9}"/>
              </a:ext>
            </a:extLst>
          </p:cNvPr>
          <p:cNvSpPr txBox="1"/>
          <p:nvPr/>
        </p:nvSpPr>
        <p:spPr>
          <a:xfrm>
            <a:off x="9772069" y="804159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6400404" y="5312419"/>
            <a:ext cx="269666" cy="269666"/>
          </a:xfrm>
          <a:prstGeom prst="rect">
            <a:avLst/>
          </a:prstGeom>
          <a:solidFill>
            <a:schemeClr val="bg1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56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6423500" y="534035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7712106" y="5312419"/>
            <a:ext cx="269666" cy="269666"/>
          </a:xfrm>
          <a:prstGeom prst="rect">
            <a:avLst/>
          </a:prstGeom>
          <a:solidFill>
            <a:schemeClr val="bg1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58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7735202" y="534035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9002313" y="5312419"/>
            <a:ext cx="269666" cy="269666"/>
          </a:xfrm>
          <a:prstGeom prst="rect">
            <a:avLst/>
          </a:prstGeom>
          <a:solidFill>
            <a:schemeClr val="bg1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0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9025409" y="534035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6400404" y="4464559"/>
            <a:ext cx="269666" cy="269666"/>
          </a:xfrm>
          <a:prstGeom prst="rect">
            <a:avLst/>
          </a:prstGeom>
          <a:solidFill>
            <a:schemeClr val="bg1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2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6423500" y="449249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7712106" y="4464559"/>
            <a:ext cx="269666" cy="269666"/>
          </a:xfrm>
          <a:prstGeom prst="rect">
            <a:avLst/>
          </a:prstGeom>
          <a:solidFill>
            <a:schemeClr val="bg1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4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7735202" y="449249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FB421C1D-FBCD-154B-8A82-929FB555E62F}"/>
              </a:ext>
            </a:extLst>
          </p:cNvPr>
          <p:cNvSpPr/>
          <p:nvPr/>
        </p:nvSpPr>
        <p:spPr>
          <a:xfrm>
            <a:off x="6400404" y="3612889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66" name="Multiplication 187">
            <a:extLst>
              <a:ext uri="{FF2B5EF4-FFF2-40B4-BE49-F238E27FC236}">
                <a16:creationId xmlns="" xmlns:a16="http://schemas.microsoft.com/office/drawing/2014/main" id="{74BD1A46-1378-A646-9062-62AAF7CB86E4}"/>
              </a:ext>
            </a:extLst>
          </p:cNvPr>
          <p:cNvSpPr/>
          <p:nvPr/>
        </p:nvSpPr>
        <p:spPr>
          <a:xfrm>
            <a:off x="6423500" y="3640823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5843081" y="4178103"/>
            <a:ext cx="52369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5859878" y="2294849"/>
            <a:ext cx="52369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bject 130">
            <a:extLst>
              <a:ext uri="{FF2B5EF4-FFF2-40B4-BE49-F238E27FC236}">
                <a16:creationId xmlns="" xmlns:a16="http://schemas.microsoft.com/office/drawing/2014/main" id="{0D8AF23F-5B39-0C41-99A1-4292936D9D70}"/>
              </a:ext>
            </a:extLst>
          </p:cNvPr>
          <p:cNvSpPr txBox="1"/>
          <p:nvPr/>
        </p:nvSpPr>
        <p:spPr>
          <a:xfrm>
            <a:off x="5843081" y="6427665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FR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999 </a:t>
            </a:r>
            <a:r>
              <a:rPr sz="1500" b="1" spc="2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5" name="object 130">
            <a:extLst>
              <a:ext uri="{FF2B5EF4-FFF2-40B4-BE49-F238E27FC236}">
                <a16:creationId xmlns="" xmlns:a16="http://schemas.microsoft.com/office/drawing/2014/main" id="{468C56D2-7287-1E48-8F4B-FA2EEA29143D}"/>
              </a:ext>
            </a:extLst>
          </p:cNvPr>
          <p:cNvSpPr txBox="1"/>
          <p:nvPr/>
        </p:nvSpPr>
        <p:spPr>
          <a:xfrm>
            <a:off x="7106826" y="64286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lang="fr-FR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99 </a:t>
            </a:r>
            <a:r>
              <a:rPr sz="1500" b="1" spc="2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6" name="object 130">
            <a:extLst>
              <a:ext uri="{FF2B5EF4-FFF2-40B4-BE49-F238E27FC236}">
                <a16:creationId xmlns="" xmlns:a16="http://schemas.microsoft.com/office/drawing/2014/main" id="{5716C0B9-5534-5A4C-84FD-C8AB997DB654}"/>
              </a:ext>
            </a:extLst>
          </p:cNvPr>
          <p:cNvSpPr txBox="1"/>
          <p:nvPr/>
        </p:nvSpPr>
        <p:spPr>
          <a:xfrm>
            <a:off x="8414300" y="6429717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FR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19.999 </a:t>
            </a:r>
            <a:r>
              <a:rPr sz="1500" b="1" spc="2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object 130">
            <a:extLst>
              <a:ext uri="{FF2B5EF4-FFF2-40B4-BE49-F238E27FC236}">
                <a16:creationId xmlns="" xmlns:a16="http://schemas.microsoft.com/office/drawing/2014/main" id="{ED2D3A8C-7BF7-CA47-BB5F-CB6DBF06112E}"/>
              </a:ext>
            </a:extLst>
          </p:cNvPr>
          <p:cNvSpPr txBox="1"/>
          <p:nvPr/>
        </p:nvSpPr>
        <p:spPr>
          <a:xfrm>
            <a:off x="9704389" y="6428691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FR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34.999 </a:t>
            </a:r>
            <a:r>
              <a:rPr sz="1500" b="1" spc="2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xmlns="" id="{5BD9CDDD-A4F9-A74D-909B-D42C9A7F9704}"/>
              </a:ext>
            </a:extLst>
          </p:cNvPr>
          <p:cNvSpPr txBox="1"/>
          <p:nvPr/>
        </p:nvSpPr>
        <p:spPr>
          <a:xfrm>
            <a:off x="3021993" y="420809"/>
            <a:ext cx="30440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Tarifs</a:t>
            </a: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.</a:t>
            </a:r>
            <a:endParaRPr lang="en-US" sz="3500" b="1" dirty="0">
              <a:solidFill>
                <a:srgbClr val="957FF5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Un salon de la reconversion.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D04DA5-FF8C-4355-A7B7-A0FD428E623A}"/>
              </a:ext>
            </a:extLst>
          </p:cNvPr>
          <p:cNvSpPr txBox="1"/>
          <p:nvPr/>
        </p:nvSpPr>
        <p:spPr>
          <a:xfrm>
            <a:off x="5687368" y="1304762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C’EST QUOI?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79C769-9F32-4037-B83C-B2908A9A30C8}"/>
              </a:ext>
            </a:extLst>
          </p:cNvPr>
          <p:cNvSpPr txBox="1"/>
          <p:nvPr/>
        </p:nvSpPr>
        <p:spPr>
          <a:xfrm>
            <a:off x="6030483" y="1925361"/>
            <a:ext cx="54746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arrêt dans le temps pour mettre en valeur des moments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d’échange et de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conseils</a:t>
            </a:r>
            <a:endParaRPr lang="fr-BE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BE" sz="1400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BE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Des talents plus qualifiés en 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recherche de sens pour leur </a:t>
            </a:r>
            <a:r>
              <a:rPr lang="fr-BE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carrière 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Des organismes de formation et des employeurs prêts à leur offrir les nouvelles compétences qu’ils recherchent</a:t>
            </a:r>
            <a:endParaRPr lang="fr-BE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BE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BE" sz="140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20 </a:t>
            </a:r>
            <a:r>
              <a:rPr lang="fr-BE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coachs</a:t>
            </a:r>
            <a:r>
              <a:rPr lang="fr-BE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pour aider les </a:t>
            </a:r>
            <a:r>
              <a:rPr lang="fr-BE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talents dans 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leur </a:t>
            </a:r>
            <a:r>
              <a:rPr lang="fr-BE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recherche de ces nouvelles compétences et les guider dans une reconversion</a:t>
            </a:r>
          </a:p>
          <a:p>
            <a:endParaRPr lang="fr-BE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BE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3 </a:t>
            </a:r>
            <a:r>
              <a:rPr lang="fr-BE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pôles exposants: emploi</a:t>
            </a:r>
            <a:r>
              <a:rPr lang="fr-BE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, formation, entrepreneuriat &amp; </a:t>
            </a:r>
            <a:r>
              <a:rPr lang="fr-BE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franchise</a:t>
            </a:r>
            <a:endParaRPr lang="fr-BE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xmlns="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:a16="http://schemas.microsoft.com/office/drawing/2014/main" xmlns="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61364" y="2021418"/>
            <a:ext cx="0" cy="2065259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EEF17E-7758-8540-9BF4-C3C285B02AE1}"/>
              </a:ext>
            </a:extLst>
          </p:cNvPr>
          <p:cNvSpPr/>
          <p:nvPr/>
        </p:nvSpPr>
        <p:spPr>
          <a:xfrm>
            <a:off x="5861363" y="5001724"/>
            <a:ext cx="3657105" cy="107338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xmlns="" id="{8FECD627-C63B-6D46-93A5-CD421EBABB1F}"/>
              </a:ext>
            </a:extLst>
          </p:cNvPr>
          <p:cNvSpPr txBox="1"/>
          <p:nvPr/>
        </p:nvSpPr>
        <p:spPr>
          <a:xfrm>
            <a:off x="6010893" y="5147529"/>
            <a:ext cx="3387107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NOUVEAUTE 2023 | </a:t>
            </a:r>
            <a:r>
              <a:rPr lang="fr-BE" sz="12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 SALONS</a:t>
            </a:r>
            <a:endParaRPr lang="fr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Vu le succès de 2022, 3 salons de la reconversion seront organisés en 2023: à Liège, Bruxelles et Charleroi</a:t>
            </a: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36547" y="243547"/>
            <a:ext cx="5314431" cy="6381937"/>
            <a:chOff x="-310719" y="234838"/>
            <a:chExt cx="5314431" cy="6381937"/>
          </a:xfrm>
        </p:grpSpPr>
        <p:grpSp>
          <p:nvGrpSpPr>
            <p:cNvPr id="11" name="Group 3"/>
            <p:cNvGrpSpPr/>
            <p:nvPr/>
          </p:nvGrpSpPr>
          <p:grpSpPr>
            <a:xfrm>
              <a:off x="-310719" y="243839"/>
              <a:ext cx="5314431" cy="6372936"/>
              <a:chOff x="0" y="217032"/>
              <a:chExt cx="11742610" cy="13514818"/>
            </a:xfrm>
          </p:grpSpPr>
          <p:pic>
            <p:nvPicPr>
              <p:cNvPr id="12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3145" t="1583"/>
              <a:stretch/>
            </p:blipFill>
            <p:spPr>
              <a:xfrm>
                <a:off x="0" y="217032"/>
                <a:ext cx="5880100" cy="13498966"/>
              </a:xfrm>
              <a:prstGeom prst="rect">
                <a:avLst/>
              </a:prstGeom>
            </p:spPr>
          </p:pic>
          <p:pic>
            <p:nvPicPr>
              <p:cNvPr id="14" name="Picture 6"/>
              <p:cNvPicPr>
                <a:picLocks noChangeAspect="1"/>
              </p:cNvPicPr>
              <p:nvPr/>
            </p:nvPicPr>
            <p:blipFill>
              <a:blip r:embed="rId4"/>
              <a:srcRect l="19854" r="19854"/>
              <a:stretch>
                <a:fillRect/>
              </a:stretch>
            </p:blipFill>
            <p:spPr>
              <a:xfrm>
                <a:off x="6007100" y="7104425"/>
                <a:ext cx="5735510" cy="6627425"/>
              </a:xfrm>
              <a:prstGeom prst="rect">
                <a:avLst/>
              </a:prstGeom>
            </p:spPr>
          </p:pic>
        </p:grpSp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5"/>
            <a:srcRect l="3336" t="4077" b="4077"/>
            <a:stretch>
              <a:fillRect/>
            </a:stretch>
          </p:blipFill>
          <p:spPr>
            <a:xfrm>
              <a:off x="2407954" y="234838"/>
              <a:ext cx="2595758" cy="3224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7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EA6AFA0-7F64-43C7-A96B-35A3BD9DF620}"/>
              </a:ext>
            </a:extLst>
          </p:cNvPr>
          <p:cNvGrpSpPr/>
          <p:nvPr/>
        </p:nvGrpSpPr>
        <p:grpSpPr>
          <a:xfrm>
            <a:off x="846879" y="2441040"/>
            <a:ext cx="3201441" cy="2015936"/>
            <a:chOff x="3125940" y="1080483"/>
            <a:chExt cx="3201441" cy="20159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BC8BF00-23C6-4487-88CD-D2712E153B5F}"/>
                </a:ext>
              </a:extLst>
            </p:cNvPr>
            <p:cNvSpPr txBox="1"/>
            <p:nvPr/>
          </p:nvSpPr>
          <p:spPr>
            <a:xfrm>
              <a:off x="3125940" y="1926868"/>
              <a:ext cx="297006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Profitez d’une communication générale et </a:t>
              </a:r>
              <a:r>
                <a:rPr lang="fr-BE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dédiée pour vous positionner comme acteur de la reconversion et donner rendez-vous à votre stand</a:t>
              </a:r>
              <a:endParaRPr lang="fr-BE" sz="1400" kern="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435258D-2608-4794-9022-256F1B79FF59}"/>
                </a:ext>
              </a:extLst>
            </p:cNvPr>
            <p:cNvSpPr txBox="1"/>
            <p:nvPr/>
          </p:nvSpPr>
          <p:spPr>
            <a:xfrm>
              <a:off x="3125940" y="1080483"/>
              <a:ext cx="3201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COMMUNIQUER ET </a:t>
              </a:r>
              <a:r>
                <a:rPr lang="en-US" sz="1400" b="1" spc="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SE POSITIONNER</a:t>
              </a:r>
              <a:endParaRPr lang="en-US" sz="1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36">
            <a:extLst>
              <a:ext uri="{FF2B5EF4-FFF2-40B4-BE49-F238E27FC236}">
                <a16:creationId xmlns:a16="http://schemas.microsoft.com/office/drawing/2014/main" xmlns="" id="{168553BB-707E-3B4F-A5B5-79617F2DECE3}"/>
              </a:ext>
            </a:extLst>
          </p:cNvPr>
          <p:cNvGrpSpPr/>
          <p:nvPr/>
        </p:nvGrpSpPr>
        <p:grpSpPr>
          <a:xfrm>
            <a:off x="4424273" y="2441040"/>
            <a:ext cx="3510688" cy="2446823"/>
            <a:chOff x="3192340" y="1080355"/>
            <a:chExt cx="3510688" cy="2446823"/>
          </a:xfrm>
        </p:grpSpPr>
        <p:sp>
          <p:nvSpPr>
            <p:cNvPr id="49" name="TextBox 34">
              <a:extLst>
                <a:ext uri="{FF2B5EF4-FFF2-40B4-BE49-F238E27FC236}">
                  <a16:creationId xmlns:a16="http://schemas.microsoft.com/office/drawing/2014/main" xmlns="" id="{56994D4B-1DD4-A74E-BE1F-CF78644C6718}"/>
                </a:ext>
              </a:extLst>
            </p:cNvPr>
            <p:cNvSpPr txBox="1"/>
            <p:nvPr/>
          </p:nvSpPr>
          <p:spPr>
            <a:xfrm>
              <a:off x="3192340" y="1926740"/>
              <a:ext cx="319572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Profitez d’un moment d’échange avec les talents présents au salon</a:t>
              </a:r>
              <a:r>
                <a:rPr lang="fr-FR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 </a:t>
              </a:r>
              <a:r>
                <a:rPr lang="fr-FR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pour les convaincre de rejoindre votre aventure et faire le pas de la reconversion.</a:t>
              </a:r>
            </a:p>
            <a:p>
              <a:endParaRPr lang="fr-FR" sz="1400" kern="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  <a:p>
              <a:endParaRPr lang="fr-BE" sz="1400" kern="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35">
              <a:extLst>
                <a:ext uri="{FF2B5EF4-FFF2-40B4-BE49-F238E27FC236}">
                  <a16:creationId xmlns:a16="http://schemas.microsoft.com/office/drawing/2014/main" xmlns="" id="{85133AB8-9FE2-EE4F-BE33-363C1B601330}"/>
                </a:ext>
              </a:extLst>
            </p:cNvPr>
            <p:cNvSpPr txBox="1"/>
            <p:nvPr/>
          </p:nvSpPr>
          <p:spPr>
            <a:xfrm>
              <a:off x="3192340" y="1080355"/>
              <a:ext cx="35106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RENCONTRER ET </a:t>
              </a:r>
              <a:r>
                <a:rPr lang="en-US" sz="1400" b="1" spc="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CONVAINCRE</a:t>
              </a:r>
              <a:endParaRPr lang="en-US" sz="1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36">
            <a:extLst>
              <a:ext uri="{FF2B5EF4-FFF2-40B4-BE49-F238E27FC236}">
                <a16:creationId xmlns:a16="http://schemas.microsoft.com/office/drawing/2014/main" xmlns="" id="{2F6A5BEA-7248-8549-A3C3-E8B5BABAC20B}"/>
              </a:ext>
            </a:extLst>
          </p:cNvPr>
          <p:cNvGrpSpPr/>
          <p:nvPr/>
        </p:nvGrpSpPr>
        <p:grpSpPr>
          <a:xfrm>
            <a:off x="8122831" y="2430638"/>
            <a:ext cx="3346013" cy="2217116"/>
            <a:chOff x="3125939" y="1080483"/>
            <a:chExt cx="3346013" cy="2217116"/>
          </a:xfrm>
        </p:grpSpPr>
        <p:sp>
          <p:nvSpPr>
            <p:cNvPr id="59" name="TextBox 34">
              <a:extLst>
                <a:ext uri="{FF2B5EF4-FFF2-40B4-BE49-F238E27FC236}">
                  <a16:creationId xmlns:a16="http://schemas.microsoft.com/office/drawing/2014/main" xmlns="" id="{88F12F57-B368-FD46-8E1C-557CBD259317}"/>
                </a:ext>
              </a:extLst>
            </p:cNvPr>
            <p:cNvSpPr txBox="1"/>
            <p:nvPr/>
          </p:nvSpPr>
          <p:spPr>
            <a:xfrm>
              <a:off x="3125939" y="1912604"/>
              <a:ext cx="29700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Profitez d’une audience à l’écoute pour faire découvrir les </a:t>
              </a:r>
              <a:r>
                <a:rPr lang="fr-FR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opportunités </a:t>
              </a:r>
              <a:r>
                <a:rPr lang="fr-FR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et projets que votre organisme propose pour accompagner la reconversion des visiteurs</a:t>
              </a:r>
            </a:p>
          </p:txBody>
        </p:sp>
        <p:sp>
          <p:nvSpPr>
            <p:cNvPr id="60" name="TextBox 35">
              <a:extLst>
                <a:ext uri="{FF2B5EF4-FFF2-40B4-BE49-F238E27FC236}">
                  <a16:creationId xmlns:a16="http://schemas.microsoft.com/office/drawing/2014/main" xmlns="" id="{A202A795-4B42-3045-8633-88D50330FE46}"/>
                </a:ext>
              </a:extLst>
            </p:cNvPr>
            <p:cNvSpPr txBox="1"/>
            <p:nvPr/>
          </p:nvSpPr>
          <p:spPr>
            <a:xfrm>
              <a:off x="3125939" y="1080483"/>
              <a:ext cx="33460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ESPACE CONFERENCE</a:t>
              </a:r>
            </a:p>
          </p:txBody>
        </p: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40" name="Google Shape;344;p16">
            <a:extLst>
              <a:ext uri="{FF2B5EF4-FFF2-40B4-BE49-F238E27FC236}">
                <a16:creationId xmlns:a16="http://schemas.microsoft.com/office/drawing/2014/main" xmlns="" id="{E1F6B2A7-06E7-9142-89D9-878522B84B63}"/>
              </a:ext>
            </a:extLst>
          </p:cNvPr>
          <p:cNvSpPr/>
          <p:nvPr/>
        </p:nvSpPr>
        <p:spPr>
          <a:xfrm>
            <a:off x="1034132" y="1777869"/>
            <a:ext cx="478362" cy="382092"/>
          </a:xfrm>
          <a:custGeom>
            <a:avLst/>
            <a:gdLst/>
            <a:ahLst/>
            <a:cxnLst/>
            <a:rect l="l" t="t" r="r" b="b"/>
            <a:pathLst>
              <a:path w="21545" h="21564" extrusionOk="0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347;p16">
            <a:extLst>
              <a:ext uri="{FF2B5EF4-FFF2-40B4-BE49-F238E27FC236}">
                <a16:creationId xmlns:a16="http://schemas.microsoft.com/office/drawing/2014/main" xmlns="" id="{72FA11AD-C984-5D48-9763-2653F7788220}"/>
              </a:ext>
            </a:extLst>
          </p:cNvPr>
          <p:cNvSpPr/>
          <p:nvPr/>
        </p:nvSpPr>
        <p:spPr>
          <a:xfrm>
            <a:off x="4567771" y="1795597"/>
            <a:ext cx="428382" cy="3685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" name="Google Shape;345;p16">
            <a:extLst>
              <a:ext uri="{FF2B5EF4-FFF2-40B4-BE49-F238E27FC236}">
                <a16:creationId xmlns:a16="http://schemas.microsoft.com/office/drawing/2014/main" xmlns="" id="{CE71771D-979A-D643-AC70-F3D747F58E42}"/>
              </a:ext>
            </a:extLst>
          </p:cNvPr>
          <p:cNvSpPr/>
          <p:nvPr/>
        </p:nvSpPr>
        <p:spPr>
          <a:xfrm>
            <a:off x="8227334" y="1795597"/>
            <a:ext cx="441789" cy="3192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817"/>
                </a:lnTo>
                <a:cubicBezTo>
                  <a:pt x="21600" y="38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674"/>
                </a:moveTo>
                <a:lnTo>
                  <a:pt x="20475" y="1674"/>
                </a:lnTo>
                <a:lnTo>
                  <a:pt x="20475" y="19985"/>
                </a:lnTo>
                <a:lnTo>
                  <a:pt x="20433" y="19985"/>
                </a:lnTo>
                <a:lnTo>
                  <a:pt x="18309" y="19985"/>
                </a:lnTo>
                <a:lnTo>
                  <a:pt x="14850" y="10469"/>
                </a:lnTo>
                <a:cubicBezTo>
                  <a:pt x="14760" y="10220"/>
                  <a:pt x="14622" y="10084"/>
                  <a:pt x="14442" y="10022"/>
                </a:cubicBezTo>
                <a:cubicBezTo>
                  <a:pt x="14262" y="9959"/>
                  <a:pt x="14085" y="10088"/>
                  <a:pt x="13950" y="10275"/>
                </a:cubicBezTo>
                <a:lnTo>
                  <a:pt x="10941" y="14439"/>
                </a:lnTo>
                <a:lnTo>
                  <a:pt x="8733" y="7044"/>
                </a:lnTo>
                <a:cubicBezTo>
                  <a:pt x="8643" y="6733"/>
                  <a:pt x="8466" y="6538"/>
                  <a:pt x="8241" y="6538"/>
                </a:cubicBezTo>
                <a:cubicBezTo>
                  <a:pt x="8016" y="6538"/>
                  <a:pt x="7827" y="6717"/>
                  <a:pt x="7692" y="6966"/>
                </a:cubicBezTo>
                <a:lnTo>
                  <a:pt x="3108" y="20043"/>
                </a:lnTo>
                <a:lnTo>
                  <a:pt x="1167" y="20043"/>
                </a:lnTo>
                <a:lnTo>
                  <a:pt x="1167" y="1674"/>
                </a:lnTo>
                <a:close/>
                <a:moveTo>
                  <a:pt x="17775" y="4806"/>
                </a:moveTo>
                <a:cubicBezTo>
                  <a:pt x="17429" y="4806"/>
                  <a:pt x="17082" y="4987"/>
                  <a:pt x="16819" y="5351"/>
                </a:cubicBezTo>
                <a:cubicBezTo>
                  <a:pt x="16291" y="6081"/>
                  <a:pt x="16292" y="7268"/>
                  <a:pt x="16819" y="7998"/>
                </a:cubicBezTo>
                <a:cubicBezTo>
                  <a:pt x="17346" y="8727"/>
                  <a:pt x="18204" y="8727"/>
                  <a:pt x="18731" y="7998"/>
                </a:cubicBezTo>
                <a:cubicBezTo>
                  <a:pt x="19258" y="7268"/>
                  <a:pt x="19258" y="6081"/>
                  <a:pt x="18731" y="5351"/>
                </a:cubicBezTo>
                <a:cubicBezTo>
                  <a:pt x="18468" y="4987"/>
                  <a:pt x="18120" y="4806"/>
                  <a:pt x="17775" y="4806"/>
                </a:cubicBezTo>
                <a:close/>
                <a:moveTo>
                  <a:pt x="8142" y="9224"/>
                </a:moveTo>
                <a:lnTo>
                  <a:pt x="10209" y="16132"/>
                </a:lnTo>
                <a:cubicBezTo>
                  <a:pt x="10299" y="16381"/>
                  <a:pt x="10437" y="16556"/>
                  <a:pt x="10617" y="16618"/>
                </a:cubicBezTo>
                <a:cubicBezTo>
                  <a:pt x="10797" y="16681"/>
                  <a:pt x="11031" y="16634"/>
                  <a:pt x="11166" y="16385"/>
                </a:cubicBezTo>
                <a:lnTo>
                  <a:pt x="14217" y="12143"/>
                </a:lnTo>
                <a:lnTo>
                  <a:pt x="17058" y="19985"/>
                </a:lnTo>
                <a:lnTo>
                  <a:pt x="4359" y="19985"/>
                </a:lnTo>
                <a:lnTo>
                  <a:pt x="8142" y="922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 flipV="1">
            <a:off x="10642060" y="5183158"/>
            <a:ext cx="1549940" cy="4927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Google Shape;339;p16">
            <a:extLst>
              <a:ext uri="{FF2B5EF4-FFF2-40B4-BE49-F238E27FC236}">
                <a16:creationId xmlns:a16="http://schemas.microsoft.com/office/drawing/2014/main" xmlns="" id="{86755196-3986-2E49-954F-0E2B552761BA}"/>
              </a:ext>
            </a:extLst>
          </p:cNvPr>
          <p:cNvSpPr txBox="1"/>
          <p:nvPr/>
        </p:nvSpPr>
        <p:spPr>
          <a:xfrm>
            <a:off x="6366540" y="4899528"/>
            <a:ext cx="4458788" cy="212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3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Notre </a:t>
            </a:r>
            <a:r>
              <a:rPr lang="en-US" sz="3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offre</a:t>
            </a:r>
            <a:r>
              <a:rPr lang="en-US" sz="3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pour </a:t>
            </a:r>
            <a:r>
              <a:rPr lang="en-US" sz="3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vous</a:t>
            </a:r>
            <a:endParaRPr lang="en-US" sz="30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4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2" y="1557300"/>
            <a:ext cx="6144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PLUS DE 70% DE LA POPULATION ACTIVE FRANCOPHONE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>
                <a:solidFill>
                  <a:srgbClr val="000000"/>
                </a:solidFill>
                <a:latin typeface="Proxima Nova Rg" panose="02000506030000020004" pitchFamily="50" charset="0"/>
              </a:rPr>
              <a:t>Personnes/jour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43238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Communiquer et attirer.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1;p7">
            <a:extLst>
              <a:ext uri="{FF2B5EF4-FFF2-40B4-BE49-F238E27FC236}">
                <a16:creationId xmlns:a16="http://schemas.microsoft.com/office/drawing/2014/main" xmlns="" id="{055577C6-9191-B640-AC5D-647FEA8041C6}"/>
              </a:ext>
            </a:extLst>
          </p:cNvPr>
          <p:cNvSpPr/>
          <p:nvPr/>
        </p:nvSpPr>
        <p:spPr>
          <a:xfrm>
            <a:off x="8793461" y="1146875"/>
            <a:ext cx="2457834" cy="356461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70D148-4BC3-4F63-832E-3C85DB8FE58E}"/>
              </a:ext>
            </a:extLst>
          </p:cNvPr>
          <p:cNvSpPr txBox="1"/>
          <p:nvPr/>
        </p:nvSpPr>
        <p:spPr>
          <a:xfrm>
            <a:off x="570884" y="1869845"/>
            <a:ext cx="532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POSITIONNEZ-VOUS COMME ACTEUR DE LA RECONVERSION ET DONNEZ RENDEZ-VOUS A VOTRE STAND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5032D054-EC28-3445-8C99-C318BCB11795}"/>
              </a:ext>
            </a:extLst>
          </p:cNvPr>
          <p:cNvSpPr txBox="1"/>
          <p:nvPr/>
        </p:nvSpPr>
        <p:spPr>
          <a:xfrm>
            <a:off x="570884" y="857645"/>
            <a:ext cx="5960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Communiquer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</a:p>
          <a:p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attirer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0DB7CCD-508F-674F-849F-B6618E479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34" name="Google Shape;388;p7">
            <a:extLst>
              <a:ext uri="{FF2B5EF4-FFF2-40B4-BE49-F238E27FC236}">
                <a16:creationId xmlns:a16="http://schemas.microsoft.com/office/drawing/2014/main" xmlns="" id="{902112B5-6B20-8440-AF5D-50B55125F49C}"/>
              </a:ext>
            </a:extLst>
          </p:cNvPr>
          <p:cNvSpPr txBox="1"/>
          <p:nvPr/>
        </p:nvSpPr>
        <p:spPr>
          <a:xfrm>
            <a:off x="898902" y="2855778"/>
            <a:ext cx="5284185" cy="263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Mettez en avant votre expertise et motivez nos lecteurs à faire le pas de la reconversion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Racontez l’histoire de reconversion réussie et motivez de potentiels talents à venir à votre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rencontre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Positionnez-vous comme acteur de la reconversion et travaillez votre image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informons de votre présence dans la campagne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pré-</a:t>
            </a:r>
            <a:r>
              <a:rPr lang="fr-FR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event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(presse, newsletter,       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    , dossier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distribué au salon)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" name="Picture 8" descr="Le-logo-Facebook - Ville de Saint-Gobain">
            <a:extLst>
              <a:ext uri="{FF2B5EF4-FFF2-40B4-BE49-F238E27FC236}">
                <a16:creationId xmlns:a16="http://schemas.microsoft.com/office/drawing/2014/main" xmlns="" id="{24ECC016-6085-6C44-B69D-F0F27E72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98" y="5487814"/>
            <a:ext cx="293373" cy="2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C2E0452E-BADB-4747-B1C8-BB13DC05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95" y="5485793"/>
            <a:ext cx="252760" cy="25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xmlns="" id="{51D1DF93-F6FC-734C-915B-65575EA62B51}"/>
              </a:ext>
            </a:extLst>
          </p:cNvPr>
          <p:cNvCxnSpPr>
            <a:cxnSpLocks/>
          </p:cNvCxnSpPr>
          <p:nvPr/>
        </p:nvCxnSpPr>
        <p:spPr>
          <a:xfrm flipV="1">
            <a:off x="685189" y="2878631"/>
            <a:ext cx="0" cy="2375294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267" y="1550058"/>
            <a:ext cx="2217072" cy="3312160"/>
          </a:xfrm>
          <a:prstGeom prst="rect">
            <a:avLst/>
          </a:prstGeom>
        </p:spPr>
      </p:pic>
      <p:pic>
        <p:nvPicPr>
          <p:cNvPr id="38" name="Google Shape;354;p6">
            <a:extLst>
              <a:ext uri="{FF2B5EF4-FFF2-40B4-BE49-F238E27FC236}">
                <a16:creationId xmlns:a16="http://schemas.microsoft.com/office/drawing/2014/main" xmlns="" id="{D77C6579-CA41-0D46-AEA1-F085D8F46A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3087" y="2747897"/>
            <a:ext cx="6333902" cy="3547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6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0"/>
            <a:ext cx="5790919" cy="7070755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330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Rencontrer</a:t>
            </a:r>
          </a:p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collecter.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614416"/>
            <a:ext cx="295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MOMENT D’ECHANGE ET DE CONSEILS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7899103" y="1182684"/>
            <a:ext cx="36781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endParaRPr lang="en-US" sz="1400" dirty="0" smtClean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Proxima Nova Rg" panose="02000506030000020004" pitchFamily="50" charset="0"/>
                <a:sym typeface="Proxima Nova"/>
              </a:rPr>
              <a:t>Le salon de la reconversion sera </a:t>
            </a:r>
            <a:r>
              <a:rPr lang="en-US" sz="1400" dirty="0" err="1" smtClean="0">
                <a:solidFill>
                  <a:schemeClr val="bg1"/>
                </a:solidFill>
                <a:latin typeface="Proxima Nova Rg" panose="02000506030000020004" pitchFamily="50" charset="0"/>
                <a:sym typeface="Proxima Nova"/>
              </a:rPr>
              <a:t>organisé</a:t>
            </a:r>
            <a:r>
              <a:rPr lang="en-US" sz="1400" dirty="0" smtClean="0">
                <a:solidFill>
                  <a:schemeClr val="bg1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Proxima Nova Rg" panose="02000506030000020004" pitchFamily="50" charset="0"/>
                <a:sym typeface="Proxima Nova"/>
              </a:rPr>
              <a:t>autour</a:t>
            </a:r>
            <a:r>
              <a:rPr lang="en-US" sz="1400" dirty="0" smtClean="0">
                <a:solidFill>
                  <a:schemeClr val="bg1"/>
                </a:solidFill>
                <a:latin typeface="Proxima Nova Rg" panose="02000506030000020004" pitchFamily="50" charset="0"/>
                <a:sym typeface="Proxima Nova"/>
              </a:rPr>
              <a:t> de </a:t>
            </a:r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3 </a:t>
            </a:r>
            <a:r>
              <a:rPr lang="fr-BE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zones </a:t>
            </a:r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clés :</a:t>
            </a:r>
          </a:p>
          <a:p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Pôle formation </a:t>
            </a:r>
          </a:p>
          <a:p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Pour proposer des programmes de formation aux visiteurs et les aider à acquérir de nouvelles compétences</a:t>
            </a:r>
          </a:p>
          <a:p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Pôle carrière</a:t>
            </a:r>
          </a:p>
          <a:p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Pour proposer un job accompagné ou non d’une formation aux visiteurs et les aider à concrétiser leur reconversion</a:t>
            </a:r>
          </a:p>
          <a:p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Pôle entrepreneuriat </a:t>
            </a:r>
            <a:r>
              <a:rPr lang="fr-BE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&amp; franchise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Pour proposer des programmes de formation, des services ou un contrat pour </a:t>
            </a:r>
            <a:r>
              <a:rPr lang="fr-BE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devenir son propre patron </a:t>
            </a:r>
          </a:p>
          <a:p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endParaRPr lang="fr-BE" sz="1400" b="1" dirty="0" smtClean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BE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Un espace </a:t>
            </a:r>
            <a:r>
              <a:rPr lang="fr-BE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de coaching et d’orientation </a:t>
            </a:r>
            <a:r>
              <a:rPr lang="fr-BE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informera les visiteurs et les guidera à travers ces 3 pôles</a:t>
            </a:r>
            <a:endParaRPr lang="en-US" sz="1400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B0C11"/>
              </a:buClr>
              <a:buSzPts val="3000"/>
            </a:pPr>
            <a:endParaRPr lang="en-US" sz="1400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7B93109-5D16-0142-9F25-24EB09B6193C}"/>
              </a:ext>
            </a:extLst>
          </p:cNvPr>
          <p:cNvSpPr/>
          <p:nvPr/>
        </p:nvSpPr>
        <p:spPr>
          <a:xfrm>
            <a:off x="4509720" y="1095470"/>
            <a:ext cx="2917332" cy="3580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V="1">
            <a:off x="7753350" y="1257301"/>
            <a:ext cx="0" cy="38261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3" name="Picture 3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69" r="126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5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9198" r="29198"/>
          <a:stretch>
            <a:fillRect/>
          </a:stretch>
        </p:blipFill>
        <p:spPr>
          <a:xfrm>
            <a:off x="5184329" y="1257301"/>
            <a:ext cx="20716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ECEEF17E-7758-8540-9BF4-C3C285B02AE1}"/>
              </a:ext>
            </a:extLst>
          </p:cNvPr>
          <p:cNvSpPr/>
          <p:nvPr/>
        </p:nvSpPr>
        <p:spPr>
          <a:xfrm>
            <a:off x="-465180" y="-365373"/>
            <a:ext cx="4583355" cy="722337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xmlns="" id="{941234EA-8488-714F-B5A1-471D211969B1}"/>
              </a:ext>
            </a:extLst>
          </p:cNvPr>
          <p:cNvSpPr txBox="1"/>
          <p:nvPr/>
        </p:nvSpPr>
        <p:spPr>
          <a:xfrm>
            <a:off x="216281" y="672547"/>
            <a:ext cx="3537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Les salons </a:t>
            </a:r>
            <a:r>
              <a:rPr lang="en-US" sz="3000" b="1" dirty="0" err="1" smtClean="0">
                <a:solidFill>
                  <a:schemeClr val="bg1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en</a:t>
            </a: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 2022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75" name="TextBox 2">
            <a:extLst>
              <a:ext uri="{FF2B5EF4-FFF2-40B4-BE49-F238E27FC236}">
                <a16:creationId xmlns:a16="http://schemas.microsoft.com/office/drawing/2014/main" xmlns="" id="{5B478826-3B0C-B647-8AB4-56D222875EE0}"/>
              </a:ext>
            </a:extLst>
          </p:cNvPr>
          <p:cNvSpPr txBox="1"/>
          <p:nvPr/>
        </p:nvSpPr>
        <p:spPr>
          <a:xfrm>
            <a:off x="398552" y="1797423"/>
            <a:ext cx="178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85,7%</a:t>
            </a:r>
            <a:endParaRPr lang="en-US" sz="4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76" name="TextBox 2">
            <a:extLst>
              <a:ext uri="{FF2B5EF4-FFF2-40B4-BE49-F238E27FC236}">
                <a16:creationId xmlns:a16="http://schemas.microsoft.com/office/drawing/2014/main" xmlns="" id="{EEF21455-48DC-B747-A680-FB95E749C6AB}"/>
              </a:ext>
            </a:extLst>
          </p:cNvPr>
          <p:cNvSpPr txBox="1"/>
          <p:nvPr/>
        </p:nvSpPr>
        <p:spPr>
          <a:xfrm>
            <a:off x="2559339" y="1797423"/>
            <a:ext cx="152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5</a:t>
            </a:r>
            <a:endParaRPr lang="en-US" sz="4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84" name="TextBox 2">
            <a:extLst>
              <a:ext uri="{FF2B5EF4-FFF2-40B4-BE49-F238E27FC236}">
                <a16:creationId xmlns:a16="http://schemas.microsoft.com/office/drawing/2014/main" xmlns="" id="{E23ABDEC-F0A9-864F-A06B-6230E00FF69D}"/>
              </a:ext>
            </a:extLst>
          </p:cNvPr>
          <p:cNvSpPr txBox="1"/>
          <p:nvPr/>
        </p:nvSpPr>
        <p:spPr>
          <a:xfrm>
            <a:off x="398552" y="3564600"/>
            <a:ext cx="178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2078</a:t>
            </a:r>
            <a:endParaRPr lang="en-US" sz="4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85" name="TextBox 2">
            <a:extLst>
              <a:ext uri="{FF2B5EF4-FFF2-40B4-BE49-F238E27FC236}">
                <a16:creationId xmlns:a16="http://schemas.microsoft.com/office/drawing/2014/main" xmlns="" id="{DE1172C9-B82F-2244-9332-13E0E23196E5}"/>
              </a:ext>
            </a:extLst>
          </p:cNvPr>
          <p:cNvSpPr txBox="1"/>
          <p:nvPr/>
        </p:nvSpPr>
        <p:spPr>
          <a:xfrm>
            <a:off x="2577781" y="3564600"/>
            <a:ext cx="178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42</a:t>
            </a:r>
            <a:endParaRPr lang="en-US" sz="4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86" name="TextBox 6">
            <a:extLst>
              <a:ext uri="{FF2B5EF4-FFF2-40B4-BE49-F238E27FC236}">
                <a16:creationId xmlns:a16="http://schemas.microsoft.com/office/drawing/2014/main" xmlns="" id="{40E978DD-348E-874D-8343-06FF3102D717}"/>
              </a:ext>
            </a:extLst>
          </p:cNvPr>
          <p:cNvSpPr txBox="1"/>
          <p:nvPr/>
        </p:nvSpPr>
        <p:spPr>
          <a:xfrm>
            <a:off x="424523" y="2499231"/>
            <a:ext cx="1745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Des exposants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2022 désirent revenir en 2023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xmlns="" id="{5B4AA2E8-85A6-EF4E-B462-548528095E2B}"/>
              </a:ext>
            </a:extLst>
          </p:cNvPr>
          <p:cNvSpPr txBox="1"/>
          <p:nvPr/>
        </p:nvSpPr>
        <p:spPr>
          <a:xfrm>
            <a:off x="2553410" y="2536086"/>
            <a:ext cx="1745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S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alons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88" name="TextBox 6">
            <a:extLst>
              <a:ext uri="{FF2B5EF4-FFF2-40B4-BE49-F238E27FC236}">
                <a16:creationId xmlns:a16="http://schemas.microsoft.com/office/drawing/2014/main" xmlns="" id="{3F8CC115-A406-704C-BEC8-DB97F34ED344}"/>
              </a:ext>
            </a:extLst>
          </p:cNvPr>
          <p:cNvSpPr txBox="1"/>
          <p:nvPr/>
        </p:nvSpPr>
        <p:spPr>
          <a:xfrm>
            <a:off x="420600" y="4274453"/>
            <a:ext cx="174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Visiteurs 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en moyenne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89" name="TextBox 6">
            <a:extLst>
              <a:ext uri="{FF2B5EF4-FFF2-40B4-BE49-F238E27FC236}">
                <a16:creationId xmlns:a16="http://schemas.microsoft.com/office/drawing/2014/main" xmlns="" id="{EE0AA935-0C97-124E-821F-3414BFDE3F5C}"/>
              </a:ext>
            </a:extLst>
          </p:cNvPr>
          <p:cNvSpPr txBox="1"/>
          <p:nvPr/>
        </p:nvSpPr>
        <p:spPr>
          <a:xfrm>
            <a:off x="2573179" y="4274453"/>
            <a:ext cx="174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Exposants 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en moyenne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6F63BAF2-4202-584F-A036-32962018B111}"/>
              </a:ext>
            </a:extLst>
          </p:cNvPr>
          <p:cNvSpPr/>
          <p:nvPr/>
        </p:nvSpPr>
        <p:spPr>
          <a:xfrm>
            <a:off x="963860" y="6427581"/>
            <a:ext cx="3121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Etude réalisée en 2022 par Références</a:t>
            </a:r>
            <a:endParaRPr lang="fr-BE" sz="12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6F63BAF2-4202-584F-A036-32962018B111}"/>
              </a:ext>
            </a:extLst>
          </p:cNvPr>
          <p:cNvSpPr/>
          <p:nvPr/>
        </p:nvSpPr>
        <p:spPr>
          <a:xfrm>
            <a:off x="7522516" y="6242915"/>
            <a:ext cx="4363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Revivez l’expérience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Talentum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 et Reconversion 2022 à travers nos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aftermovies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 </a:t>
            </a:r>
            <a:endParaRPr lang="fr-BE" sz="1200" dirty="0">
              <a:solidFill>
                <a:schemeClr val="tx1">
                  <a:lumMod val="50000"/>
                  <a:lumOff val="50000"/>
                </a:schemeClr>
              </a:solidFill>
              <a:latin typeface="Proxima Nova Rg" panose="02000506030000020004" pitchFamily="50" charset="0"/>
            </a:endParaRPr>
          </a:p>
        </p:txBody>
      </p:sp>
      <p:pic>
        <p:nvPicPr>
          <p:cNvPr id="5" name="Imag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382" y="4973770"/>
            <a:ext cx="2087429" cy="1175849"/>
          </a:xfrm>
          <a:prstGeom prst="rect">
            <a:avLst/>
          </a:prstGeom>
        </p:spPr>
      </p:pic>
      <p:pic>
        <p:nvPicPr>
          <p:cNvPr id="108" name="Picture 3"/>
          <p:cNvPicPr>
            <a:picLocks noChangeAspect="1"/>
          </p:cNvPicPr>
          <p:nvPr/>
        </p:nvPicPr>
        <p:blipFill rotWithShape="1">
          <a:blip r:embed="rId6"/>
          <a:srcRect l="6524" t="21953" r="6524" b="4336"/>
          <a:stretch/>
        </p:blipFill>
        <p:spPr>
          <a:xfrm>
            <a:off x="6954152" y="2952206"/>
            <a:ext cx="1938110" cy="2464525"/>
          </a:xfrm>
          <a:prstGeom prst="rect">
            <a:avLst/>
          </a:prstGeom>
        </p:spPr>
      </p:pic>
      <p:pic>
        <p:nvPicPr>
          <p:cNvPr id="111" name="Picture 3"/>
          <p:cNvPicPr>
            <a:picLocks noChangeAspect="1"/>
          </p:cNvPicPr>
          <p:nvPr/>
        </p:nvPicPr>
        <p:blipFill>
          <a:blip r:embed="rId7"/>
          <a:srcRect l="13732" t="4488" r="16611" b="24063"/>
          <a:stretch>
            <a:fillRect/>
          </a:stretch>
        </p:blipFill>
        <p:spPr>
          <a:xfrm>
            <a:off x="4870059" y="415206"/>
            <a:ext cx="4022203" cy="2442727"/>
          </a:xfrm>
          <a:prstGeom prst="rect">
            <a:avLst/>
          </a:prstGeom>
        </p:spPr>
      </p:pic>
      <p:pic>
        <p:nvPicPr>
          <p:cNvPr id="112" name="Picture 2"/>
          <p:cNvPicPr>
            <a:picLocks noChangeAspect="1"/>
          </p:cNvPicPr>
          <p:nvPr/>
        </p:nvPicPr>
        <p:blipFill>
          <a:blip r:embed="rId8"/>
          <a:srcRect l="3336" t="4077" b="4077"/>
          <a:stretch>
            <a:fillRect/>
          </a:stretch>
        </p:blipFill>
        <p:spPr>
          <a:xfrm>
            <a:off x="4879721" y="2961056"/>
            <a:ext cx="1988684" cy="24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0"/>
            <a:ext cx="5790919" cy="7070755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330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 coaching et réorientation.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614416"/>
            <a:ext cx="406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DES CANDIDATS GUIDES ET PREINFORMES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7899103" y="1356863"/>
            <a:ext cx="36781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40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coachs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professionnels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accompagneront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les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visiteurs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leur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reconversion.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 moment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privilégié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sera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pris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avec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chaque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visiteur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l’écouter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le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conseiller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au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mieux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sa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recherche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sens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professionnel</a:t>
            </a:r>
            <a:endParaRPr lang="en-US" sz="1400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L’occasion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guider les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visiteurs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vers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les 3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pôles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: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Carrière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, Formation et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Entrepreneuriat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/Franchise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function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leurs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motivations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B0C1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7B93109-5D16-0142-9F25-24EB09B6193C}"/>
              </a:ext>
            </a:extLst>
          </p:cNvPr>
          <p:cNvSpPr/>
          <p:nvPr/>
        </p:nvSpPr>
        <p:spPr>
          <a:xfrm>
            <a:off x="3600350" y="2532385"/>
            <a:ext cx="3862895" cy="4538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V="1">
            <a:off x="7753350" y="1257301"/>
            <a:ext cx="0" cy="38261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5" name="Picture 2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409" r="8409"/>
          <a:stretch>
            <a:fillRect/>
          </a:stretch>
        </p:blipFill>
        <p:spPr>
          <a:xfrm>
            <a:off x="1846224" y="2580870"/>
            <a:ext cx="5568748" cy="44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 conférence.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402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ENCORE PLUS DE VISIBILITE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Faites découvrir les opportunités et projets </a:t>
            </a: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que votre organisme propose pour accompagner la reconversion des visiteurs</a:t>
            </a: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Créez des vocations, faites </a:t>
            </a: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découvrir l’existence de certains </a:t>
            </a: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métiers et ce que votre organisme propose dans ce domaine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Echangez en live avec les participants, répondez à leurs questions, et donnez leur rendez-vous plus tard à votre stand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30 minutes de conférence vous sont entièrement dédiées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V="1">
            <a:off x="8621253" y="1726391"/>
            <a:ext cx="0" cy="20551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459A8B-DF34-E744-ABCA-91847DEEC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98" y="1726392"/>
            <a:ext cx="9744798" cy="51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57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Country Hall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  <a:endParaRPr lang="nl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27 </a:t>
            </a:r>
            <a:r>
              <a:rPr lang="fr-BE" sz="1200" b="1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oct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</a:t>
            </a: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31 </a:t>
            </a:r>
            <a:r>
              <a:rPr lang="fr-BE" sz="1200" b="1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oct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Du 11 au 13 novembre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16 novembre 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06" y="141497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</a:t>
            </a:r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ECONVERSION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10" name="Image 109">
            <a:extLst>
              <a:ext uri="{FF2B5EF4-FFF2-40B4-BE49-F238E27FC236}">
                <a16:creationId xmlns="" xmlns:a16="http://schemas.microsoft.com/office/drawing/2014/main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1266690"/>
            <a:ext cx="8408265" cy="5115620"/>
          </a:xfrm>
          <a:prstGeom prst="rect">
            <a:avLst/>
          </a:prstGeom>
        </p:spPr>
      </p:pic>
      <p:sp>
        <p:nvSpPr>
          <p:cNvPr id="111" name="ZoneTexte 110">
            <a:extLst>
              <a:ext uri="{FF2B5EF4-FFF2-40B4-BE49-F238E27FC236}">
                <a16:creationId xmlns="" xmlns:a16="http://schemas.microsoft.com/office/drawing/2014/main" id="{84B30EFF-D43E-2E46-9BCD-1E0F66C6BF08}"/>
              </a:ext>
            </a:extLst>
          </p:cNvPr>
          <p:cNvSpPr txBox="1"/>
          <p:nvPr/>
        </p:nvSpPr>
        <p:spPr>
          <a:xfrm>
            <a:off x="5352548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="" xmlns:a16="http://schemas.microsoft.com/office/drawing/2014/main" id="{772E9340-E688-DB44-BBD6-C3398EC116E8}"/>
              </a:ext>
            </a:extLst>
          </p:cNvPr>
          <p:cNvSpPr txBox="1"/>
          <p:nvPr/>
        </p:nvSpPr>
        <p:spPr>
          <a:xfrm>
            <a:off x="6888934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="" xmlns:a16="http://schemas.microsoft.com/office/drawing/2014/main" id="{ABB0ADCB-3BA4-3A40-9987-46A60C13B94B}"/>
              </a:ext>
            </a:extLst>
          </p:cNvPr>
          <p:cNvSpPr txBox="1"/>
          <p:nvPr/>
        </p:nvSpPr>
        <p:spPr>
          <a:xfrm>
            <a:off x="8324601" y="1354561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="" xmlns:a16="http://schemas.microsoft.com/office/drawing/2014/main" id="{DD158797-251F-634B-80AA-7D7C1357EAB9}"/>
              </a:ext>
            </a:extLst>
          </p:cNvPr>
          <p:cNvSpPr txBox="1"/>
          <p:nvPr/>
        </p:nvSpPr>
        <p:spPr>
          <a:xfrm>
            <a:off x="9936856" y="135723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="" xmlns:a16="http://schemas.microsoft.com/office/drawing/2014/main" id="{35782A79-E7D3-BE44-81A2-0D1029F76844}"/>
              </a:ext>
            </a:extLst>
          </p:cNvPr>
          <p:cNvSpPr txBox="1"/>
          <p:nvPr/>
        </p:nvSpPr>
        <p:spPr>
          <a:xfrm>
            <a:off x="5457487" y="5496991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="" xmlns:a16="http://schemas.microsoft.com/office/drawing/2014/main" id="{F0AF1DEB-9D5E-9F4D-BC03-529712B9E6A0}"/>
              </a:ext>
            </a:extLst>
          </p:cNvPr>
          <p:cNvSpPr txBox="1"/>
          <p:nvPr/>
        </p:nvSpPr>
        <p:spPr>
          <a:xfrm>
            <a:off x="6915749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="" xmlns:a16="http://schemas.microsoft.com/office/drawing/2014/main" id="{029CED03-AD6B-A441-AAF1-40D7B17458D1}"/>
              </a:ext>
            </a:extLst>
          </p:cNvPr>
          <p:cNvSpPr txBox="1"/>
          <p:nvPr/>
        </p:nvSpPr>
        <p:spPr>
          <a:xfrm>
            <a:off x="8365610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="" xmlns:a16="http://schemas.microsoft.com/office/drawing/2014/main" id="{21883C5F-A7B9-B542-8333-9B276476F42A}"/>
              </a:ext>
            </a:extLst>
          </p:cNvPr>
          <p:cNvSpPr txBox="1"/>
          <p:nvPr/>
        </p:nvSpPr>
        <p:spPr>
          <a:xfrm>
            <a:off x="9823705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9" name="object 129">
            <a:extLst>
              <a:ext uri="{FF2B5EF4-FFF2-40B4-BE49-F238E27FC236}">
                <a16:creationId xmlns="" xmlns:a16="http://schemas.microsoft.com/office/drawing/2014/main" id="{26D11DE5-5092-AA4D-ACC4-ED594A903744}"/>
              </a:ext>
            </a:extLst>
          </p:cNvPr>
          <p:cNvSpPr txBox="1"/>
          <p:nvPr/>
        </p:nvSpPr>
        <p:spPr>
          <a:xfrm>
            <a:off x="4514008" y="6065583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120" name="object 130">
            <a:extLst>
              <a:ext uri="{FF2B5EF4-FFF2-40B4-BE49-F238E27FC236}">
                <a16:creationId xmlns="" xmlns:a16="http://schemas.microsoft.com/office/drawing/2014/main" id="{363CE5C9-6AE4-5E4E-A855-DEF117C1B696}"/>
              </a:ext>
            </a:extLst>
          </p:cNvPr>
          <p:cNvSpPr txBox="1"/>
          <p:nvPr/>
        </p:nvSpPr>
        <p:spPr>
          <a:xfrm>
            <a:off x="5342425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1" name="object 130">
            <a:extLst>
              <a:ext uri="{FF2B5EF4-FFF2-40B4-BE49-F238E27FC236}">
                <a16:creationId xmlns="" xmlns:a16="http://schemas.microsoft.com/office/drawing/2014/main" id="{B46F0CCB-0687-C542-A685-92DDDAD8AEF5}"/>
              </a:ext>
            </a:extLst>
          </p:cNvPr>
          <p:cNvSpPr txBox="1"/>
          <p:nvPr/>
        </p:nvSpPr>
        <p:spPr>
          <a:xfrm>
            <a:off x="6792284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2" name="object 130">
            <a:extLst>
              <a:ext uri="{FF2B5EF4-FFF2-40B4-BE49-F238E27FC236}">
                <a16:creationId xmlns="" xmlns:a16="http://schemas.microsoft.com/office/drawing/2014/main" id="{40569F2A-7167-E642-A50D-4D12AE24CB09}"/>
              </a:ext>
            </a:extLst>
          </p:cNvPr>
          <p:cNvSpPr txBox="1"/>
          <p:nvPr/>
        </p:nvSpPr>
        <p:spPr>
          <a:xfrm>
            <a:off x="8250383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BE"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3" name="object 130">
            <a:extLst>
              <a:ext uri="{FF2B5EF4-FFF2-40B4-BE49-F238E27FC236}">
                <a16:creationId xmlns="" xmlns:a16="http://schemas.microsoft.com/office/drawing/2014/main" id="{1BF2E87D-A697-E041-B094-117926034088}"/>
              </a:ext>
            </a:extLst>
          </p:cNvPr>
          <p:cNvSpPr txBox="1"/>
          <p:nvPr/>
        </p:nvSpPr>
        <p:spPr>
          <a:xfrm>
            <a:off x="9708481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12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4" name="object 129">
            <a:extLst>
              <a:ext uri="{FF2B5EF4-FFF2-40B4-BE49-F238E27FC236}">
                <a16:creationId xmlns="" xmlns:a16="http://schemas.microsoft.com/office/drawing/2014/main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5" name="object 129">
            <a:extLst>
              <a:ext uri="{FF2B5EF4-FFF2-40B4-BE49-F238E27FC236}">
                <a16:creationId xmlns="" xmlns:a16="http://schemas.microsoft.com/office/drawing/2014/main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6" name="object 129">
            <a:extLst>
              <a:ext uri="{FF2B5EF4-FFF2-40B4-BE49-F238E27FC236}">
                <a16:creationId xmlns="" xmlns:a16="http://schemas.microsoft.com/office/drawing/2014/main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7" name="object 129">
            <a:extLst>
              <a:ext uri="{FF2B5EF4-FFF2-40B4-BE49-F238E27FC236}">
                <a16:creationId xmlns="" xmlns:a16="http://schemas.microsoft.com/office/drawing/2014/main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7" name="object 129">
            <a:extLst>
              <a:ext uri="{FF2B5EF4-FFF2-40B4-BE49-F238E27FC236}">
                <a16:creationId xmlns="" xmlns:a16="http://schemas.microsoft.com/office/drawing/2014/main" id="{08074159-668C-7C45-B60E-429C1587EA5F}"/>
              </a:ext>
            </a:extLst>
          </p:cNvPr>
          <p:cNvSpPr txBox="1"/>
          <p:nvPr/>
        </p:nvSpPr>
        <p:spPr>
          <a:xfrm>
            <a:off x="9852922" y="1885797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138" name="object 129">
            <a:extLst>
              <a:ext uri="{FF2B5EF4-FFF2-40B4-BE49-F238E27FC236}">
                <a16:creationId xmlns="" xmlns:a16="http://schemas.microsoft.com/office/drawing/2014/main" id="{5223F077-5EEA-8043-829C-59176AE3C9EF}"/>
              </a:ext>
            </a:extLst>
          </p:cNvPr>
          <p:cNvSpPr txBox="1"/>
          <p:nvPr/>
        </p:nvSpPr>
        <p:spPr>
          <a:xfrm>
            <a:off x="4296367" y="1414218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139" name="TextBox 4">
            <a:extLst>
              <a:ext uri="{FF2B5EF4-FFF2-40B4-BE49-F238E27FC236}">
                <a16:creationId xmlns="" xmlns:a16="http://schemas.microsoft.com/office/drawing/2014/main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sur references et references academy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(LG1)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(La Meuse)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0" name="TextBox 4">
            <a:extLst>
              <a:ext uri="{FF2B5EF4-FFF2-40B4-BE49-F238E27FC236}">
                <a16:creationId xmlns="" xmlns:a16="http://schemas.microsoft.com/office/drawing/2014/main" id="{24266E61-DCBB-424C-BD28-7A580836384B}"/>
              </a:ext>
            </a:extLst>
          </p:cNvPr>
          <p:cNvSpPr txBox="1"/>
          <p:nvPr/>
        </p:nvSpPr>
        <p:spPr>
          <a:xfrm>
            <a:off x="2992796" y="5219992"/>
            <a:ext cx="212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Conférence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43" name="Google Shape;326;p5">
            <a:extLst>
              <a:ext uri="{FF2B5EF4-FFF2-40B4-BE49-F238E27FC236}">
                <a16:creationId xmlns="" xmlns:a16="http://schemas.microsoft.com/office/drawing/2014/main" id="{6AD5B122-9DEC-6143-8E28-E4CFC1A3B8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824" t="-4968" r="22382" b="1552"/>
          <a:stretch/>
        </p:blipFill>
        <p:spPr>
          <a:xfrm>
            <a:off x="3559073" y="4001982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6" descr="https://journal.7dimanche.be/medias/7dimanche.png">
            <a:extLst>
              <a:ext uri="{FF2B5EF4-FFF2-40B4-BE49-F238E27FC236}">
                <a16:creationId xmlns="" xmlns:a16="http://schemas.microsoft.com/office/drawing/2014/main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27" y="4012866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object 129">
            <a:extLst>
              <a:ext uri="{FF2B5EF4-FFF2-40B4-BE49-F238E27FC236}">
                <a16:creationId xmlns="" xmlns:a16="http://schemas.microsoft.com/office/drawing/2014/main" id="{E3CB2618-084A-9A40-9EFD-E1BCAB91B56A}"/>
              </a:ext>
            </a:extLst>
          </p:cNvPr>
          <p:cNvSpPr txBox="1"/>
          <p:nvPr/>
        </p:nvSpPr>
        <p:spPr>
          <a:xfrm>
            <a:off x="5302252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="" xmlns:a16="http://schemas.microsoft.com/office/drawing/2014/main" id="{AC2F4ED1-D039-9349-B029-03C9D0363D2B}"/>
              </a:ext>
            </a:extLst>
          </p:cNvPr>
          <p:cNvSpPr txBox="1"/>
          <p:nvPr/>
        </p:nvSpPr>
        <p:spPr>
          <a:xfrm>
            <a:off x="6752111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1" name="object 129">
            <a:extLst>
              <a:ext uri="{FF2B5EF4-FFF2-40B4-BE49-F238E27FC236}">
                <a16:creationId xmlns="" xmlns:a16="http://schemas.microsoft.com/office/drawing/2014/main" id="{C9F309D0-FE7C-5440-9EC9-D02D60D9CCF1}"/>
              </a:ext>
            </a:extLst>
          </p:cNvPr>
          <p:cNvSpPr txBox="1"/>
          <p:nvPr/>
        </p:nvSpPr>
        <p:spPr>
          <a:xfrm>
            <a:off x="8210207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2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660068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4" name="object 129">
            <a:extLst>
              <a:ext uri="{FF2B5EF4-FFF2-40B4-BE49-F238E27FC236}">
                <a16:creationId xmlns="" xmlns:a16="http://schemas.microsoft.com/office/drawing/2014/main" id="{08DA7764-FFBB-5B40-B7F3-20DCA07BC783}"/>
              </a:ext>
            </a:extLst>
          </p:cNvPr>
          <p:cNvSpPr txBox="1"/>
          <p:nvPr/>
        </p:nvSpPr>
        <p:spPr>
          <a:xfrm>
            <a:off x="6752111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5" name="object 129">
            <a:extLst>
              <a:ext uri="{FF2B5EF4-FFF2-40B4-BE49-F238E27FC236}">
                <a16:creationId xmlns="" xmlns:a16="http://schemas.microsoft.com/office/drawing/2014/main" id="{7E8EFF8B-6963-9846-84CE-A8FDDFA33E2F}"/>
              </a:ext>
            </a:extLst>
          </p:cNvPr>
          <p:cNvSpPr txBox="1"/>
          <p:nvPr/>
        </p:nvSpPr>
        <p:spPr>
          <a:xfrm>
            <a:off x="8210207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6" name="object 129">
            <a:extLst>
              <a:ext uri="{FF2B5EF4-FFF2-40B4-BE49-F238E27FC236}">
                <a16:creationId xmlns="" xmlns:a16="http://schemas.microsoft.com/office/drawing/2014/main" id="{ABCC96EE-BBC4-724F-A438-1EF44E86418E}"/>
              </a:ext>
            </a:extLst>
          </p:cNvPr>
          <p:cNvSpPr txBox="1"/>
          <p:nvPr/>
        </p:nvSpPr>
        <p:spPr>
          <a:xfrm>
            <a:off x="9660068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7" name="object 129">
            <a:extLst>
              <a:ext uri="{FF2B5EF4-FFF2-40B4-BE49-F238E27FC236}">
                <a16:creationId xmlns="" xmlns:a16="http://schemas.microsoft.com/office/drawing/2014/main" id="{FF9A6090-1ECB-C74D-A777-F16593E8A3E9}"/>
              </a:ext>
            </a:extLst>
          </p:cNvPr>
          <p:cNvSpPr txBox="1"/>
          <p:nvPr/>
        </p:nvSpPr>
        <p:spPr>
          <a:xfrm>
            <a:off x="8220517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8" name="object 129">
            <a:extLst>
              <a:ext uri="{FF2B5EF4-FFF2-40B4-BE49-F238E27FC236}">
                <a16:creationId xmlns="" xmlns:a16="http://schemas.microsoft.com/office/drawing/2014/main" id="{9C882866-9A92-5B45-A042-AFD71D0C3BCC}"/>
              </a:ext>
            </a:extLst>
          </p:cNvPr>
          <p:cNvSpPr txBox="1"/>
          <p:nvPr/>
        </p:nvSpPr>
        <p:spPr>
          <a:xfrm>
            <a:off x="9670378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="" xmlns:a16="http://schemas.microsoft.com/office/drawing/2014/main" id="{B5D5750A-76BE-5043-87E6-B63B0A8B897D}"/>
              </a:ext>
            </a:extLst>
          </p:cNvPr>
          <p:cNvSpPr/>
          <p:nvPr/>
        </p:nvSpPr>
        <p:spPr>
          <a:xfrm>
            <a:off x="5267325" y="1838043"/>
            <a:ext cx="4512788" cy="54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70" name="object 129">
            <a:extLst>
              <a:ext uri="{FF2B5EF4-FFF2-40B4-BE49-F238E27FC236}">
                <a16:creationId xmlns="" xmlns:a16="http://schemas.microsoft.com/office/drawing/2014/main" id="{EF0CEB72-474F-5241-9A73-993EA2E866FB}"/>
              </a:ext>
            </a:extLst>
          </p:cNvPr>
          <p:cNvSpPr txBox="1"/>
          <p:nvPr/>
        </p:nvSpPr>
        <p:spPr>
          <a:xfrm>
            <a:off x="5387561" y="1871170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pic>
        <p:nvPicPr>
          <p:cNvPr id="174" name="Picture 8" descr="Le-logo-Facebook - Ville de Saint-Gobain">
            <a:extLst>
              <a:ext uri="{FF2B5EF4-FFF2-40B4-BE49-F238E27FC236}">
                <a16:creationId xmlns="" xmlns:a16="http://schemas.microsoft.com/office/drawing/2014/main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79" y="2096787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76" y="2088286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/>
          <p:cNvSpPr/>
          <p:nvPr/>
        </p:nvSpPr>
        <p:spPr>
          <a:xfrm>
            <a:off x="2821577" y="1913260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177" name="TextBox 4">
            <a:extLst>
              <a:ext uri="{FF2B5EF4-FFF2-40B4-BE49-F238E27FC236}">
                <a16:creationId xmlns="" xmlns:a16="http://schemas.microsoft.com/office/drawing/2014/main" id="{EA43D01A-586A-0A41-8A85-8368F4AB4283}"/>
              </a:ext>
            </a:extLst>
          </p:cNvPr>
          <p:cNvSpPr txBox="1"/>
          <p:nvPr/>
        </p:nvSpPr>
        <p:spPr>
          <a:xfrm>
            <a:off x="4154401" y="5574786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9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780113" y="5201495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30 min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80" name="Google Shape;615;g11983a4fb44_0_284"/>
          <p:cNvPicPr preferRelativeResize="0"/>
          <p:nvPr/>
        </p:nvPicPr>
        <p:blipFill rotWithShape="1">
          <a:blip r:embed="rId8">
            <a:alphaModFix/>
          </a:blip>
          <a:srcRect t="75503"/>
          <a:stretch/>
        </p:blipFill>
        <p:spPr>
          <a:xfrm>
            <a:off x="904206" y="743797"/>
            <a:ext cx="1917371" cy="25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La Meuse - Rossel">
            <a:extLst>
              <a:ext uri="{FF2B5EF4-FFF2-40B4-BE49-F238E27FC236}">
                <a16:creationId xmlns:a16="http://schemas.microsoft.com/office/drawing/2014/main" xmlns="" id="{71A3B061-6328-8143-BF69-3407C5F9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76" y="3083354"/>
            <a:ext cx="1424746" cy="14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57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Tour et Taxi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  <a:endParaRPr lang="nl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7 avril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</a:t>
            </a: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12 avril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spc="-7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Du 21 au 27 avril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27 avril 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06" y="141497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</a:t>
            </a:r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ECONVERSION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10" name="Image 109">
            <a:extLst>
              <a:ext uri="{FF2B5EF4-FFF2-40B4-BE49-F238E27FC236}">
                <a16:creationId xmlns="" xmlns:a16="http://schemas.microsoft.com/office/drawing/2014/main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1266690"/>
            <a:ext cx="8408265" cy="5115620"/>
          </a:xfrm>
          <a:prstGeom prst="rect">
            <a:avLst/>
          </a:prstGeom>
        </p:spPr>
      </p:pic>
      <p:sp>
        <p:nvSpPr>
          <p:cNvPr id="111" name="ZoneTexte 110">
            <a:extLst>
              <a:ext uri="{FF2B5EF4-FFF2-40B4-BE49-F238E27FC236}">
                <a16:creationId xmlns="" xmlns:a16="http://schemas.microsoft.com/office/drawing/2014/main" id="{84B30EFF-D43E-2E46-9BCD-1E0F66C6BF08}"/>
              </a:ext>
            </a:extLst>
          </p:cNvPr>
          <p:cNvSpPr txBox="1"/>
          <p:nvPr/>
        </p:nvSpPr>
        <p:spPr>
          <a:xfrm>
            <a:off x="5352548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="" xmlns:a16="http://schemas.microsoft.com/office/drawing/2014/main" id="{772E9340-E688-DB44-BBD6-C3398EC116E8}"/>
              </a:ext>
            </a:extLst>
          </p:cNvPr>
          <p:cNvSpPr txBox="1"/>
          <p:nvPr/>
        </p:nvSpPr>
        <p:spPr>
          <a:xfrm>
            <a:off x="6888934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="" xmlns:a16="http://schemas.microsoft.com/office/drawing/2014/main" id="{ABB0ADCB-3BA4-3A40-9987-46A60C13B94B}"/>
              </a:ext>
            </a:extLst>
          </p:cNvPr>
          <p:cNvSpPr txBox="1"/>
          <p:nvPr/>
        </p:nvSpPr>
        <p:spPr>
          <a:xfrm>
            <a:off x="8324601" y="1354561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="" xmlns:a16="http://schemas.microsoft.com/office/drawing/2014/main" id="{DD158797-251F-634B-80AA-7D7C1357EAB9}"/>
              </a:ext>
            </a:extLst>
          </p:cNvPr>
          <p:cNvSpPr txBox="1"/>
          <p:nvPr/>
        </p:nvSpPr>
        <p:spPr>
          <a:xfrm>
            <a:off x="9936856" y="135723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="" xmlns:a16="http://schemas.microsoft.com/office/drawing/2014/main" id="{35782A79-E7D3-BE44-81A2-0D1029F76844}"/>
              </a:ext>
            </a:extLst>
          </p:cNvPr>
          <p:cNvSpPr txBox="1"/>
          <p:nvPr/>
        </p:nvSpPr>
        <p:spPr>
          <a:xfrm>
            <a:off x="5457487" y="5496991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="" xmlns:a16="http://schemas.microsoft.com/office/drawing/2014/main" id="{F0AF1DEB-9D5E-9F4D-BC03-529712B9E6A0}"/>
              </a:ext>
            </a:extLst>
          </p:cNvPr>
          <p:cNvSpPr txBox="1"/>
          <p:nvPr/>
        </p:nvSpPr>
        <p:spPr>
          <a:xfrm>
            <a:off x="6915749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="" xmlns:a16="http://schemas.microsoft.com/office/drawing/2014/main" id="{029CED03-AD6B-A441-AAF1-40D7B17458D1}"/>
              </a:ext>
            </a:extLst>
          </p:cNvPr>
          <p:cNvSpPr txBox="1"/>
          <p:nvPr/>
        </p:nvSpPr>
        <p:spPr>
          <a:xfrm>
            <a:off x="8365610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="" xmlns:a16="http://schemas.microsoft.com/office/drawing/2014/main" id="{21883C5F-A7B9-B542-8333-9B276476F42A}"/>
              </a:ext>
            </a:extLst>
          </p:cNvPr>
          <p:cNvSpPr txBox="1"/>
          <p:nvPr/>
        </p:nvSpPr>
        <p:spPr>
          <a:xfrm>
            <a:off x="9823705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9" name="object 129">
            <a:extLst>
              <a:ext uri="{FF2B5EF4-FFF2-40B4-BE49-F238E27FC236}">
                <a16:creationId xmlns="" xmlns:a16="http://schemas.microsoft.com/office/drawing/2014/main" id="{26D11DE5-5092-AA4D-ACC4-ED594A903744}"/>
              </a:ext>
            </a:extLst>
          </p:cNvPr>
          <p:cNvSpPr txBox="1"/>
          <p:nvPr/>
        </p:nvSpPr>
        <p:spPr>
          <a:xfrm>
            <a:off x="4514008" y="6065583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120" name="object 130">
            <a:extLst>
              <a:ext uri="{FF2B5EF4-FFF2-40B4-BE49-F238E27FC236}">
                <a16:creationId xmlns="" xmlns:a16="http://schemas.microsoft.com/office/drawing/2014/main" id="{363CE5C9-6AE4-5E4E-A855-DEF117C1B696}"/>
              </a:ext>
            </a:extLst>
          </p:cNvPr>
          <p:cNvSpPr txBox="1"/>
          <p:nvPr/>
        </p:nvSpPr>
        <p:spPr>
          <a:xfrm>
            <a:off x="5342425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1" name="object 130">
            <a:extLst>
              <a:ext uri="{FF2B5EF4-FFF2-40B4-BE49-F238E27FC236}">
                <a16:creationId xmlns="" xmlns:a16="http://schemas.microsoft.com/office/drawing/2014/main" id="{B46F0CCB-0687-C542-A685-92DDDAD8AEF5}"/>
              </a:ext>
            </a:extLst>
          </p:cNvPr>
          <p:cNvSpPr txBox="1"/>
          <p:nvPr/>
        </p:nvSpPr>
        <p:spPr>
          <a:xfrm>
            <a:off x="6792284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2" name="object 130">
            <a:extLst>
              <a:ext uri="{FF2B5EF4-FFF2-40B4-BE49-F238E27FC236}">
                <a16:creationId xmlns="" xmlns:a16="http://schemas.microsoft.com/office/drawing/2014/main" id="{40569F2A-7167-E642-A50D-4D12AE24CB09}"/>
              </a:ext>
            </a:extLst>
          </p:cNvPr>
          <p:cNvSpPr txBox="1"/>
          <p:nvPr/>
        </p:nvSpPr>
        <p:spPr>
          <a:xfrm>
            <a:off x="8250383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BE"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3" name="object 130">
            <a:extLst>
              <a:ext uri="{FF2B5EF4-FFF2-40B4-BE49-F238E27FC236}">
                <a16:creationId xmlns="" xmlns:a16="http://schemas.microsoft.com/office/drawing/2014/main" id="{1BF2E87D-A697-E041-B094-117926034088}"/>
              </a:ext>
            </a:extLst>
          </p:cNvPr>
          <p:cNvSpPr txBox="1"/>
          <p:nvPr/>
        </p:nvSpPr>
        <p:spPr>
          <a:xfrm>
            <a:off x="9708481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12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4" name="object 129">
            <a:extLst>
              <a:ext uri="{FF2B5EF4-FFF2-40B4-BE49-F238E27FC236}">
                <a16:creationId xmlns="" xmlns:a16="http://schemas.microsoft.com/office/drawing/2014/main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5" name="object 129">
            <a:extLst>
              <a:ext uri="{FF2B5EF4-FFF2-40B4-BE49-F238E27FC236}">
                <a16:creationId xmlns="" xmlns:a16="http://schemas.microsoft.com/office/drawing/2014/main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6" name="object 129">
            <a:extLst>
              <a:ext uri="{FF2B5EF4-FFF2-40B4-BE49-F238E27FC236}">
                <a16:creationId xmlns="" xmlns:a16="http://schemas.microsoft.com/office/drawing/2014/main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7" name="object 129">
            <a:extLst>
              <a:ext uri="{FF2B5EF4-FFF2-40B4-BE49-F238E27FC236}">
                <a16:creationId xmlns="" xmlns:a16="http://schemas.microsoft.com/office/drawing/2014/main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7" name="object 129">
            <a:extLst>
              <a:ext uri="{FF2B5EF4-FFF2-40B4-BE49-F238E27FC236}">
                <a16:creationId xmlns="" xmlns:a16="http://schemas.microsoft.com/office/drawing/2014/main" id="{08074159-668C-7C45-B60E-429C1587EA5F}"/>
              </a:ext>
            </a:extLst>
          </p:cNvPr>
          <p:cNvSpPr txBox="1"/>
          <p:nvPr/>
        </p:nvSpPr>
        <p:spPr>
          <a:xfrm>
            <a:off x="9852922" y="1885797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138" name="object 129">
            <a:extLst>
              <a:ext uri="{FF2B5EF4-FFF2-40B4-BE49-F238E27FC236}">
                <a16:creationId xmlns="" xmlns:a16="http://schemas.microsoft.com/office/drawing/2014/main" id="{5223F077-5EEA-8043-829C-59176AE3C9EF}"/>
              </a:ext>
            </a:extLst>
          </p:cNvPr>
          <p:cNvSpPr txBox="1"/>
          <p:nvPr/>
        </p:nvSpPr>
        <p:spPr>
          <a:xfrm>
            <a:off x="4296367" y="1414218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139" name="TextBox 4">
            <a:extLst>
              <a:ext uri="{FF2B5EF4-FFF2-40B4-BE49-F238E27FC236}">
                <a16:creationId xmlns="" xmlns:a16="http://schemas.microsoft.com/office/drawing/2014/main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sur references et references academy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(BX)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(La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Capitale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0" name="TextBox 4">
            <a:extLst>
              <a:ext uri="{FF2B5EF4-FFF2-40B4-BE49-F238E27FC236}">
                <a16:creationId xmlns="" xmlns:a16="http://schemas.microsoft.com/office/drawing/2014/main" id="{24266E61-DCBB-424C-BD28-7A580836384B}"/>
              </a:ext>
            </a:extLst>
          </p:cNvPr>
          <p:cNvSpPr txBox="1"/>
          <p:nvPr/>
        </p:nvSpPr>
        <p:spPr>
          <a:xfrm>
            <a:off x="2992796" y="5219992"/>
            <a:ext cx="212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Conférence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43" name="Google Shape;326;p5">
            <a:extLst>
              <a:ext uri="{FF2B5EF4-FFF2-40B4-BE49-F238E27FC236}">
                <a16:creationId xmlns="" xmlns:a16="http://schemas.microsoft.com/office/drawing/2014/main" id="{6AD5B122-9DEC-6143-8E28-E4CFC1A3B8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824" t="-4968" r="22382" b="1552"/>
          <a:stretch/>
        </p:blipFill>
        <p:spPr>
          <a:xfrm>
            <a:off x="3559073" y="4001982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6" descr="https://journal.7dimanche.be/medias/7dimanche.png">
            <a:extLst>
              <a:ext uri="{FF2B5EF4-FFF2-40B4-BE49-F238E27FC236}">
                <a16:creationId xmlns="" xmlns:a16="http://schemas.microsoft.com/office/drawing/2014/main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27" y="4012866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object 129">
            <a:extLst>
              <a:ext uri="{FF2B5EF4-FFF2-40B4-BE49-F238E27FC236}">
                <a16:creationId xmlns="" xmlns:a16="http://schemas.microsoft.com/office/drawing/2014/main" id="{E3CB2618-084A-9A40-9EFD-E1BCAB91B56A}"/>
              </a:ext>
            </a:extLst>
          </p:cNvPr>
          <p:cNvSpPr txBox="1"/>
          <p:nvPr/>
        </p:nvSpPr>
        <p:spPr>
          <a:xfrm>
            <a:off x="5302252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="" xmlns:a16="http://schemas.microsoft.com/office/drawing/2014/main" id="{AC2F4ED1-D039-9349-B029-03C9D0363D2B}"/>
              </a:ext>
            </a:extLst>
          </p:cNvPr>
          <p:cNvSpPr txBox="1"/>
          <p:nvPr/>
        </p:nvSpPr>
        <p:spPr>
          <a:xfrm>
            <a:off x="6752111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1" name="object 129">
            <a:extLst>
              <a:ext uri="{FF2B5EF4-FFF2-40B4-BE49-F238E27FC236}">
                <a16:creationId xmlns="" xmlns:a16="http://schemas.microsoft.com/office/drawing/2014/main" id="{C9F309D0-FE7C-5440-9EC9-D02D60D9CCF1}"/>
              </a:ext>
            </a:extLst>
          </p:cNvPr>
          <p:cNvSpPr txBox="1"/>
          <p:nvPr/>
        </p:nvSpPr>
        <p:spPr>
          <a:xfrm>
            <a:off x="8210207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2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660068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4" name="object 129">
            <a:extLst>
              <a:ext uri="{FF2B5EF4-FFF2-40B4-BE49-F238E27FC236}">
                <a16:creationId xmlns="" xmlns:a16="http://schemas.microsoft.com/office/drawing/2014/main" id="{08DA7764-FFBB-5B40-B7F3-20DCA07BC783}"/>
              </a:ext>
            </a:extLst>
          </p:cNvPr>
          <p:cNvSpPr txBox="1"/>
          <p:nvPr/>
        </p:nvSpPr>
        <p:spPr>
          <a:xfrm>
            <a:off x="6752111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5" name="object 129">
            <a:extLst>
              <a:ext uri="{FF2B5EF4-FFF2-40B4-BE49-F238E27FC236}">
                <a16:creationId xmlns="" xmlns:a16="http://schemas.microsoft.com/office/drawing/2014/main" id="{7E8EFF8B-6963-9846-84CE-A8FDDFA33E2F}"/>
              </a:ext>
            </a:extLst>
          </p:cNvPr>
          <p:cNvSpPr txBox="1"/>
          <p:nvPr/>
        </p:nvSpPr>
        <p:spPr>
          <a:xfrm>
            <a:off x="8210207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6" name="object 129">
            <a:extLst>
              <a:ext uri="{FF2B5EF4-FFF2-40B4-BE49-F238E27FC236}">
                <a16:creationId xmlns="" xmlns:a16="http://schemas.microsoft.com/office/drawing/2014/main" id="{ABCC96EE-BBC4-724F-A438-1EF44E86418E}"/>
              </a:ext>
            </a:extLst>
          </p:cNvPr>
          <p:cNvSpPr txBox="1"/>
          <p:nvPr/>
        </p:nvSpPr>
        <p:spPr>
          <a:xfrm>
            <a:off x="9660068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7" name="object 129">
            <a:extLst>
              <a:ext uri="{FF2B5EF4-FFF2-40B4-BE49-F238E27FC236}">
                <a16:creationId xmlns="" xmlns:a16="http://schemas.microsoft.com/office/drawing/2014/main" id="{FF9A6090-1ECB-C74D-A777-F16593E8A3E9}"/>
              </a:ext>
            </a:extLst>
          </p:cNvPr>
          <p:cNvSpPr txBox="1"/>
          <p:nvPr/>
        </p:nvSpPr>
        <p:spPr>
          <a:xfrm>
            <a:off x="8220517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8" name="object 129">
            <a:extLst>
              <a:ext uri="{FF2B5EF4-FFF2-40B4-BE49-F238E27FC236}">
                <a16:creationId xmlns="" xmlns:a16="http://schemas.microsoft.com/office/drawing/2014/main" id="{9C882866-9A92-5B45-A042-AFD71D0C3BCC}"/>
              </a:ext>
            </a:extLst>
          </p:cNvPr>
          <p:cNvSpPr txBox="1"/>
          <p:nvPr/>
        </p:nvSpPr>
        <p:spPr>
          <a:xfrm>
            <a:off x="9670378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="" xmlns:a16="http://schemas.microsoft.com/office/drawing/2014/main" id="{B5D5750A-76BE-5043-87E6-B63B0A8B897D}"/>
              </a:ext>
            </a:extLst>
          </p:cNvPr>
          <p:cNvSpPr/>
          <p:nvPr/>
        </p:nvSpPr>
        <p:spPr>
          <a:xfrm>
            <a:off x="5267325" y="1838043"/>
            <a:ext cx="4512788" cy="54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70" name="object 129">
            <a:extLst>
              <a:ext uri="{FF2B5EF4-FFF2-40B4-BE49-F238E27FC236}">
                <a16:creationId xmlns="" xmlns:a16="http://schemas.microsoft.com/office/drawing/2014/main" id="{EF0CEB72-474F-5241-9A73-993EA2E866FB}"/>
              </a:ext>
            </a:extLst>
          </p:cNvPr>
          <p:cNvSpPr txBox="1"/>
          <p:nvPr/>
        </p:nvSpPr>
        <p:spPr>
          <a:xfrm>
            <a:off x="5387561" y="1871170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pic>
        <p:nvPicPr>
          <p:cNvPr id="174" name="Picture 8" descr="Le-logo-Facebook - Ville de Saint-Gobain">
            <a:extLst>
              <a:ext uri="{FF2B5EF4-FFF2-40B4-BE49-F238E27FC236}">
                <a16:creationId xmlns="" xmlns:a16="http://schemas.microsoft.com/office/drawing/2014/main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79" y="2096787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76" y="2088286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/>
          <p:cNvSpPr/>
          <p:nvPr/>
        </p:nvSpPr>
        <p:spPr>
          <a:xfrm>
            <a:off x="2821577" y="1913260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177" name="TextBox 4">
            <a:extLst>
              <a:ext uri="{FF2B5EF4-FFF2-40B4-BE49-F238E27FC236}">
                <a16:creationId xmlns="" xmlns:a16="http://schemas.microsoft.com/office/drawing/2014/main" id="{EA43D01A-586A-0A41-8A85-8368F4AB4283}"/>
              </a:ext>
            </a:extLst>
          </p:cNvPr>
          <p:cNvSpPr txBox="1"/>
          <p:nvPr/>
        </p:nvSpPr>
        <p:spPr>
          <a:xfrm>
            <a:off x="4154401" y="5574786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9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780113" y="5201495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30 min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33728" y="737294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Proxima Nova Alt Rg" panose="02000506030000020004" pitchFamily="50" charset="0"/>
              </a:rPr>
              <a:t>BRUXELLES</a:t>
            </a:r>
            <a:endParaRPr lang="fr-BE" sz="2000" b="1" dirty="0">
              <a:solidFill>
                <a:schemeClr val="bg1"/>
              </a:solidFill>
              <a:latin typeface="Proxima Nova Alt Rg" panose="02000506030000020004" pitchFamily="50" charset="0"/>
            </a:endParaRPr>
          </a:p>
        </p:txBody>
      </p:sp>
      <p:pic>
        <p:nvPicPr>
          <p:cNvPr id="2050" name="Picture 2" descr="http://prepresse.rossel.be/logos/LaCapitale_2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37" y="3677702"/>
            <a:ext cx="1159341" cy="1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5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-10843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457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Lieu</a:t>
            </a:r>
            <a:endParaRPr lang="fr-BE" sz="12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Dôme de Charleroi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Deadlines</a:t>
            </a:r>
            <a:endParaRPr lang="nl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Réservation: 12 mai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Matériel: </a:t>
            </a:r>
            <a:r>
              <a:rPr lang="fr-BE" sz="1200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17 mai</a:t>
            </a:r>
            <a:endParaRPr lang="fr-BE" sz="1200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parution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fr-FR" sz="120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Du 27 mai au 1 juin</a:t>
            </a:r>
            <a:endParaRPr lang="fr-BE" sz="120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fr-BE" sz="1200" b="1" spc="-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spc="-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 Juin 2023</a:t>
            </a:r>
            <a:endParaRPr lang="fr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420809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="" xmlns:a16="http://schemas.microsoft.com/office/drawing/2014/main" id="{95D74D8E-862C-5345-99F5-B10DC8B34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78" y="1266690"/>
            <a:ext cx="8408265" cy="5115620"/>
          </a:xfrm>
          <a:prstGeom prst="rect">
            <a:avLst/>
          </a:prstGeom>
        </p:spPr>
      </p:pic>
      <p:sp>
        <p:nvSpPr>
          <p:cNvPr id="111" name="ZoneTexte 110">
            <a:extLst>
              <a:ext uri="{FF2B5EF4-FFF2-40B4-BE49-F238E27FC236}">
                <a16:creationId xmlns="" xmlns:a16="http://schemas.microsoft.com/office/drawing/2014/main" id="{84B30EFF-D43E-2E46-9BCD-1E0F66C6BF08}"/>
              </a:ext>
            </a:extLst>
          </p:cNvPr>
          <p:cNvSpPr txBox="1"/>
          <p:nvPr/>
        </p:nvSpPr>
        <p:spPr>
          <a:xfrm>
            <a:off x="5352548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BRONZE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="" xmlns:a16="http://schemas.microsoft.com/office/drawing/2014/main" id="{772E9340-E688-DB44-BBD6-C3398EC116E8}"/>
              </a:ext>
            </a:extLst>
          </p:cNvPr>
          <p:cNvSpPr txBox="1"/>
          <p:nvPr/>
        </p:nvSpPr>
        <p:spPr>
          <a:xfrm>
            <a:off x="6888934" y="1363124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SILVER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="" xmlns:a16="http://schemas.microsoft.com/office/drawing/2014/main" id="{ABB0ADCB-3BA4-3A40-9987-46A60C13B94B}"/>
              </a:ext>
            </a:extLst>
          </p:cNvPr>
          <p:cNvSpPr txBox="1"/>
          <p:nvPr/>
        </p:nvSpPr>
        <p:spPr>
          <a:xfrm>
            <a:off x="8324601" y="1354561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GOLD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="" xmlns:a16="http://schemas.microsoft.com/office/drawing/2014/main" id="{DD158797-251F-634B-80AA-7D7C1357EAB9}"/>
              </a:ext>
            </a:extLst>
          </p:cNvPr>
          <p:cNvSpPr txBox="1"/>
          <p:nvPr/>
        </p:nvSpPr>
        <p:spPr>
          <a:xfrm>
            <a:off x="9936856" y="1357238"/>
            <a:ext cx="1347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spc="300" dirty="0">
                <a:solidFill>
                  <a:schemeClr val="bg1"/>
                </a:solidFill>
                <a:latin typeface="Proxima Nova Rg" panose="02000506030000020004" pitchFamily="50" charset="0"/>
              </a:rPr>
              <a:t>SPONSOR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="" xmlns:a16="http://schemas.microsoft.com/office/drawing/2014/main" id="{35782A79-E7D3-BE44-81A2-0D1029F76844}"/>
              </a:ext>
            </a:extLst>
          </p:cNvPr>
          <p:cNvSpPr txBox="1"/>
          <p:nvPr/>
        </p:nvSpPr>
        <p:spPr>
          <a:xfrm>
            <a:off x="5457487" y="5496991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9m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="" xmlns:a16="http://schemas.microsoft.com/office/drawing/2014/main" id="{F0AF1DEB-9D5E-9F4D-BC03-529712B9E6A0}"/>
              </a:ext>
            </a:extLst>
          </p:cNvPr>
          <p:cNvSpPr txBox="1"/>
          <p:nvPr/>
        </p:nvSpPr>
        <p:spPr>
          <a:xfrm>
            <a:off x="6915749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15m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="" xmlns:a16="http://schemas.microsoft.com/office/drawing/2014/main" id="{029CED03-AD6B-A441-AAF1-40D7B17458D1}"/>
              </a:ext>
            </a:extLst>
          </p:cNvPr>
          <p:cNvSpPr txBox="1"/>
          <p:nvPr/>
        </p:nvSpPr>
        <p:spPr>
          <a:xfrm>
            <a:off x="8365610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21m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="" xmlns:a16="http://schemas.microsoft.com/office/drawing/2014/main" id="{21883C5F-A7B9-B542-8333-9B276476F42A}"/>
              </a:ext>
            </a:extLst>
          </p:cNvPr>
          <p:cNvSpPr txBox="1"/>
          <p:nvPr/>
        </p:nvSpPr>
        <p:spPr>
          <a:xfrm>
            <a:off x="9823705" y="5506303"/>
            <a:ext cx="142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0" dirty="0">
                <a:latin typeface="Proxima Nova Rg" panose="02000506030000020004" pitchFamily="50" charset="0"/>
              </a:rPr>
              <a:t>50m</a:t>
            </a:r>
            <a:r>
              <a:rPr lang="fr-FR" sz="2000" b="1" spc="300" baseline="30000" dirty="0"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119" name="object 129">
            <a:extLst>
              <a:ext uri="{FF2B5EF4-FFF2-40B4-BE49-F238E27FC236}">
                <a16:creationId xmlns="" xmlns:a16="http://schemas.microsoft.com/office/drawing/2014/main" id="{26D11DE5-5092-AA4D-ACC4-ED594A903744}"/>
              </a:ext>
            </a:extLst>
          </p:cNvPr>
          <p:cNvSpPr txBox="1"/>
          <p:nvPr/>
        </p:nvSpPr>
        <p:spPr>
          <a:xfrm>
            <a:off x="4514008" y="6065583"/>
            <a:ext cx="542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PRIX</a:t>
            </a:r>
          </a:p>
        </p:txBody>
      </p:sp>
      <p:sp>
        <p:nvSpPr>
          <p:cNvPr id="120" name="object 130">
            <a:extLst>
              <a:ext uri="{FF2B5EF4-FFF2-40B4-BE49-F238E27FC236}">
                <a16:creationId xmlns="" xmlns:a16="http://schemas.microsoft.com/office/drawing/2014/main" id="{363CE5C9-6AE4-5E4E-A855-DEF117C1B696}"/>
              </a:ext>
            </a:extLst>
          </p:cNvPr>
          <p:cNvSpPr txBox="1"/>
          <p:nvPr/>
        </p:nvSpPr>
        <p:spPr>
          <a:xfrm>
            <a:off x="5342425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1" name="object 130">
            <a:extLst>
              <a:ext uri="{FF2B5EF4-FFF2-40B4-BE49-F238E27FC236}">
                <a16:creationId xmlns="" xmlns:a16="http://schemas.microsoft.com/office/drawing/2014/main" id="{B46F0CCB-0687-C542-A685-92DDDAD8AEF5}"/>
              </a:ext>
            </a:extLst>
          </p:cNvPr>
          <p:cNvSpPr txBox="1"/>
          <p:nvPr/>
        </p:nvSpPr>
        <p:spPr>
          <a:xfrm>
            <a:off x="6792284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</a:t>
            </a:r>
            <a:r>
              <a:rPr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2" name="object 130">
            <a:extLst>
              <a:ext uri="{FF2B5EF4-FFF2-40B4-BE49-F238E27FC236}">
                <a16:creationId xmlns="" xmlns:a16="http://schemas.microsoft.com/office/drawing/2014/main" id="{40569F2A-7167-E642-A50D-4D12AE24CB09}"/>
              </a:ext>
            </a:extLst>
          </p:cNvPr>
          <p:cNvSpPr txBox="1"/>
          <p:nvPr/>
        </p:nvSpPr>
        <p:spPr>
          <a:xfrm>
            <a:off x="8250383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BE"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3" name="object 130">
            <a:extLst>
              <a:ext uri="{FF2B5EF4-FFF2-40B4-BE49-F238E27FC236}">
                <a16:creationId xmlns="" xmlns:a16="http://schemas.microsoft.com/office/drawing/2014/main" id="{1BF2E87D-A697-E041-B094-117926034088}"/>
              </a:ext>
            </a:extLst>
          </p:cNvPr>
          <p:cNvSpPr txBox="1"/>
          <p:nvPr/>
        </p:nvSpPr>
        <p:spPr>
          <a:xfrm>
            <a:off x="9708481" y="6063692"/>
            <a:ext cx="142865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12</a:t>
            </a:r>
            <a:r>
              <a:rPr sz="1500" b="1" spc="-6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500" b="1" spc="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950</a:t>
            </a:r>
            <a:r>
              <a:rPr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4" name="object 129">
            <a:extLst>
              <a:ext uri="{FF2B5EF4-FFF2-40B4-BE49-F238E27FC236}">
                <a16:creationId xmlns="" xmlns:a16="http://schemas.microsoft.com/office/drawing/2014/main" id="{F59DC499-41AF-2A41-A186-FF3794890BF4}"/>
              </a:ext>
            </a:extLst>
          </p:cNvPr>
          <p:cNvSpPr txBox="1"/>
          <p:nvPr/>
        </p:nvSpPr>
        <p:spPr>
          <a:xfrm>
            <a:off x="5312562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5" name="object 129">
            <a:extLst>
              <a:ext uri="{FF2B5EF4-FFF2-40B4-BE49-F238E27FC236}">
                <a16:creationId xmlns="" xmlns:a16="http://schemas.microsoft.com/office/drawing/2014/main" id="{C5319B6C-7499-094C-8738-A904D49F583C}"/>
              </a:ext>
            </a:extLst>
          </p:cNvPr>
          <p:cNvSpPr txBox="1"/>
          <p:nvPr/>
        </p:nvSpPr>
        <p:spPr>
          <a:xfrm>
            <a:off x="6762421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6" name="object 129">
            <a:extLst>
              <a:ext uri="{FF2B5EF4-FFF2-40B4-BE49-F238E27FC236}">
                <a16:creationId xmlns="" xmlns:a16="http://schemas.microsoft.com/office/drawing/2014/main" id="{8354075A-96A6-BA4F-BCC6-1E1C01E6311C}"/>
              </a:ext>
            </a:extLst>
          </p:cNvPr>
          <p:cNvSpPr txBox="1"/>
          <p:nvPr/>
        </p:nvSpPr>
        <p:spPr>
          <a:xfrm>
            <a:off x="8220517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27" name="object 129">
            <a:extLst>
              <a:ext uri="{FF2B5EF4-FFF2-40B4-BE49-F238E27FC236}">
                <a16:creationId xmlns="" xmlns:a16="http://schemas.microsoft.com/office/drawing/2014/main" id="{3C017305-BE91-774E-A6CF-BBDB29D41B5F}"/>
              </a:ext>
            </a:extLst>
          </p:cNvPr>
          <p:cNvSpPr txBox="1"/>
          <p:nvPr/>
        </p:nvSpPr>
        <p:spPr>
          <a:xfrm>
            <a:off x="9670378" y="25310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7" name="object 129">
            <a:extLst>
              <a:ext uri="{FF2B5EF4-FFF2-40B4-BE49-F238E27FC236}">
                <a16:creationId xmlns="" xmlns:a16="http://schemas.microsoft.com/office/drawing/2014/main" id="{08074159-668C-7C45-B60E-429C1587EA5F}"/>
              </a:ext>
            </a:extLst>
          </p:cNvPr>
          <p:cNvSpPr txBox="1"/>
          <p:nvPr/>
        </p:nvSpPr>
        <p:spPr>
          <a:xfrm>
            <a:off x="9852922" y="1885797"/>
            <a:ext cx="1438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En tant que partenaire</a:t>
            </a:r>
          </a:p>
        </p:txBody>
      </p:sp>
      <p:sp>
        <p:nvSpPr>
          <p:cNvPr id="138" name="object 129">
            <a:extLst>
              <a:ext uri="{FF2B5EF4-FFF2-40B4-BE49-F238E27FC236}">
                <a16:creationId xmlns="" xmlns:a16="http://schemas.microsoft.com/office/drawing/2014/main" id="{5223F077-5EEA-8043-829C-59176AE3C9EF}"/>
              </a:ext>
            </a:extLst>
          </p:cNvPr>
          <p:cNvSpPr txBox="1"/>
          <p:nvPr/>
        </p:nvSpPr>
        <p:spPr>
          <a:xfrm>
            <a:off x="4296367" y="1414218"/>
            <a:ext cx="644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400" spc="300" dirty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</a:p>
        </p:txBody>
      </p:sp>
      <p:sp>
        <p:nvSpPr>
          <p:cNvPr id="139" name="TextBox 4">
            <a:extLst>
              <a:ext uri="{FF2B5EF4-FFF2-40B4-BE49-F238E27FC236}">
                <a16:creationId xmlns="" xmlns:a16="http://schemas.microsoft.com/office/drawing/2014/main" id="{AA060858-92F0-3145-B2C0-C8D60051D6AB}"/>
              </a:ext>
            </a:extLst>
          </p:cNvPr>
          <p:cNvSpPr txBox="1"/>
          <p:nvPr/>
        </p:nvSpPr>
        <p:spPr>
          <a:xfrm>
            <a:off x="2669492" y="2504095"/>
            <a:ext cx="2534369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sur references et references academy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annonces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(H1)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article (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rédigé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par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digital &amp;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éditions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locales)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0" name="TextBox 4">
            <a:extLst>
              <a:ext uri="{FF2B5EF4-FFF2-40B4-BE49-F238E27FC236}">
                <a16:creationId xmlns="" xmlns:a16="http://schemas.microsoft.com/office/drawing/2014/main" id="{24266E61-DCBB-424C-BD28-7A580836384B}"/>
              </a:ext>
            </a:extLst>
          </p:cNvPr>
          <p:cNvSpPr txBox="1"/>
          <p:nvPr/>
        </p:nvSpPr>
        <p:spPr>
          <a:xfrm>
            <a:off x="2992796" y="5219992"/>
            <a:ext cx="212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Conférence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r"/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43" name="Google Shape;326;p5">
            <a:extLst>
              <a:ext uri="{FF2B5EF4-FFF2-40B4-BE49-F238E27FC236}">
                <a16:creationId xmlns="" xmlns:a16="http://schemas.microsoft.com/office/drawing/2014/main" id="{6AD5B122-9DEC-6143-8E28-E4CFC1A3B8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824" t="-4968" r="22382" b="1552"/>
          <a:stretch/>
        </p:blipFill>
        <p:spPr>
          <a:xfrm>
            <a:off x="3559073" y="4001982"/>
            <a:ext cx="688954" cy="2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6" descr="https://journal.7dimanche.be/medias/7dimanche.png">
            <a:extLst>
              <a:ext uri="{FF2B5EF4-FFF2-40B4-BE49-F238E27FC236}">
                <a16:creationId xmlns="" xmlns:a16="http://schemas.microsoft.com/office/drawing/2014/main" id="{BE1E3CAB-4A0F-2C43-8432-1E713A6D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27" y="4012866"/>
            <a:ext cx="793943" cy="2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object 129">
            <a:extLst>
              <a:ext uri="{FF2B5EF4-FFF2-40B4-BE49-F238E27FC236}">
                <a16:creationId xmlns="" xmlns:a16="http://schemas.microsoft.com/office/drawing/2014/main" id="{E3CB2618-084A-9A40-9EFD-E1BCAB91B56A}"/>
              </a:ext>
            </a:extLst>
          </p:cNvPr>
          <p:cNvSpPr txBox="1"/>
          <p:nvPr/>
        </p:nvSpPr>
        <p:spPr>
          <a:xfrm>
            <a:off x="5302252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="" xmlns:a16="http://schemas.microsoft.com/office/drawing/2014/main" id="{AC2F4ED1-D039-9349-B029-03C9D0363D2B}"/>
              </a:ext>
            </a:extLst>
          </p:cNvPr>
          <p:cNvSpPr txBox="1"/>
          <p:nvPr/>
        </p:nvSpPr>
        <p:spPr>
          <a:xfrm>
            <a:off x="6752111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1" name="object 129">
            <a:extLst>
              <a:ext uri="{FF2B5EF4-FFF2-40B4-BE49-F238E27FC236}">
                <a16:creationId xmlns="" xmlns:a16="http://schemas.microsoft.com/office/drawing/2014/main" id="{C9F309D0-FE7C-5440-9EC9-D02D60D9CCF1}"/>
              </a:ext>
            </a:extLst>
          </p:cNvPr>
          <p:cNvSpPr txBox="1"/>
          <p:nvPr/>
        </p:nvSpPr>
        <p:spPr>
          <a:xfrm>
            <a:off x="8210207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2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660068" y="370841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4" name="object 129">
            <a:extLst>
              <a:ext uri="{FF2B5EF4-FFF2-40B4-BE49-F238E27FC236}">
                <a16:creationId xmlns="" xmlns:a16="http://schemas.microsoft.com/office/drawing/2014/main" id="{08DA7764-FFBB-5B40-B7F3-20DCA07BC783}"/>
              </a:ext>
            </a:extLst>
          </p:cNvPr>
          <p:cNvSpPr txBox="1"/>
          <p:nvPr/>
        </p:nvSpPr>
        <p:spPr>
          <a:xfrm>
            <a:off x="6752111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1/4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5" name="object 129">
            <a:extLst>
              <a:ext uri="{FF2B5EF4-FFF2-40B4-BE49-F238E27FC236}">
                <a16:creationId xmlns="" xmlns:a16="http://schemas.microsoft.com/office/drawing/2014/main" id="{7E8EFF8B-6963-9846-84CE-A8FDDFA33E2F}"/>
              </a:ext>
            </a:extLst>
          </p:cNvPr>
          <p:cNvSpPr txBox="1"/>
          <p:nvPr/>
        </p:nvSpPr>
        <p:spPr>
          <a:xfrm>
            <a:off x="8210207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6" name="object 129">
            <a:extLst>
              <a:ext uri="{FF2B5EF4-FFF2-40B4-BE49-F238E27FC236}">
                <a16:creationId xmlns="" xmlns:a16="http://schemas.microsoft.com/office/drawing/2014/main" id="{ABCC96EE-BBC4-724F-A438-1EF44E86418E}"/>
              </a:ext>
            </a:extLst>
          </p:cNvPr>
          <p:cNvSpPr txBox="1"/>
          <p:nvPr/>
        </p:nvSpPr>
        <p:spPr>
          <a:xfrm>
            <a:off x="9660068" y="4035670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7" name="object 129">
            <a:extLst>
              <a:ext uri="{FF2B5EF4-FFF2-40B4-BE49-F238E27FC236}">
                <a16:creationId xmlns="" xmlns:a16="http://schemas.microsoft.com/office/drawing/2014/main" id="{FF9A6090-1ECB-C74D-A777-F16593E8A3E9}"/>
              </a:ext>
            </a:extLst>
          </p:cNvPr>
          <p:cNvSpPr txBox="1"/>
          <p:nvPr/>
        </p:nvSpPr>
        <p:spPr>
          <a:xfrm>
            <a:off x="8220517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8" name="object 129">
            <a:extLst>
              <a:ext uri="{FF2B5EF4-FFF2-40B4-BE49-F238E27FC236}">
                <a16:creationId xmlns="" xmlns:a16="http://schemas.microsoft.com/office/drawing/2014/main" id="{9C882866-9A92-5B45-A042-AFD71D0C3BCC}"/>
              </a:ext>
            </a:extLst>
          </p:cNvPr>
          <p:cNvSpPr txBox="1"/>
          <p:nvPr/>
        </p:nvSpPr>
        <p:spPr>
          <a:xfrm>
            <a:off x="9670378" y="4668421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 page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="" xmlns:a16="http://schemas.microsoft.com/office/drawing/2014/main" id="{B5D5750A-76BE-5043-87E6-B63B0A8B897D}"/>
              </a:ext>
            </a:extLst>
          </p:cNvPr>
          <p:cNvSpPr/>
          <p:nvPr/>
        </p:nvSpPr>
        <p:spPr>
          <a:xfrm>
            <a:off x="5267325" y="1838043"/>
            <a:ext cx="4512788" cy="54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70" name="object 129">
            <a:extLst>
              <a:ext uri="{FF2B5EF4-FFF2-40B4-BE49-F238E27FC236}">
                <a16:creationId xmlns="" xmlns:a16="http://schemas.microsoft.com/office/drawing/2014/main" id="{EF0CEB72-474F-5241-9A73-993EA2E866FB}"/>
              </a:ext>
            </a:extLst>
          </p:cNvPr>
          <p:cNvSpPr txBox="1"/>
          <p:nvPr/>
        </p:nvSpPr>
        <p:spPr>
          <a:xfrm>
            <a:off x="5387561" y="1871170"/>
            <a:ext cx="4350344" cy="39498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Votre logo dans la Newsletter References,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campagnes              Dossier presse, Folder distribué au salon</a:t>
            </a:r>
          </a:p>
        </p:txBody>
      </p:sp>
      <p:pic>
        <p:nvPicPr>
          <p:cNvPr id="174" name="Picture 8" descr="Le-logo-Facebook - Ville de Saint-Gobain">
            <a:extLst>
              <a:ext uri="{FF2B5EF4-FFF2-40B4-BE49-F238E27FC236}">
                <a16:creationId xmlns="" xmlns:a16="http://schemas.microsoft.com/office/drawing/2014/main" id="{6ABE9C6E-5B82-1941-B7AB-655457D2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79" y="2096787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C98CC8D6-1A9D-5847-9380-45AC4EB8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76" y="2088286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/>
          <p:cNvSpPr/>
          <p:nvPr/>
        </p:nvSpPr>
        <p:spPr>
          <a:xfrm>
            <a:off x="2821577" y="1913260"/>
            <a:ext cx="2341909" cy="39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Votre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présence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annoncée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pré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-salon</a:t>
            </a:r>
          </a:p>
        </p:txBody>
      </p:sp>
      <p:sp>
        <p:nvSpPr>
          <p:cNvPr id="177" name="TextBox 4">
            <a:extLst>
              <a:ext uri="{FF2B5EF4-FFF2-40B4-BE49-F238E27FC236}">
                <a16:creationId xmlns="" xmlns:a16="http://schemas.microsoft.com/office/drawing/2014/main" id="{EA43D01A-586A-0A41-8A85-8368F4AB4283}"/>
              </a:ext>
            </a:extLst>
          </p:cNvPr>
          <p:cNvSpPr txBox="1"/>
          <p:nvPr/>
        </p:nvSpPr>
        <p:spPr>
          <a:xfrm>
            <a:off x="4154401" y="5574786"/>
            <a:ext cx="1112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Stand (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Taille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9" name="object 129">
            <a:extLst>
              <a:ext uri="{FF2B5EF4-FFF2-40B4-BE49-F238E27FC236}">
                <a16:creationId xmlns="" xmlns:a16="http://schemas.microsoft.com/office/drawing/2014/main" id="{A9AE42CB-00A9-934C-9E9D-083396CC8D51}"/>
              </a:ext>
            </a:extLst>
          </p:cNvPr>
          <p:cNvSpPr txBox="1"/>
          <p:nvPr/>
        </p:nvSpPr>
        <p:spPr>
          <a:xfrm>
            <a:off x="9780113" y="5201495"/>
            <a:ext cx="14389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30 min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606" y="141497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</a:t>
            </a:r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ECONVERSION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44" y="799742"/>
            <a:ext cx="1218620" cy="293536"/>
          </a:xfrm>
          <a:prstGeom prst="rect">
            <a:avLst/>
          </a:prstGeom>
        </p:spPr>
      </p:pic>
      <p:pic>
        <p:nvPicPr>
          <p:cNvPr id="49" name="Picture 2" descr="http://prepresse.rossel.be/logos/SudInfo_Titres_20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-14797" r="17894" b="-20047"/>
          <a:stretch/>
        </p:blipFill>
        <p:spPr bwMode="auto">
          <a:xfrm>
            <a:off x="2364553" y="3683146"/>
            <a:ext cx="2758037" cy="2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Salon sur </a:t>
            </a:r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mesure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D04DA5-FF8C-4355-A7B7-A0FD428E623A}"/>
              </a:ext>
            </a:extLst>
          </p:cNvPr>
          <p:cNvSpPr txBox="1"/>
          <p:nvPr/>
        </p:nvSpPr>
        <p:spPr>
          <a:xfrm>
            <a:off x="5687368" y="1316087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EVENEMENT CLE SUR PORTE RIEN QUE POUR VOUS 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79C769-9F32-4037-B83C-B2908A9A30C8}"/>
              </a:ext>
            </a:extLst>
          </p:cNvPr>
          <p:cNvSpPr txBox="1"/>
          <p:nvPr/>
        </p:nvSpPr>
        <p:spPr>
          <a:xfrm>
            <a:off x="6030483" y="2209481"/>
            <a:ext cx="5691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organisons votre évènement</a:t>
            </a: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A à Z, adapté à vos besoins, incluant  la location de la salle, les stands, le  processus d’inscription, le parking, la  sécurité, </a:t>
            </a:r>
            <a:r>
              <a:rPr lang="fr-FR" sz="1400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etc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Rencontrez plusieurs centaines  de futurs collaborateurs en une ou  plusieurs journées et développez votre visibilité sur le marché avec un  évènement à votre image.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en place un plan de  communication adapté à vos cibles  pour attirer les candidats actifs et  latents/en poste.</a:t>
            </a:r>
          </a:p>
          <a:p>
            <a:endParaRPr lang="en-US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xmlns="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:a16="http://schemas.microsoft.com/office/drawing/2014/main" xmlns="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61363" y="2280499"/>
            <a:ext cx="1" cy="2375321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bject 67">
            <a:extLst>
              <a:ext uri="{FF2B5EF4-FFF2-40B4-BE49-F238E27FC236}">
                <a16:creationId xmlns:a16="http://schemas.microsoft.com/office/drawing/2014/main" xmlns="" id="{8FECD627-C63B-6D46-93A5-CD421EBABB1F}"/>
              </a:ext>
            </a:extLst>
          </p:cNvPr>
          <p:cNvSpPr txBox="1"/>
          <p:nvPr/>
        </p:nvSpPr>
        <p:spPr>
          <a:xfrm>
            <a:off x="6010893" y="5147529"/>
            <a:ext cx="3387107" cy="192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FR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Les tarifs seront fourni</a:t>
            </a: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63BAF2-4202-584F-A036-32962018B111}"/>
              </a:ext>
            </a:extLst>
          </p:cNvPr>
          <p:cNvSpPr/>
          <p:nvPr/>
        </p:nvSpPr>
        <p:spPr>
          <a:xfrm>
            <a:off x="7147161" y="6145874"/>
            <a:ext cx="4363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 Rg" panose="02000506030000020004" pitchFamily="50" charset="0"/>
              </a:rPr>
              <a:t>Découvrez en vidéo un salon sur mesure Références</a:t>
            </a:r>
          </a:p>
        </p:txBody>
      </p:sp>
      <p:pic>
        <p:nvPicPr>
          <p:cNvPr id="4" name="Imag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0" y="4883523"/>
            <a:ext cx="1976269" cy="1086108"/>
          </a:xfrm>
          <a:prstGeom prst="rect">
            <a:avLst/>
          </a:prstGeom>
        </p:spPr>
      </p:pic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xmlns="" id="{FCFC8848-1F52-2345-9C3B-350D4F50EE8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r="38611" b="18276"/>
          <a:stretch/>
        </p:blipFill>
        <p:spPr>
          <a:xfrm>
            <a:off x="1117599" y="1"/>
            <a:ext cx="3340101" cy="58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e 93">
            <a:extLst>
              <a:ext uri="{FF2B5EF4-FFF2-40B4-BE49-F238E27FC236}">
                <a16:creationId xmlns:a16="http://schemas.microsoft.com/office/drawing/2014/main" xmlns="" id="{BD6B1F9B-C796-B84E-891C-469A1AEAC792}"/>
              </a:ext>
            </a:extLst>
          </p:cNvPr>
          <p:cNvGrpSpPr/>
          <p:nvPr/>
        </p:nvGrpSpPr>
        <p:grpSpPr>
          <a:xfrm>
            <a:off x="4596317" y="1631602"/>
            <a:ext cx="2366681" cy="1701521"/>
            <a:chOff x="4433278" y="1504361"/>
            <a:chExt cx="2594145" cy="1865056"/>
          </a:xfrm>
        </p:grpSpPr>
        <p:pic>
          <p:nvPicPr>
            <p:cNvPr id="95" name="Image 94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xmlns="" id="{C54B89F0-C54A-7D49-8963-406A23A55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3278" y="1504361"/>
              <a:ext cx="2594145" cy="1865056"/>
            </a:xfrm>
            <a:prstGeom prst="rect">
              <a:avLst/>
            </a:prstGeom>
          </p:spPr>
        </p:pic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xmlns="" id="{0592E7A3-548D-4240-B0FE-15679A8FA339}"/>
                </a:ext>
              </a:extLst>
            </p:cNvPr>
            <p:cNvGrpSpPr/>
            <p:nvPr/>
          </p:nvGrpSpPr>
          <p:grpSpPr>
            <a:xfrm>
              <a:off x="6420406" y="2273483"/>
              <a:ext cx="439459" cy="241299"/>
              <a:chOff x="4075570" y="2900188"/>
              <a:chExt cx="278842" cy="153107"/>
            </a:xfrm>
          </p:grpSpPr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xmlns="" id="{1A5B0300-3ECB-DF48-BECB-C4C7B7C3F072}"/>
                  </a:ext>
                </a:extLst>
              </p:cNvPr>
              <p:cNvSpPr/>
              <p:nvPr/>
            </p:nvSpPr>
            <p:spPr>
              <a:xfrm>
                <a:off x="4125075" y="2926436"/>
                <a:ext cx="167689" cy="92075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xmlns="" id="{75ED0644-E06F-8B4D-B79F-9AC516E24FBC}"/>
                  </a:ext>
                </a:extLst>
              </p:cNvPr>
              <p:cNvSpPr/>
              <p:nvPr/>
            </p:nvSpPr>
            <p:spPr>
              <a:xfrm>
                <a:off x="4075570" y="2900188"/>
                <a:ext cx="278842" cy="15310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xmlns="" id="{E13C2E40-EAFC-144D-915A-1BAAAD6B375D}"/>
                </a:ext>
              </a:extLst>
            </p:cNvPr>
            <p:cNvGrpSpPr/>
            <p:nvPr/>
          </p:nvGrpSpPr>
          <p:grpSpPr>
            <a:xfrm>
              <a:off x="6457152" y="1691784"/>
              <a:ext cx="369014" cy="369014"/>
              <a:chOff x="8793621" y="3305071"/>
              <a:chExt cx="574999" cy="574999"/>
            </a:xfrm>
            <a:solidFill>
              <a:srgbClr val="00B0F0"/>
            </a:solidFill>
          </p:grpSpPr>
          <p:sp>
            <p:nvSpPr>
              <p:cNvPr id="98" name="Larme 97">
                <a:extLst>
                  <a:ext uri="{FF2B5EF4-FFF2-40B4-BE49-F238E27FC236}">
                    <a16:creationId xmlns:a16="http://schemas.microsoft.com/office/drawing/2014/main" xmlns="" id="{2CA87094-A80E-C24D-8990-16F1C6F472D6}"/>
                  </a:ext>
                </a:extLst>
              </p:cNvPr>
              <p:cNvSpPr/>
              <p:nvPr/>
            </p:nvSpPr>
            <p:spPr>
              <a:xfrm rot="8150487">
                <a:off x="8793621" y="3305071"/>
                <a:ext cx="574999" cy="574999"/>
              </a:xfrm>
              <a:prstGeom prst="teardrop">
                <a:avLst>
                  <a:gd name="adj" fmla="val 200000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xmlns="" id="{A4D039A6-770F-B840-89CD-BB66AE297384}"/>
                  </a:ext>
                </a:extLst>
              </p:cNvPr>
              <p:cNvSpPr/>
              <p:nvPr/>
            </p:nvSpPr>
            <p:spPr>
              <a:xfrm>
                <a:off x="8974002" y="3484639"/>
                <a:ext cx="219224" cy="2192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:a16="http://schemas.microsoft.com/office/drawing/2014/main" xmlns="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35" name="Picture 2" descr="Salon de l&amp;#39;emploi - Jobat.be">
            <a:extLst>
              <a:ext uri="{FF2B5EF4-FFF2-40B4-BE49-F238E27FC236}">
                <a16:creationId xmlns:a16="http://schemas.microsoft.com/office/drawing/2014/main" xmlns="" id="{922EDE32-5DEF-C245-8F32-FFD9122D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26" y="5270189"/>
            <a:ext cx="947741" cy="7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xmlns="" id="{67011718-EB0D-C34B-A736-40F11D1A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987" y="5467442"/>
            <a:ext cx="947741" cy="3266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Jobat - Mediahuis">
            <a:extLst>
              <a:ext uri="{FF2B5EF4-FFF2-40B4-BE49-F238E27FC236}">
                <a16:creationId xmlns:a16="http://schemas.microsoft.com/office/drawing/2014/main" xmlns="" id="{7CF96A8A-5CB2-374B-AD2A-17B2435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955" y="5626916"/>
            <a:ext cx="830099" cy="4668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33480139-EFF8-4749-8411-366A9BF4E00A}"/>
              </a:ext>
            </a:extLst>
          </p:cNvPr>
          <p:cNvCxnSpPr/>
          <p:nvPr/>
        </p:nvCxnSpPr>
        <p:spPr>
          <a:xfrm>
            <a:off x="8460649" y="5214342"/>
            <a:ext cx="0" cy="7788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12BD577-743A-CE41-8AF3-7EEB42ED77BE}"/>
              </a:ext>
            </a:extLst>
          </p:cNvPr>
          <p:cNvSpPr txBox="1"/>
          <p:nvPr/>
        </p:nvSpPr>
        <p:spPr>
          <a:xfrm>
            <a:off x="8530443" y="5246145"/>
            <a:ext cx="830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979155" y="1115324"/>
            <a:ext cx="124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13 avril 2023</a:t>
            </a:r>
            <a:endParaRPr lang="fr-BE" sz="14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4B5EECDB-352C-824A-85D9-64BECDC49C26}"/>
              </a:ext>
            </a:extLst>
          </p:cNvPr>
          <p:cNvGrpSpPr/>
          <p:nvPr/>
        </p:nvGrpSpPr>
        <p:grpSpPr>
          <a:xfrm>
            <a:off x="4598581" y="162779"/>
            <a:ext cx="2366681" cy="1701521"/>
            <a:chOff x="4416255" y="0"/>
            <a:chExt cx="2594145" cy="1865056"/>
          </a:xfrm>
        </p:grpSpPr>
        <p:pic>
          <p:nvPicPr>
            <p:cNvPr id="44" name="Image 43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xmlns="" id="{81CC5018-3AC5-664F-A27A-97037BD15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255" y="0"/>
              <a:ext cx="2594145" cy="1865056"/>
            </a:xfrm>
            <a:prstGeom prst="rect">
              <a:avLst/>
            </a:prstGeom>
          </p:spPr>
        </p:pic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xmlns="" id="{C30B6E58-0CFC-EB48-B767-46C9C890149A}"/>
                </a:ext>
              </a:extLst>
            </p:cNvPr>
            <p:cNvGrpSpPr/>
            <p:nvPr/>
          </p:nvGrpSpPr>
          <p:grpSpPr>
            <a:xfrm>
              <a:off x="5741268" y="940914"/>
              <a:ext cx="439459" cy="241299"/>
              <a:chOff x="3462044" y="3009192"/>
              <a:chExt cx="278842" cy="153107"/>
            </a:xfrm>
          </p:grpSpPr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xmlns="" id="{ED838691-2E84-6C4C-A30D-5645DB77E1C9}"/>
                  </a:ext>
                </a:extLst>
              </p:cNvPr>
              <p:cNvSpPr/>
              <p:nvPr/>
            </p:nvSpPr>
            <p:spPr>
              <a:xfrm>
                <a:off x="3511550" y="3035441"/>
                <a:ext cx="167689" cy="92075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xmlns="" id="{F8415A52-ABCF-A645-95E7-FF321BA567AC}"/>
                  </a:ext>
                </a:extLst>
              </p:cNvPr>
              <p:cNvSpPr/>
              <p:nvPr/>
            </p:nvSpPr>
            <p:spPr>
              <a:xfrm>
                <a:off x="3462044" y="3009192"/>
                <a:ext cx="278842" cy="15310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xmlns="" id="{72E70D5C-AEE4-2341-8EFC-A4C5B35FBB41}"/>
                </a:ext>
              </a:extLst>
            </p:cNvPr>
            <p:cNvGrpSpPr/>
            <p:nvPr/>
          </p:nvGrpSpPr>
          <p:grpSpPr>
            <a:xfrm>
              <a:off x="5778015" y="359216"/>
              <a:ext cx="369014" cy="369014"/>
              <a:chOff x="7286956" y="3572759"/>
              <a:chExt cx="574999" cy="574999"/>
            </a:xfrm>
            <a:solidFill>
              <a:srgbClr val="00B0F0"/>
            </a:solidFill>
          </p:grpSpPr>
          <p:sp>
            <p:nvSpPr>
              <p:cNvPr id="47" name="Larme 46">
                <a:extLst>
                  <a:ext uri="{FF2B5EF4-FFF2-40B4-BE49-F238E27FC236}">
                    <a16:creationId xmlns:a16="http://schemas.microsoft.com/office/drawing/2014/main" xmlns="" id="{26002542-86FD-864B-A760-34DD5B246D34}"/>
                  </a:ext>
                </a:extLst>
              </p:cNvPr>
              <p:cNvSpPr/>
              <p:nvPr/>
            </p:nvSpPr>
            <p:spPr>
              <a:xfrm rot="8150487">
                <a:off x="7286956" y="3572759"/>
                <a:ext cx="574999" cy="574999"/>
              </a:xfrm>
              <a:prstGeom prst="teardrop">
                <a:avLst>
                  <a:gd name="adj" fmla="val 200000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xmlns="" id="{3239DA4D-3FF2-FD43-A67C-8E4CC169070D}"/>
                  </a:ext>
                </a:extLst>
              </p:cNvPr>
              <p:cNvSpPr/>
              <p:nvPr/>
            </p:nvSpPr>
            <p:spPr>
              <a:xfrm>
                <a:off x="7467334" y="3752326"/>
                <a:ext cx="219224" cy="2192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BD6B1F9B-C796-B84E-891C-469A1AEAC792}"/>
              </a:ext>
            </a:extLst>
          </p:cNvPr>
          <p:cNvGrpSpPr/>
          <p:nvPr/>
        </p:nvGrpSpPr>
        <p:grpSpPr>
          <a:xfrm>
            <a:off x="4594053" y="3145486"/>
            <a:ext cx="2366681" cy="1701521"/>
            <a:chOff x="4433278" y="1504361"/>
            <a:chExt cx="2594145" cy="1865056"/>
          </a:xfrm>
        </p:grpSpPr>
        <p:pic>
          <p:nvPicPr>
            <p:cNvPr id="54" name="Image 53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xmlns="" id="{C54B89F0-C54A-7D49-8963-406A23A55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3278" y="1504361"/>
              <a:ext cx="2594145" cy="1865056"/>
            </a:xfrm>
            <a:prstGeom prst="rect">
              <a:avLst/>
            </a:prstGeom>
          </p:spPr>
        </p:pic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xmlns="" id="{0592E7A3-548D-4240-B0FE-15679A8FA339}"/>
                </a:ext>
              </a:extLst>
            </p:cNvPr>
            <p:cNvGrpSpPr/>
            <p:nvPr/>
          </p:nvGrpSpPr>
          <p:grpSpPr>
            <a:xfrm>
              <a:off x="5453481" y="2445275"/>
              <a:ext cx="439459" cy="241299"/>
              <a:chOff x="3462044" y="3009192"/>
              <a:chExt cx="278842" cy="153107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xmlns="" id="{1A5B0300-3ECB-DF48-BECB-C4C7B7C3F072}"/>
                  </a:ext>
                </a:extLst>
              </p:cNvPr>
              <p:cNvSpPr/>
              <p:nvPr/>
            </p:nvSpPr>
            <p:spPr>
              <a:xfrm>
                <a:off x="3511550" y="3035441"/>
                <a:ext cx="167689" cy="92075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xmlns="" id="{75ED0644-E06F-8B4D-B79F-9AC516E24FBC}"/>
                  </a:ext>
                </a:extLst>
              </p:cNvPr>
              <p:cNvSpPr/>
              <p:nvPr/>
            </p:nvSpPr>
            <p:spPr>
              <a:xfrm>
                <a:off x="3462044" y="3009192"/>
                <a:ext cx="278842" cy="15310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xmlns="" id="{E13C2E40-EAFC-144D-915A-1BAAAD6B375D}"/>
                </a:ext>
              </a:extLst>
            </p:cNvPr>
            <p:cNvGrpSpPr/>
            <p:nvPr/>
          </p:nvGrpSpPr>
          <p:grpSpPr>
            <a:xfrm>
              <a:off x="5490228" y="1863577"/>
              <a:ext cx="369014" cy="369014"/>
              <a:chOff x="7286956" y="3572759"/>
              <a:chExt cx="574999" cy="574999"/>
            </a:xfrm>
            <a:solidFill>
              <a:srgbClr val="00B0F0"/>
            </a:solidFill>
          </p:grpSpPr>
          <p:sp>
            <p:nvSpPr>
              <p:cNvPr id="60" name="Larme 59">
                <a:extLst>
                  <a:ext uri="{FF2B5EF4-FFF2-40B4-BE49-F238E27FC236}">
                    <a16:creationId xmlns:a16="http://schemas.microsoft.com/office/drawing/2014/main" xmlns="" id="{2CA87094-A80E-C24D-8990-16F1C6F472D6}"/>
                  </a:ext>
                </a:extLst>
              </p:cNvPr>
              <p:cNvSpPr/>
              <p:nvPr/>
            </p:nvSpPr>
            <p:spPr>
              <a:xfrm rot="8150487">
                <a:off x="7286956" y="3572759"/>
                <a:ext cx="574999" cy="574999"/>
              </a:xfrm>
              <a:prstGeom prst="teardrop">
                <a:avLst>
                  <a:gd name="adj" fmla="val 200000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xmlns="" id="{A4D039A6-770F-B840-89CD-BB66AE297384}"/>
                  </a:ext>
                </a:extLst>
              </p:cNvPr>
              <p:cNvSpPr/>
              <p:nvPr/>
            </p:nvSpPr>
            <p:spPr>
              <a:xfrm>
                <a:off x="7467334" y="3752326"/>
                <a:ext cx="219224" cy="2192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xmlns="" id="{6F89C86D-707D-C648-A151-8C70B452072E}"/>
              </a:ext>
            </a:extLst>
          </p:cNvPr>
          <p:cNvGrpSpPr/>
          <p:nvPr/>
        </p:nvGrpSpPr>
        <p:grpSpPr>
          <a:xfrm>
            <a:off x="4598581" y="4793127"/>
            <a:ext cx="2366681" cy="1796215"/>
            <a:chOff x="4485198" y="3079994"/>
            <a:chExt cx="2594145" cy="1968851"/>
          </a:xfrm>
        </p:grpSpPr>
        <p:pic>
          <p:nvPicPr>
            <p:cNvPr id="66" name="Image 65" descr="Une image contenant sombre&#10;&#10;Description générée automatiquement">
              <a:extLst>
                <a:ext uri="{FF2B5EF4-FFF2-40B4-BE49-F238E27FC236}">
                  <a16:creationId xmlns:a16="http://schemas.microsoft.com/office/drawing/2014/main" xmlns="" id="{04DD79F0-3BE0-1D43-8B88-2782C057C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198" y="3183789"/>
              <a:ext cx="2594145" cy="1865056"/>
            </a:xfrm>
            <a:prstGeom prst="rect">
              <a:avLst/>
            </a:prstGeom>
          </p:spPr>
        </p:pic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xmlns="" id="{4FE12D5B-08E7-BE40-8B1C-9F33BD4A5C14}"/>
                </a:ext>
              </a:extLst>
            </p:cNvPr>
            <p:cNvGrpSpPr/>
            <p:nvPr/>
          </p:nvGrpSpPr>
          <p:grpSpPr>
            <a:xfrm>
              <a:off x="5533111" y="3661692"/>
              <a:ext cx="439459" cy="241299"/>
              <a:chOff x="3462044" y="3009192"/>
              <a:chExt cx="278842" cy="153107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xmlns="" id="{CC8E32D4-391D-9747-9772-44C13D171E4C}"/>
                  </a:ext>
                </a:extLst>
              </p:cNvPr>
              <p:cNvSpPr/>
              <p:nvPr/>
            </p:nvSpPr>
            <p:spPr>
              <a:xfrm>
                <a:off x="3511550" y="3035441"/>
                <a:ext cx="167689" cy="92075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xmlns="" id="{A0DF38A2-AC3D-BE49-9C50-158A1A77533A}"/>
                  </a:ext>
                </a:extLst>
              </p:cNvPr>
              <p:cNvSpPr/>
              <p:nvPr/>
            </p:nvSpPr>
            <p:spPr>
              <a:xfrm>
                <a:off x="3462044" y="3009192"/>
                <a:ext cx="278842" cy="15310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xmlns="" id="{7D0B3916-FD0A-E548-8487-7CF81FF28FF0}"/>
                </a:ext>
              </a:extLst>
            </p:cNvPr>
            <p:cNvGrpSpPr/>
            <p:nvPr/>
          </p:nvGrpSpPr>
          <p:grpSpPr>
            <a:xfrm>
              <a:off x="5569858" y="3079994"/>
              <a:ext cx="369014" cy="369014"/>
              <a:chOff x="7286956" y="3572759"/>
              <a:chExt cx="574999" cy="574999"/>
            </a:xfrm>
            <a:solidFill>
              <a:srgbClr val="00B0F0"/>
            </a:solidFill>
          </p:grpSpPr>
          <p:sp>
            <p:nvSpPr>
              <p:cNvPr id="69" name="Larme 68">
                <a:extLst>
                  <a:ext uri="{FF2B5EF4-FFF2-40B4-BE49-F238E27FC236}">
                    <a16:creationId xmlns:a16="http://schemas.microsoft.com/office/drawing/2014/main" xmlns="" id="{473A07FA-9DA6-1341-B3F0-8F9B301F9DB9}"/>
                  </a:ext>
                </a:extLst>
              </p:cNvPr>
              <p:cNvSpPr/>
              <p:nvPr/>
            </p:nvSpPr>
            <p:spPr>
              <a:xfrm rot="8150487">
                <a:off x="7286956" y="3572759"/>
                <a:ext cx="574999" cy="574999"/>
              </a:xfrm>
              <a:prstGeom prst="teardrop">
                <a:avLst>
                  <a:gd name="adj" fmla="val 200000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xmlns="" id="{0DA8EE1A-428A-894F-B4EF-2028B207D7F5}"/>
                  </a:ext>
                </a:extLst>
              </p:cNvPr>
              <p:cNvSpPr/>
              <p:nvPr/>
            </p:nvSpPr>
            <p:spPr>
              <a:xfrm>
                <a:off x="7467334" y="3752326"/>
                <a:ext cx="219224" cy="2192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" name="ZoneTexte 8"/>
          <p:cNvSpPr txBox="1"/>
          <p:nvPr/>
        </p:nvSpPr>
        <p:spPr>
          <a:xfrm>
            <a:off x="5488627" y="136615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roxima Nova Rg" panose="02000506030000020004" pitchFamily="50" charset="0"/>
              </a:rPr>
              <a:t>NAMUR</a:t>
            </a:r>
            <a:endParaRPr lang="fr-BE" b="1" dirty="0">
              <a:latin typeface="Proxima Nova Rg" panose="02000506030000020004" pitchFamily="50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5587073" y="279610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roxima Nova Rg" panose="02000506030000020004" pitchFamily="50" charset="0"/>
              </a:rPr>
              <a:t>LIEGE</a:t>
            </a:r>
            <a:endParaRPr lang="fr-BE" b="1" dirty="0">
              <a:latin typeface="Proxima Nova Rg" panose="02000506030000020004" pitchFamily="50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5220907" y="5991559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roxima Nova Rg" panose="02000506030000020004" pitchFamily="50" charset="0"/>
              </a:rPr>
              <a:t>BRUXELLES</a:t>
            </a:r>
            <a:endParaRPr lang="fr-BE" b="1" dirty="0">
              <a:latin typeface="Proxima Nova Rg" panose="02000506030000020004" pitchFamily="50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5353399" y="4365080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Proxima Nova Rg" panose="02000506030000020004" pitchFamily="50" charset="0"/>
              </a:rPr>
              <a:t>HAINAUT</a:t>
            </a:r>
            <a:endParaRPr lang="fr-BE" b="1" dirty="0">
              <a:latin typeface="Proxima Nova Rg" panose="02000506030000020004" pitchFamily="50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7932BABA-59A9-9748-AA4F-2CEBFD21D3EF}"/>
              </a:ext>
            </a:extLst>
          </p:cNvPr>
          <p:cNvSpPr/>
          <p:nvPr/>
        </p:nvSpPr>
        <p:spPr>
          <a:xfrm>
            <a:off x="7564017" y="6174115"/>
            <a:ext cx="2206311" cy="32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fr-FR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ECONVERSION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9875487" y="5798214"/>
            <a:ext cx="132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 nov. 2023</a:t>
            </a:r>
            <a:endParaRPr lang="fr-BE" sz="14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9502010" y="2594745"/>
            <a:ext cx="169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22 juin 2023</a:t>
            </a:r>
            <a:endParaRPr lang="fr-BE" sz="14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9946722" y="4074166"/>
            <a:ext cx="124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14 sept. 2023</a:t>
            </a:r>
            <a:endParaRPr lang="fr-BE" sz="14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ECEEF17E-7758-8540-9BF4-C3C285B02AE1}"/>
              </a:ext>
            </a:extLst>
          </p:cNvPr>
          <p:cNvSpPr/>
          <p:nvPr/>
        </p:nvSpPr>
        <p:spPr>
          <a:xfrm>
            <a:off x="-465180" y="-365373"/>
            <a:ext cx="4583355" cy="722337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09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518493" y="1634876"/>
            <a:ext cx="32791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endParaRPr lang="fr-FR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organisons </a:t>
            </a:r>
            <a:r>
              <a:rPr lang="fr-FR" b="1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7 salons en 2023 :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4 salons de l’emploi et de la formation </a:t>
            </a:r>
            <a:r>
              <a:rPr lang="fr-FR" b="1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Talentums</a:t>
            </a:r>
            <a:r>
              <a:rPr lang="fr-FR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(Liège, Namur, Charleroi) &amp; </a:t>
            </a:r>
            <a:r>
              <a:rPr lang="fr-FR" b="1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Jobfair</a:t>
            </a:r>
            <a:r>
              <a:rPr lang="fr-FR" b="1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Brussels </a:t>
            </a:r>
            <a:endParaRPr lang="fr-FR" b="1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3 </a:t>
            </a:r>
            <a:r>
              <a:rPr lang="fr-FR" b="1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salons de la reconversion</a:t>
            </a:r>
            <a:r>
              <a:rPr lang="fr-FR" b="1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fr-FR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à Bruxelles, Liège et Charleroi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b="1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 smtClean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xmlns="" id="{941234EA-8488-714F-B5A1-471D211969B1}"/>
              </a:ext>
            </a:extLst>
          </p:cNvPr>
          <p:cNvSpPr txBox="1"/>
          <p:nvPr/>
        </p:nvSpPr>
        <p:spPr>
          <a:xfrm>
            <a:off x="216281" y="672547"/>
            <a:ext cx="5820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Agenda 2023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24074" y="3031494"/>
            <a:ext cx="1469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16 nov. 2023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54255" y="4499604"/>
            <a:ext cx="1039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 juin 2023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73116" y="6262974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27 </a:t>
            </a:r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avril 2023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78" name="Image 77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1B843470-A2A8-7041-A5B7-918E25B04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942" y="684942"/>
            <a:ext cx="2171054" cy="747978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216281" y="1732892"/>
            <a:ext cx="0" cy="3293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932BABA-59A9-9748-AA4F-2CEBFD21D3EF}"/>
              </a:ext>
            </a:extLst>
          </p:cNvPr>
          <p:cNvSpPr/>
          <p:nvPr/>
        </p:nvSpPr>
        <p:spPr>
          <a:xfrm>
            <a:off x="7523935" y="2947133"/>
            <a:ext cx="2204047" cy="29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fr-FR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ECONVERSION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74" name="Image 73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1B843470-A2A8-7041-A5B7-918E25B04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935" y="2169507"/>
            <a:ext cx="2171054" cy="747978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7932BABA-59A9-9748-AA4F-2CEBFD21D3EF}"/>
              </a:ext>
            </a:extLst>
          </p:cNvPr>
          <p:cNvSpPr/>
          <p:nvPr/>
        </p:nvSpPr>
        <p:spPr>
          <a:xfrm>
            <a:off x="7566281" y="4435079"/>
            <a:ext cx="2204047" cy="29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fr-FR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ECONVERSION</a:t>
            </a:r>
            <a:endParaRPr lang="fr-FR" sz="16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80" name="Image 79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1B843470-A2A8-7041-A5B7-918E25B04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281" y="3657453"/>
            <a:ext cx="2171054" cy="7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Un salon de </a:t>
            </a:r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l’emploi</a:t>
            </a:r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 et de la formation.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D04DA5-FF8C-4355-A7B7-A0FD428E623A}"/>
              </a:ext>
            </a:extLst>
          </p:cNvPr>
          <p:cNvSpPr txBox="1"/>
          <p:nvPr/>
        </p:nvSpPr>
        <p:spPr>
          <a:xfrm>
            <a:off x="5687368" y="1748898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C’EST QUOI?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79C769-9F32-4037-B83C-B2908A9A30C8}"/>
              </a:ext>
            </a:extLst>
          </p:cNvPr>
          <p:cNvSpPr txBox="1"/>
          <p:nvPr/>
        </p:nvSpPr>
        <p:spPr>
          <a:xfrm>
            <a:off x="6030483" y="2186621"/>
            <a:ext cx="5691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rendez-vous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emploi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formation de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chaque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région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campagne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communication locale et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ciblée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pour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faire des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exposants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les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employeurs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clés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la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région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b="1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Rencontrer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plus de 2.000 talents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en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recherche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active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pendant le salon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mais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également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l’accès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à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plus de 10.000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cv’s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talents de la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région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pôle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conseil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orientation pour informer au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mieux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les talents </a:t>
            </a:r>
          </a:p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jour J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xmlns="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:a16="http://schemas.microsoft.com/office/drawing/2014/main" xmlns="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61363" y="2280499"/>
            <a:ext cx="1" cy="2375321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Google Shape;332;p16">
            <a:extLst>
              <a:ext uri="{FF2B5EF4-FFF2-40B4-BE49-F238E27FC236}">
                <a16:creationId xmlns:a16="http://schemas.microsoft.com/office/drawing/2014/main" xmlns="" id="{0FADB829-5D29-D242-8E42-9D1883DAB4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94" r="4094"/>
          <a:stretch/>
        </p:blipFill>
        <p:spPr>
          <a:xfrm>
            <a:off x="936155" y="-2804869"/>
            <a:ext cx="3945663" cy="889109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CEEF17E-7758-8540-9BF4-C3C285B02AE1}"/>
              </a:ext>
            </a:extLst>
          </p:cNvPr>
          <p:cNvSpPr/>
          <p:nvPr/>
        </p:nvSpPr>
        <p:spPr>
          <a:xfrm>
            <a:off x="5861363" y="5001724"/>
            <a:ext cx="3657105" cy="107338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41" name="object 67">
            <a:extLst>
              <a:ext uri="{FF2B5EF4-FFF2-40B4-BE49-F238E27FC236}">
                <a16:creationId xmlns:a16="http://schemas.microsoft.com/office/drawing/2014/main" xmlns="" id="{8FECD627-C63B-6D46-93A5-CD421EBABB1F}"/>
              </a:ext>
            </a:extLst>
          </p:cNvPr>
          <p:cNvSpPr txBox="1"/>
          <p:nvPr/>
        </p:nvSpPr>
        <p:spPr>
          <a:xfrm>
            <a:off x="6010893" y="5147529"/>
            <a:ext cx="3387107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NOUVEAUTE 2023 | ESPACE FORMATION</a:t>
            </a:r>
          </a:p>
          <a:p>
            <a:pPr marL="12700">
              <a:lnSpc>
                <a:spcPts val="1420"/>
              </a:lnSpc>
            </a:pPr>
            <a:endParaRPr lang="fr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Rencontrez les candidats qui cherchent à </a:t>
            </a:r>
          </a:p>
          <a:p>
            <a:pPr marL="12700">
              <a:lnSpc>
                <a:spcPts val="1420"/>
              </a:lnSpc>
            </a:pP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 former dans notre tout nouvel espace formation</a:t>
            </a:r>
          </a:p>
        </p:txBody>
      </p:sp>
    </p:spTree>
    <p:extLst>
      <p:ext uri="{BB962C8B-B14F-4D97-AF65-F5344CB8AC3E}">
        <p14:creationId xmlns:p14="http://schemas.microsoft.com/office/powerpoint/2010/main" val="5608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EA6AFA0-7F64-43C7-A96B-35A3BD9DF620}"/>
              </a:ext>
            </a:extLst>
          </p:cNvPr>
          <p:cNvGrpSpPr/>
          <p:nvPr/>
        </p:nvGrpSpPr>
        <p:grpSpPr>
          <a:xfrm>
            <a:off x="846879" y="2441040"/>
            <a:ext cx="3460914" cy="1143338"/>
            <a:chOff x="3125940" y="1080483"/>
            <a:chExt cx="3460914" cy="114333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BC8BF00-23C6-4487-88CD-D2712E153B5F}"/>
                </a:ext>
              </a:extLst>
            </p:cNvPr>
            <p:cNvSpPr txBox="1"/>
            <p:nvPr/>
          </p:nvSpPr>
          <p:spPr>
            <a:xfrm>
              <a:off x="3125940" y="1485157"/>
              <a:ext cx="29700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Profitez d’une communication générale et dédiée et attirez les profils recherchés à votre stand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435258D-2608-4794-9022-256F1B79FF59}"/>
                </a:ext>
              </a:extLst>
            </p:cNvPr>
            <p:cNvSpPr txBox="1"/>
            <p:nvPr/>
          </p:nvSpPr>
          <p:spPr>
            <a:xfrm>
              <a:off x="3125940" y="1080483"/>
              <a:ext cx="34609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COMMUNIQUER ET ATTIRER </a:t>
              </a:r>
            </a:p>
          </p:txBody>
        </p:sp>
      </p:grpSp>
      <p:grpSp>
        <p:nvGrpSpPr>
          <p:cNvPr id="48" name="Group 36">
            <a:extLst>
              <a:ext uri="{FF2B5EF4-FFF2-40B4-BE49-F238E27FC236}">
                <a16:creationId xmlns:a16="http://schemas.microsoft.com/office/drawing/2014/main" xmlns="" id="{168553BB-707E-3B4F-A5B5-79617F2DECE3}"/>
              </a:ext>
            </a:extLst>
          </p:cNvPr>
          <p:cNvGrpSpPr/>
          <p:nvPr/>
        </p:nvGrpSpPr>
        <p:grpSpPr>
          <a:xfrm>
            <a:off x="4424272" y="2441040"/>
            <a:ext cx="3884537" cy="1358781"/>
            <a:chOff x="3192339" y="1080355"/>
            <a:chExt cx="3884537" cy="1358781"/>
          </a:xfrm>
        </p:grpSpPr>
        <p:sp>
          <p:nvSpPr>
            <p:cNvPr id="49" name="TextBox 34">
              <a:extLst>
                <a:ext uri="{FF2B5EF4-FFF2-40B4-BE49-F238E27FC236}">
                  <a16:creationId xmlns:a16="http://schemas.microsoft.com/office/drawing/2014/main" xmlns="" id="{56994D4B-1DD4-A74E-BE1F-CF78644C6718}"/>
                </a:ext>
              </a:extLst>
            </p:cNvPr>
            <p:cNvSpPr txBox="1"/>
            <p:nvPr/>
          </p:nvSpPr>
          <p:spPr>
            <a:xfrm>
              <a:off x="3192340" y="1485029"/>
              <a:ext cx="29700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Discutez en direct avec vos futurs collaborateurs, </a:t>
              </a:r>
              <a:r>
                <a:rPr lang="fr-BE" sz="1400" kern="0" dirty="0" smtClean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motivez-les </a:t>
              </a:r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à rejoindre vos équipes, et récoltez des </a:t>
              </a:r>
              <a:r>
                <a:rPr lang="fr-BE" sz="1400" kern="0" dirty="0" err="1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cv’s</a:t>
              </a:r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 avant et après le salon</a:t>
              </a:r>
            </a:p>
          </p:txBody>
        </p:sp>
        <p:sp>
          <p:nvSpPr>
            <p:cNvPr id="50" name="TextBox 35">
              <a:extLst>
                <a:ext uri="{FF2B5EF4-FFF2-40B4-BE49-F238E27FC236}">
                  <a16:creationId xmlns:a16="http://schemas.microsoft.com/office/drawing/2014/main" xmlns="" id="{85133AB8-9FE2-EE4F-BE33-363C1B601330}"/>
                </a:ext>
              </a:extLst>
            </p:cNvPr>
            <p:cNvSpPr txBox="1"/>
            <p:nvPr/>
          </p:nvSpPr>
          <p:spPr>
            <a:xfrm>
              <a:off x="3192339" y="1080355"/>
              <a:ext cx="38845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RENCONTRER ET COLLECTER</a:t>
              </a:r>
            </a:p>
          </p:txBody>
        </p:sp>
      </p:grpSp>
      <p:grpSp>
        <p:nvGrpSpPr>
          <p:cNvPr id="58" name="Group 36">
            <a:extLst>
              <a:ext uri="{FF2B5EF4-FFF2-40B4-BE49-F238E27FC236}">
                <a16:creationId xmlns:a16="http://schemas.microsoft.com/office/drawing/2014/main" xmlns="" id="{2F6A5BEA-7248-8549-A3C3-E8B5BABAC20B}"/>
              </a:ext>
            </a:extLst>
          </p:cNvPr>
          <p:cNvGrpSpPr/>
          <p:nvPr/>
        </p:nvGrpSpPr>
        <p:grpSpPr>
          <a:xfrm>
            <a:off x="8425289" y="2445144"/>
            <a:ext cx="3346013" cy="1379101"/>
            <a:chOff x="3125939" y="1070323"/>
            <a:chExt cx="3346013" cy="1379101"/>
          </a:xfrm>
        </p:grpSpPr>
        <p:sp>
          <p:nvSpPr>
            <p:cNvPr id="59" name="TextBox 34">
              <a:extLst>
                <a:ext uri="{FF2B5EF4-FFF2-40B4-BE49-F238E27FC236}">
                  <a16:creationId xmlns:a16="http://schemas.microsoft.com/office/drawing/2014/main" xmlns="" id="{88F12F57-B368-FD46-8E1C-557CBD259317}"/>
                </a:ext>
              </a:extLst>
            </p:cNvPr>
            <p:cNvSpPr txBox="1"/>
            <p:nvPr/>
          </p:nvSpPr>
          <p:spPr>
            <a:xfrm>
              <a:off x="3125940" y="1495317"/>
              <a:ext cx="29700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kern="0" dirty="0">
                  <a:solidFill>
                    <a:schemeClr val="bg1">
                      <a:lumMod val="65000"/>
                    </a:schemeClr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Profitez de l’audience du salon pour mettre en avant votre savoir-faire, faire découvrir votre secteur, les métiers que vous proposez…</a:t>
              </a:r>
            </a:p>
          </p:txBody>
        </p:sp>
        <p:sp>
          <p:nvSpPr>
            <p:cNvPr id="60" name="TextBox 35">
              <a:extLst>
                <a:ext uri="{FF2B5EF4-FFF2-40B4-BE49-F238E27FC236}">
                  <a16:creationId xmlns:a16="http://schemas.microsoft.com/office/drawing/2014/main" xmlns="" id="{A202A795-4B42-3045-8633-88D50330FE46}"/>
                </a:ext>
              </a:extLst>
            </p:cNvPr>
            <p:cNvSpPr txBox="1"/>
            <p:nvPr/>
          </p:nvSpPr>
          <p:spPr>
            <a:xfrm>
              <a:off x="3125939" y="1070323"/>
              <a:ext cx="33460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oxima Nova Rg" panose="02000506030000020004" pitchFamily="50" charset="0"/>
                  <a:ea typeface="Open Sans" panose="020B0606030504020204" pitchFamily="34" charset="0"/>
                  <a:cs typeface="Calibri" panose="020F0502020204030204" pitchFamily="34" charset="0"/>
                </a:rPr>
                <a:t>ESPACE CONFERENCE</a:t>
              </a:r>
            </a:p>
          </p:txBody>
        </p: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40" name="Google Shape;344;p16">
            <a:extLst>
              <a:ext uri="{FF2B5EF4-FFF2-40B4-BE49-F238E27FC236}">
                <a16:creationId xmlns:a16="http://schemas.microsoft.com/office/drawing/2014/main" xmlns="" id="{E1F6B2A7-06E7-9142-89D9-878522B84B63}"/>
              </a:ext>
            </a:extLst>
          </p:cNvPr>
          <p:cNvSpPr/>
          <p:nvPr/>
        </p:nvSpPr>
        <p:spPr>
          <a:xfrm>
            <a:off x="1034132" y="1777869"/>
            <a:ext cx="478362" cy="382092"/>
          </a:xfrm>
          <a:custGeom>
            <a:avLst/>
            <a:gdLst/>
            <a:ahLst/>
            <a:cxnLst/>
            <a:rect l="l" t="t" r="r" b="b"/>
            <a:pathLst>
              <a:path w="21545" h="21564" extrusionOk="0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347;p16">
            <a:extLst>
              <a:ext uri="{FF2B5EF4-FFF2-40B4-BE49-F238E27FC236}">
                <a16:creationId xmlns:a16="http://schemas.microsoft.com/office/drawing/2014/main" xmlns="" id="{72FA11AD-C984-5D48-9763-2653F7788220}"/>
              </a:ext>
            </a:extLst>
          </p:cNvPr>
          <p:cNvSpPr/>
          <p:nvPr/>
        </p:nvSpPr>
        <p:spPr>
          <a:xfrm>
            <a:off x="4567771" y="1795597"/>
            <a:ext cx="428382" cy="3685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" name="Google Shape;345;p16">
            <a:extLst>
              <a:ext uri="{FF2B5EF4-FFF2-40B4-BE49-F238E27FC236}">
                <a16:creationId xmlns:a16="http://schemas.microsoft.com/office/drawing/2014/main" xmlns="" id="{CE71771D-979A-D643-AC70-F3D747F58E42}"/>
              </a:ext>
            </a:extLst>
          </p:cNvPr>
          <p:cNvSpPr/>
          <p:nvPr/>
        </p:nvSpPr>
        <p:spPr>
          <a:xfrm>
            <a:off x="8529792" y="1820263"/>
            <a:ext cx="441789" cy="3192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817"/>
                </a:lnTo>
                <a:cubicBezTo>
                  <a:pt x="21600" y="38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674"/>
                </a:moveTo>
                <a:lnTo>
                  <a:pt x="20475" y="1674"/>
                </a:lnTo>
                <a:lnTo>
                  <a:pt x="20475" y="19985"/>
                </a:lnTo>
                <a:lnTo>
                  <a:pt x="20433" y="19985"/>
                </a:lnTo>
                <a:lnTo>
                  <a:pt x="18309" y="19985"/>
                </a:lnTo>
                <a:lnTo>
                  <a:pt x="14850" y="10469"/>
                </a:lnTo>
                <a:cubicBezTo>
                  <a:pt x="14760" y="10220"/>
                  <a:pt x="14622" y="10084"/>
                  <a:pt x="14442" y="10022"/>
                </a:cubicBezTo>
                <a:cubicBezTo>
                  <a:pt x="14262" y="9959"/>
                  <a:pt x="14085" y="10088"/>
                  <a:pt x="13950" y="10275"/>
                </a:cubicBezTo>
                <a:lnTo>
                  <a:pt x="10941" y="14439"/>
                </a:lnTo>
                <a:lnTo>
                  <a:pt x="8733" y="7044"/>
                </a:lnTo>
                <a:cubicBezTo>
                  <a:pt x="8643" y="6733"/>
                  <a:pt x="8466" y="6538"/>
                  <a:pt x="8241" y="6538"/>
                </a:cubicBezTo>
                <a:cubicBezTo>
                  <a:pt x="8016" y="6538"/>
                  <a:pt x="7827" y="6717"/>
                  <a:pt x="7692" y="6966"/>
                </a:cubicBezTo>
                <a:lnTo>
                  <a:pt x="3108" y="20043"/>
                </a:lnTo>
                <a:lnTo>
                  <a:pt x="1167" y="20043"/>
                </a:lnTo>
                <a:lnTo>
                  <a:pt x="1167" y="1674"/>
                </a:lnTo>
                <a:close/>
                <a:moveTo>
                  <a:pt x="17775" y="4806"/>
                </a:moveTo>
                <a:cubicBezTo>
                  <a:pt x="17429" y="4806"/>
                  <a:pt x="17082" y="4987"/>
                  <a:pt x="16819" y="5351"/>
                </a:cubicBezTo>
                <a:cubicBezTo>
                  <a:pt x="16291" y="6081"/>
                  <a:pt x="16292" y="7268"/>
                  <a:pt x="16819" y="7998"/>
                </a:cubicBezTo>
                <a:cubicBezTo>
                  <a:pt x="17346" y="8727"/>
                  <a:pt x="18204" y="8727"/>
                  <a:pt x="18731" y="7998"/>
                </a:cubicBezTo>
                <a:cubicBezTo>
                  <a:pt x="19258" y="7268"/>
                  <a:pt x="19258" y="6081"/>
                  <a:pt x="18731" y="5351"/>
                </a:cubicBezTo>
                <a:cubicBezTo>
                  <a:pt x="18468" y="4987"/>
                  <a:pt x="18120" y="4806"/>
                  <a:pt x="17775" y="4806"/>
                </a:cubicBezTo>
                <a:close/>
                <a:moveTo>
                  <a:pt x="8142" y="9224"/>
                </a:moveTo>
                <a:lnTo>
                  <a:pt x="10209" y="16132"/>
                </a:lnTo>
                <a:cubicBezTo>
                  <a:pt x="10299" y="16381"/>
                  <a:pt x="10437" y="16556"/>
                  <a:pt x="10617" y="16618"/>
                </a:cubicBezTo>
                <a:cubicBezTo>
                  <a:pt x="10797" y="16681"/>
                  <a:pt x="11031" y="16634"/>
                  <a:pt x="11166" y="16385"/>
                </a:cubicBezTo>
                <a:lnTo>
                  <a:pt x="14217" y="12143"/>
                </a:lnTo>
                <a:lnTo>
                  <a:pt x="17058" y="19985"/>
                </a:lnTo>
                <a:lnTo>
                  <a:pt x="4359" y="19985"/>
                </a:lnTo>
                <a:lnTo>
                  <a:pt x="8142" y="922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339;p16">
            <a:extLst>
              <a:ext uri="{FF2B5EF4-FFF2-40B4-BE49-F238E27FC236}">
                <a16:creationId xmlns:a16="http://schemas.microsoft.com/office/drawing/2014/main" xmlns="" id="{86755196-3986-2E49-954F-0E2B552761BA}"/>
              </a:ext>
            </a:extLst>
          </p:cNvPr>
          <p:cNvSpPr txBox="1"/>
          <p:nvPr/>
        </p:nvSpPr>
        <p:spPr>
          <a:xfrm>
            <a:off x="6366540" y="4899528"/>
            <a:ext cx="4458788" cy="212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3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Notre </a:t>
            </a:r>
            <a:r>
              <a:rPr lang="en-US" sz="3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offre</a:t>
            </a:r>
            <a:r>
              <a:rPr lang="en-US" sz="3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pour </a:t>
            </a:r>
            <a:r>
              <a:rPr lang="en-US" sz="3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vous</a:t>
            </a:r>
            <a:endParaRPr lang="en-US" sz="30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 flipV="1">
            <a:off x="10642060" y="5183158"/>
            <a:ext cx="1549940" cy="4927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2" y="1557300"/>
            <a:ext cx="6144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PLUS DE 70% DE LA POPULATION ACTIVE FRANCOPHONE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>
                <a:solidFill>
                  <a:srgbClr val="000000"/>
                </a:solidFill>
                <a:latin typeface="Proxima Nova Rg" panose="02000506030000020004" pitchFamily="50" charset="0"/>
              </a:rPr>
              <a:t>Personnes/jour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43238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Communiquer et attirer.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1;p7">
            <a:extLst>
              <a:ext uri="{FF2B5EF4-FFF2-40B4-BE49-F238E27FC236}">
                <a16:creationId xmlns:a16="http://schemas.microsoft.com/office/drawing/2014/main" xmlns="" id="{055577C6-9191-B640-AC5D-647FEA8041C6}"/>
              </a:ext>
            </a:extLst>
          </p:cNvPr>
          <p:cNvSpPr/>
          <p:nvPr/>
        </p:nvSpPr>
        <p:spPr>
          <a:xfrm>
            <a:off x="8793461" y="1146875"/>
            <a:ext cx="2457834" cy="356461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70D148-4BC3-4F63-832E-3C85DB8FE58E}"/>
              </a:ext>
            </a:extLst>
          </p:cNvPr>
          <p:cNvSpPr txBox="1"/>
          <p:nvPr/>
        </p:nvSpPr>
        <p:spPr>
          <a:xfrm>
            <a:off x="570884" y="1869845"/>
            <a:ext cx="494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FAITES SAVOIR QUE VOUS SEREZ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AU SALON ET QUE VOUS RECRUTEZ ACTIVEMENT 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5032D054-EC28-3445-8C99-C318BCB11795}"/>
              </a:ext>
            </a:extLst>
          </p:cNvPr>
          <p:cNvSpPr txBox="1"/>
          <p:nvPr/>
        </p:nvSpPr>
        <p:spPr>
          <a:xfrm>
            <a:off x="570884" y="857645"/>
            <a:ext cx="5960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Communiquer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</a:p>
          <a:p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attirer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0DB7CCD-508F-674F-849F-B6618E479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34" name="Google Shape;388;p7">
            <a:extLst>
              <a:ext uri="{FF2B5EF4-FFF2-40B4-BE49-F238E27FC236}">
                <a16:creationId xmlns:a16="http://schemas.microsoft.com/office/drawing/2014/main" xmlns="" id="{902112B5-6B20-8440-AF5D-50B55125F49C}"/>
              </a:ext>
            </a:extLst>
          </p:cNvPr>
          <p:cNvSpPr txBox="1"/>
          <p:nvPr/>
        </p:nvSpPr>
        <p:spPr>
          <a:xfrm>
            <a:off x="898902" y="2855778"/>
            <a:ext cx="5284185" cy="263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Annoncez aux profils recherchés qu’un job les attend via vos annonces sur references.be et dans la presse de votre région    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informons de votre présence dans la campagne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pré-</a:t>
            </a:r>
            <a:r>
              <a:rPr lang="fr-FR" sz="1400" dirty="0" err="1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event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(presse, newsletter,       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    , dossier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distribué au salon)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Activez tous les candidats de votre région et devenez un employeur de choix en racontant votre histoire dans un article rédigé par Références</a:t>
            </a:r>
            <a:endParaRPr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" name="Google Shape;392;p7">
            <a:hlinkClick r:id="rId3"/>
            <a:extLst>
              <a:ext uri="{FF2B5EF4-FFF2-40B4-BE49-F238E27FC236}">
                <a16:creationId xmlns:a16="http://schemas.microsoft.com/office/drawing/2014/main" xmlns="" id="{6E041483-B4B3-CB46-95D7-E9634A0A41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802" y="1452528"/>
            <a:ext cx="2028255" cy="306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54;p6">
            <a:extLst>
              <a:ext uri="{FF2B5EF4-FFF2-40B4-BE49-F238E27FC236}">
                <a16:creationId xmlns:a16="http://schemas.microsoft.com/office/drawing/2014/main" xmlns="" id="{D77C6579-CA41-0D46-AEA1-F085D8F46A0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3087" y="2747897"/>
            <a:ext cx="6333902" cy="354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Le-logo-Facebook - Ville de Saint-Gobain">
            <a:extLst>
              <a:ext uri="{FF2B5EF4-FFF2-40B4-BE49-F238E27FC236}">
                <a16:creationId xmlns:a16="http://schemas.microsoft.com/office/drawing/2014/main" xmlns="" id="{24ECC016-6085-6C44-B69D-F0F27E72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45" y="3920046"/>
            <a:ext cx="293373" cy="2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C2E0452E-BADB-4747-B1C8-BB13DC05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42" y="3918025"/>
            <a:ext cx="252760" cy="25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xmlns="" id="{51D1DF93-F6FC-734C-915B-65575EA62B51}"/>
              </a:ext>
            </a:extLst>
          </p:cNvPr>
          <p:cNvCxnSpPr>
            <a:cxnSpLocks/>
          </p:cNvCxnSpPr>
          <p:nvPr/>
        </p:nvCxnSpPr>
        <p:spPr>
          <a:xfrm flipV="1">
            <a:off x="685189" y="2878631"/>
            <a:ext cx="0" cy="2375294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0"/>
            <a:ext cx="5790919" cy="7070755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50DA5FDB-6219-7342-89CE-99ECD2193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18484"/>
          <a:stretch>
            <a:fillRect/>
          </a:stretch>
        </p:blipFill>
        <p:spPr/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330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Rencontrer</a:t>
            </a:r>
          </a:p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collecter.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614416"/>
            <a:ext cx="295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L’ÉVÈNEMENT EMPLOI ET FORMATION DE VOTRE RÉGION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7899103" y="1182684"/>
            <a:ext cx="36781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journée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dédiée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à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b="1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recrutements</a:t>
            </a:r>
            <a:r>
              <a:rPr lang="en-US" sz="1400" b="1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formations</a:t>
            </a: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journée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b="1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rencontres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et de </a:t>
            </a:r>
            <a:r>
              <a:rPr lang="en-US" sz="1400" b="1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rendez-vous</a:t>
            </a:r>
            <a:endParaRPr lang="en-US" sz="1400" b="1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Repartez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avec des </a:t>
            </a:r>
            <a:r>
              <a:rPr lang="en-US" sz="1400" b="1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dizaines</a:t>
            </a:r>
            <a:r>
              <a:rPr lang="en-US" sz="1400" b="1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b="1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CV’s </a:t>
            </a:r>
            <a:r>
              <a:rPr lang="en-US" sz="1400" b="1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pertinents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prochains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collaborateurs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ou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étudiants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accès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à la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Cvthèque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Références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pendant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6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semaines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contacter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tous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les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candidats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région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Une </a:t>
            </a:r>
            <a:r>
              <a:rPr lang="en-US" sz="1400" b="1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 All inclusive :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b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</a:b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Stand, tapis,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cloisons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, spots, table haute, chaises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hautes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,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électricité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, wi-fi, catering...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sont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inclus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le prix.</a:t>
            </a:r>
          </a:p>
          <a:p>
            <a:pPr lvl="0"/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B0C1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7B93109-5D16-0142-9F25-24EB09B6193C}"/>
              </a:ext>
            </a:extLst>
          </p:cNvPr>
          <p:cNvSpPr/>
          <p:nvPr/>
        </p:nvSpPr>
        <p:spPr>
          <a:xfrm>
            <a:off x="4509720" y="1095470"/>
            <a:ext cx="2343754" cy="3580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9ECA4DF1-831C-4E4D-8FBA-98BCA3525E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12239"/>
          <a:stretch>
            <a:fillRect/>
          </a:stretch>
        </p:blipFill>
        <p:spPr>
          <a:xfrm>
            <a:off x="4637851" y="1257301"/>
            <a:ext cx="2071600" cy="3295650"/>
          </a:xfr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7745730" y="1257302"/>
            <a:ext cx="3810" cy="3418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 conférence.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402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ENCORE PLUS DE VISIBILITE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Faites découvrir les opportunités et projets de votre secteur et attirez de nouveaux candidats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Créez des vocations, faites </a:t>
            </a: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découvrir l’existence de certains </a:t>
            </a: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métiers et ce que votre organisme propose dans ce domaine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Echangez en live avec les participants, répondez à leurs questions, et donnez-leurs rendez-vous plus tard à votre stand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30 minutes de conférence vous sont entièrement dédiées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V="1">
            <a:off x="8621253" y="1726391"/>
            <a:ext cx="0" cy="20551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459A8B-DF34-E744-ABCA-91847DEEC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98" y="1726392"/>
            <a:ext cx="9744798" cy="51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2289</Words>
  <Application>Microsoft Office PowerPoint</Application>
  <PresentationFormat>Grand écran</PresentationFormat>
  <Paragraphs>669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Gill Sans</vt:lpstr>
      <vt:lpstr>Open Sans</vt:lpstr>
      <vt:lpstr>Proxima Nova</vt:lpstr>
      <vt:lpstr>Proxima Nova Alt Rg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178</cp:revision>
  <dcterms:created xsi:type="dcterms:W3CDTF">2020-11-25T05:51:07Z</dcterms:created>
  <dcterms:modified xsi:type="dcterms:W3CDTF">2023-01-31T14:13:32Z</dcterms:modified>
  <cp:category/>
</cp:coreProperties>
</file>