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57" r:id="rId2"/>
    <p:sldId id="267" r:id="rId3"/>
    <p:sldId id="303" r:id="rId4"/>
    <p:sldId id="306" r:id="rId5"/>
    <p:sldId id="272" r:id="rId6"/>
    <p:sldId id="300" r:id="rId7"/>
    <p:sldId id="305" r:id="rId8"/>
    <p:sldId id="307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AEEF"/>
    <a:srgbClr val="449DDD"/>
    <a:srgbClr val="6F51F1"/>
    <a:srgbClr val="957FF5"/>
    <a:srgbClr val="B6A6F8"/>
    <a:srgbClr val="0C0C0C"/>
    <a:srgbClr val="B0F084"/>
    <a:srgbClr val="3366FF"/>
    <a:srgbClr val="C8E8C6"/>
    <a:srgbClr val="B7F7C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502" autoAdjust="0"/>
    <p:restoredTop sz="96281"/>
  </p:normalViewPr>
  <p:slideViewPr>
    <p:cSldViewPr snapToGrid="0">
      <p:cViewPr varScale="1">
        <p:scale>
          <a:sx n="85" d="100"/>
          <a:sy n="85" d="100"/>
        </p:scale>
        <p:origin x="88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3B3CF8-81B1-4785-ACE4-849B291390CD}" type="datetimeFigureOut">
              <a:rPr lang="fr-BE" smtClean="0"/>
              <a:t>30-11-22</a:t>
            </a:fld>
            <a:endParaRPr lang="fr-BE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BE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462B54-BB0D-4F32-A4AD-5389772455F3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5748766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8" name="Google Shape;728;g11983a4fb44_0_4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9" name="Google Shape;729;g11983a4fb44_0_49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438824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00544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9">
            <a:extLst>
              <a:ext uri="{FF2B5EF4-FFF2-40B4-BE49-F238E27FC236}">
                <a16:creationId xmlns:a16="http://schemas.microsoft.com/office/drawing/2014/main" xmlns="" id="{38A7D6BC-BDD2-4DBE-BEEB-D1961851DF6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652587" y="0"/>
            <a:ext cx="3352800" cy="3324224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5" name="Picture Placeholder 9">
            <a:extLst>
              <a:ext uri="{FF2B5EF4-FFF2-40B4-BE49-F238E27FC236}">
                <a16:creationId xmlns:a16="http://schemas.microsoft.com/office/drawing/2014/main" xmlns="" id="{B99E52F8-0DF9-49BC-873B-7BDED4F72B0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362825" y="3418114"/>
            <a:ext cx="3352800" cy="2779486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49446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9">
            <a:extLst>
              <a:ext uri="{FF2B5EF4-FFF2-40B4-BE49-F238E27FC236}">
                <a16:creationId xmlns:a16="http://schemas.microsoft.com/office/drawing/2014/main" xmlns="" id="{C2401BEA-31D4-43B6-81C6-532C4257E2A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2670703" cy="342900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9">
            <a:extLst>
              <a:ext uri="{FF2B5EF4-FFF2-40B4-BE49-F238E27FC236}">
                <a16:creationId xmlns:a16="http://schemas.microsoft.com/office/drawing/2014/main" xmlns="" id="{135DE895-AFF7-4787-91CF-2857D46989B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2670703" y="3429000"/>
            <a:ext cx="2670703" cy="342900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7" name="Picture Placeholder 9">
            <a:extLst>
              <a:ext uri="{FF2B5EF4-FFF2-40B4-BE49-F238E27FC236}">
                <a16:creationId xmlns:a16="http://schemas.microsoft.com/office/drawing/2014/main" xmlns="" id="{970B47FC-2A1D-416D-A001-66BAE605C894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341409" y="0"/>
            <a:ext cx="2670703" cy="342900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93246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9">
            <a:extLst>
              <a:ext uri="{FF2B5EF4-FFF2-40B4-BE49-F238E27FC236}">
                <a16:creationId xmlns:a16="http://schemas.microsoft.com/office/drawing/2014/main" xmlns="" id="{0C0426BE-4825-462A-AC24-3A92EDD66C0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25500" y="787400"/>
            <a:ext cx="2670703" cy="342900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9">
            <a:extLst>
              <a:ext uri="{FF2B5EF4-FFF2-40B4-BE49-F238E27FC236}">
                <a16:creationId xmlns:a16="http://schemas.microsoft.com/office/drawing/2014/main" xmlns="" id="{D9AE2444-6EE1-4B05-B7B4-78F64704EA53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534945" y="3257551"/>
            <a:ext cx="2670703" cy="360045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7" name="Picture Placeholder 9">
            <a:extLst>
              <a:ext uri="{FF2B5EF4-FFF2-40B4-BE49-F238E27FC236}">
                <a16:creationId xmlns:a16="http://schemas.microsoft.com/office/drawing/2014/main" xmlns="" id="{1C0D0DCA-5045-4BE8-9354-6386C77DDDD4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2160851" y="3024893"/>
            <a:ext cx="2670704" cy="191770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3873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9">
            <a:extLst>
              <a:ext uri="{FF2B5EF4-FFF2-40B4-BE49-F238E27FC236}">
                <a16:creationId xmlns:a16="http://schemas.microsoft.com/office/drawing/2014/main" xmlns="" id="{697E32AF-3233-48FD-8824-01F863BD453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25500" y="787400"/>
            <a:ext cx="5067300" cy="342900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5" name="Picture Placeholder 9">
            <a:extLst>
              <a:ext uri="{FF2B5EF4-FFF2-40B4-BE49-F238E27FC236}">
                <a16:creationId xmlns:a16="http://schemas.microsoft.com/office/drawing/2014/main" xmlns="" id="{AF0EEE5B-ECFF-4EC3-AB3D-C902E85C6BAE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7861300" y="3225800"/>
            <a:ext cx="3136900" cy="284480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2114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9">
            <a:extLst>
              <a:ext uri="{FF2B5EF4-FFF2-40B4-BE49-F238E27FC236}">
                <a16:creationId xmlns:a16="http://schemas.microsoft.com/office/drawing/2014/main" xmlns="" id="{942FF918-1537-4E1C-8979-1027BF088074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371600" y="1172180"/>
            <a:ext cx="3911600" cy="494030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5834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9">
            <a:extLst>
              <a:ext uri="{FF2B5EF4-FFF2-40B4-BE49-F238E27FC236}">
                <a16:creationId xmlns:a16="http://schemas.microsoft.com/office/drawing/2014/main" xmlns="" id="{0326DB67-6EDF-493F-BA91-49801B77541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371600" y="3238500"/>
            <a:ext cx="3911600" cy="287398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9">
            <a:extLst>
              <a:ext uri="{FF2B5EF4-FFF2-40B4-BE49-F238E27FC236}">
                <a16:creationId xmlns:a16="http://schemas.microsoft.com/office/drawing/2014/main" xmlns="" id="{9B07A62E-CDEF-4DA2-984F-ECD855C61E42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140200" y="946496"/>
            <a:ext cx="2768602" cy="287398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7" name="Picture Placeholder 9">
            <a:extLst>
              <a:ext uri="{FF2B5EF4-FFF2-40B4-BE49-F238E27FC236}">
                <a16:creationId xmlns:a16="http://schemas.microsoft.com/office/drawing/2014/main" xmlns="" id="{31D58A1B-47F6-4EA2-BD73-0173327907D2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9017000" y="5295898"/>
            <a:ext cx="2768602" cy="1562101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7038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xmlns="" id="{C09C893A-F94C-4450-B34F-D5D4C7A1959B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1136590" y="1174854"/>
            <a:ext cx="4591266" cy="4175825"/>
          </a:xfrm>
          <a:custGeom>
            <a:avLst/>
            <a:gdLst>
              <a:gd name="connsiteX0" fmla="*/ 1803430 w 4591266"/>
              <a:gd name="connsiteY0" fmla="*/ 604459 h 4175825"/>
              <a:gd name="connsiteX1" fmla="*/ 3195044 w 4591266"/>
              <a:gd name="connsiteY1" fmla="*/ 1254282 h 4175825"/>
              <a:gd name="connsiteX2" fmla="*/ 3292672 w 4591266"/>
              <a:gd name="connsiteY2" fmla="*/ 1383553 h 4175825"/>
              <a:gd name="connsiteX3" fmla="*/ 3332047 w 4591266"/>
              <a:gd name="connsiteY3" fmla="*/ 1373528 h 4175825"/>
              <a:gd name="connsiteX4" fmla="*/ 3543257 w 4591266"/>
              <a:gd name="connsiteY4" fmla="*/ 1352446 h 4175825"/>
              <a:gd name="connsiteX5" fmla="*/ 4591266 w 4591266"/>
              <a:gd name="connsiteY5" fmla="*/ 2390142 h 4175825"/>
              <a:gd name="connsiteX6" fmla="*/ 3543257 w 4591266"/>
              <a:gd name="connsiteY6" fmla="*/ 3427838 h 4175825"/>
              <a:gd name="connsiteX7" fmla="*/ 3332047 w 4591266"/>
              <a:gd name="connsiteY7" fmla="*/ 3406756 h 4175825"/>
              <a:gd name="connsiteX8" fmla="*/ 3292672 w 4591266"/>
              <a:gd name="connsiteY8" fmla="*/ 3396731 h 4175825"/>
              <a:gd name="connsiteX9" fmla="*/ 3195044 w 4591266"/>
              <a:gd name="connsiteY9" fmla="*/ 3526002 h 4175825"/>
              <a:gd name="connsiteX10" fmla="*/ 1803430 w 4591266"/>
              <a:gd name="connsiteY10" fmla="*/ 4175825 h 4175825"/>
              <a:gd name="connsiteX11" fmla="*/ 0 w 4591266"/>
              <a:gd name="connsiteY11" fmla="*/ 2390142 h 4175825"/>
              <a:gd name="connsiteX12" fmla="*/ 1803430 w 4591266"/>
              <a:gd name="connsiteY12" fmla="*/ 604459 h 4175825"/>
              <a:gd name="connsiteX13" fmla="*/ 3856320 w 4591266"/>
              <a:gd name="connsiteY13" fmla="*/ 0 h 4175825"/>
              <a:gd name="connsiteX14" fmla="*/ 4388556 w 4591266"/>
              <a:gd name="connsiteY14" fmla="*/ 526998 h 4175825"/>
              <a:gd name="connsiteX15" fmla="*/ 3856320 w 4591266"/>
              <a:gd name="connsiteY15" fmla="*/ 1053996 h 4175825"/>
              <a:gd name="connsiteX16" fmla="*/ 3324084 w 4591266"/>
              <a:gd name="connsiteY16" fmla="*/ 526998 h 4175825"/>
              <a:gd name="connsiteX17" fmla="*/ 3856320 w 4591266"/>
              <a:gd name="connsiteY17" fmla="*/ 0 h 4175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591266" h="4175825">
                <a:moveTo>
                  <a:pt x="1803430" y="604459"/>
                </a:moveTo>
                <a:cubicBezTo>
                  <a:pt x="2363684" y="604459"/>
                  <a:pt x="2864269" y="857419"/>
                  <a:pt x="3195044" y="1254282"/>
                </a:cubicBezTo>
                <a:lnTo>
                  <a:pt x="3292672" y="1383553"/>
                </a:lnTo>
                <a:lnTo>
                  <a:pt x="3332047" y="1373528"/>
                </a:lnTo>
                <a:cubicBezTo>
                  <a:pt x="3400270" y="1359705"/>
                  <a:pt x="3470907" y="1352446"/>
                  <a:pt x="3543257" y="1352446"/>
                </a:cubicBezTo>
                <a:cubicBezTo>
                  <a:pt x="4122056" y="1352446"/>
                  <a:pt x="4591266" y="1817038"/>
                  <a:pt x="4591266" y="2390142"/>
                </a:cubicBezTo>
                <a:cubicBezTo>
                  <a:pt x="4591266" y="2963246"/>
                  <a:pt x="4122056" y="3427838"/>
                  <a:pt x="3543257" y="3427838"/>
                </a:cubicBezTo>
                <a:cubicBezTo>
                  <a:pt x="3470907" y="3427838"/>
                  <a:pt x="3400270" y="3420579"/>
                  <a:pt x="3332047" y="3406756"/>
                </a:cubicBezTo>
                <a:lnTo>
                  <a:pt x="3292672" y="3396731"/>
                </a:lnTo>
                <a:lnTo>
                  <a:pt x="3195044" y="3526002"/>
                </a:lnTo>
                <a:cubicBezTo>
                  <a:pt x="2864269" y="3922865"/>
                  <a:pt x="2363684" y="4175825"/>
                  <a:pt x="1803430" y="4175825"/>
                </a:cubicBezTo>
                <a:cubicBezTo>
                  <a:pt x="807423" y="4175825"/>
                  <a:pt x="0" y="3376347"/>
                  <a:pt x="0" y="2390142"/>
                </a:cubicBezTo>
                <a:cubicBezTo>
                  <a:pt x="0" y="1403937"/>
                  <a:pt x="807423" y="604459"/>
                  <a:pt x="1803430" y="604459"/>
                </a:cubicBezTo>
                <a:close/>
                <a:moveTo>
                  <a:pt x="3856320" y="0"/>
                </a:moveTo>
                <a:cubicBezTo>
                  <a:pt x="4150266" y="0"/>
                  <a:pt x="4388556" y="235945"/>
                  <a:pt x="4388556" y="526998"/>
                </a:cubicBezTo>
                <a:cubicBezTo>
                  <a:pt x="4388556" y="818051"/>
                  <a:pt x="4150266" y="1053996"/>
                  <a:pt x="3856320" y="1053996"/>
                </a:cubicBezTo>
                <a:cubicBezTo>
                  <a:pt x="3562374" y="1053996"/>
                  <a:pt x="3324084" y="818051"/>
                  <a:pt x="3324084" y="526998"/>
                </a:cubicBezTo>
                <a:cubicBezTo>
                  <a:pt x="3324084" y="235945"/>
                  <a:pt x="3562374" y="0"/>
                  <a:pt x="3856320" y="0"/>
                </a:cubicBez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84454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>
            <a:extLst>
              <a:ext uri="{FF2B5EF4-FFF2-40B4-BE49-F238E27FC236}">
                <a16:creationId xmlns:a16="http://schemas.microsoft.com/office/drawing/2014/main" xmlns="" id="{12C35A04-85D6-409A-ABEE-C210B26CADD7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5474283" y="-1257300"/>
            <a:ext cx="7356285" cy="7721600"/>
          </a:xfrm>
          <a:custGeom>
            <a:avLst/>
            <a:gdLst>
              <a:gd name="connsiteX0" fmla="*/ 1231317 w 7356285"/>
              <a:gd name="connsiteY0" fmla="*/ 5283200 h 7721600"/>
              <a:gd name="connsiteX1" fmla="*/ 2462634 w 7356285"/>
              <a:gd name="connsiteY1" fmla="*/ 6502400 h 7721600"/>
              <a:gd name="connsiteX2" fmla="*/ 1231317 w 7356285"/>
              <a:gd name="connsiteY2" fmla="*/ 7721600 h 7721600"/>
              <a:gd name="connsiteX3" fmla="*/ 0 w 7356285"/>
              <a:gd name="connsiteY3" fmla="*/ 6502400 h 7721600"/>
              <a:gd name="connsiteX4" fmla="*/ 1231317 w 7356285"/>
              <a:gd name="connsiteY4" fmla="*/ 5283200 h 7721600"/>
              <a:gd name="connsiteX5" fmla="*/ 4412667 w 7356285"/>
              <a:gd name="connsiteY5" fmla="*/ 0 h 7721600"/>
              <a:gd name="connsiteX6" fmla="*/ 7356285 w 7356285"/>
              <a:gd name="connsiteY6" fmla="*/ 2914650 h 7721600"/>
              <a:gd name="connsiteX7" fmla="*/ 4412667 w 7356285"/>
              <a:gd name="connsiteY7" fmla="*/ 5829300 h 7721600"/>
              <a:gd name="connsiteX8" fmla="*/ 1469049 w 7356285"/>
              <a:gd name="connsiteY8" fmla="*/ 2914650 h 7721600"/>
              <a:gd name="connsiteX9" fmla="*/ 4412667 w 7356285"/>
              <a:gd name="connsiteY9" fmla="*/ 0 h 77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356285" h="7721600">
                <a:moveTo>
                  <a:pt x="1231317" y="5283200"/>
                </a:moveTo>
                <a:cubicBezTo>
                  <a:pt x="1911355" y="5283200"/>
                  <a:pt x="2462634" y="5829054"/>
                  <a:pt x="2462634" y="6502400"/>
                </a:cubicBezTo>
                <a:cubicBezTo>
                  <a:pt x="2462634" y="7175746"/>
                  <a:pt x="1911355" y="7721600"/>
                  <a:pt x="1231317" y="7721600"/>
                </a:cubicBezTo>
                <a:cubicBezTo>
                  <a:pt x="551279" y="7721600"/>
                  <a:pt x="0" y="7175746"/>
                  <a:pt x="0" y="6502400"/>
                </a:cubicBezTo>
                <a:cubicBezTo>
                  <a:pt x="0" y="5829054"/>
                  <a:pt x="551279" y="5283200"/>
                  <a:pt x="1231317" y="5283200"/>
                </a:cubicBezTo>
                <a:close/>
                <a:moveTo>
                  <a:pt x="4412667" y="0"/>
                </a:moveTo>
                <a:cubicBezTo>
                  <a:pt x="6038382" y="0"/>
                  <a:pt x="7356285" y="1304933"/>
                  <a:pt x="7356285" y="2914650"/>
                </a:cubicBezTo>
                <a:cubicBezTo>
                  <a:pt x="7356285" y="4524367"/>
                  <a:pt x="6038382" y="5829300"/>
                  <a:pt x="4412667" y="5829300"/>
                </a:cubicBezTo>
                <a:cubicBezTo>
                  <a:pt x="2786952" y="5829300"/>
                  <a:pt x="1469049" y="4524367"/>
                  <a:pt x="1469049" y="2914650"/>
                </a:cubicBezTo>
                <a:cubicBezTo>
                  <a:pt x="1469049" y="1304933"/>
                  <a:pt x="2786952" y="0"/>
                  <a:pt x="4412667" y="0"/>
                </a:cubicBez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7772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Freeform: Shape 34">
            <a:extLst>
              <a:ext uri="{FF2B5EF4-FFF2-40B4-BE49-F238E27FC236}">
                <a16:creationId xmlns:a16="http://schemas.microsoft.com/office/drawing/2014/main" xmlns="" id="{7E8A41AC-4A80-4092-809B-DE2610E12A5F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146799" y="1066799"/>
            <a:ext cx="7315200" cy="7340600"/>
          </a:xfrm>
          <a:custGeom>
            <a:avLst/>
            <a:gdLst>
              <a:gd name="connsiteX0" fmla="*/ 566928 w 7315200"/>
              <a:gd name="connsiteY0" fmla="*/ 4163053 h 7340600"/>
              <a:gd name="connsiteX1" fmla="*/ 1133856 w 7315200"/>
              <a:gd name="connsiteY1" fmla="*/ 4724402 h 7340600"/>
              <a:gd name="connsiteX2" fmla="*/ 566928 w 7315200"/>
              <a:gd name="connsiteY2" fmla="*/ 5285751 h 7340600"/>
              <a:gd name="connsiteX3" fmla="*/ 0 w 7315200"/>
              <a:gd name="connsiteY3" fmla="*/ 4724402 h 7340600"/>
              <a:gd name="connsiteX4" fmla="*/ 566928 w 7315200"/>
              <a:gd name="connsiteY4" fmla="*/ 4163053 h 7340600"/>
              <a:gd name="connsiteX5" fmla="*/ 4370387 w 7315200"/>
              <a:gd name="connsiteY5" fmla="*/ 1508934 h 7340600"/>
              <a:gd name="connsiteX6" fmla="*/ 7315200 w 7315200"/>
              <a:gd name="connsiteY6" fmla="*/ 4424767 h 7340600"/>
              <a:gd name="connsiteX7" fmla="*/ 4370387 w 7315200"/>
              <a:gd name="connsiteY7" fmla="*/ 7340600 h 7340600"/>
              <a:gd name="connsiteX8" fmla="*/ 1425574 w 7315200"/>
              <a:gd name="connsiteY8" fmla="*/ 4424767 h 7340600"/>
              <a:gd name="connsiteX9" fmla="*/ 1485402 w 7315200"/>
              <a:gd name="connsiteY9" fmla="*/ 3837125 h 7340600"/>
              <a:gd name="connsiteX10" fmla="*/ 1554739 w 7315200"/>
              <a:gd name="connsiteY10" fmla="*/ 3570121 h 7340600"/>
              <a:gd name="connsiteX11" fmla="*/ 1582035 w 7315200"/>
              <a:gd name="connsiteY11" fmla="*/ 3586541 h 7340600"/>
              <a:gd name="connsiteX12" fmla="*/ 2297113 w 7315200"/>
              <a:gd name="connsiteY12" fmla="*/ 3765823 h 7340600"/>
              <a:gd name="connsiteX13" fmla="*/ 3797301 w 7315200"/>
              <a:gd name="connsiteY13" fmla="*/ 2280399 h 7340600"/>
              <a:gd name="connsiteX14" fmla="*/ 3679409 w 7315200"/>
              <a:gd name="connsiteY14" fmla="*/ 1702204 h 7340600"/>
              <a:gd name="connsiteX15" fmla="*/ 3632134 w 7315200"/>
              <a:gd name="connsiteY15" fmla="*/ 1605032 h 7340600"/>
              <a:gd name="connsiteX16" fmla="*/ 3776905 w 7315200"/>
              <a:gd name="connsiteY16" fmla="*/ 1568174 h 7340600"/>
              <a:gd name="connsiteX17" fmla="*/ 4370387 w 7315200"/>
              <a:gd name="connsiteY17" fmla="*/ 1508934 h 7340600"/>
              <a:gd name="connsiteX18" fmla="*/ 2294176 w 7315200"/>
              <a:gd name="connsiteY18" fmla="*/ 1023663 h 7340600"/>
              <a:gd name="connsiteX19" fmla="*/ 3528050 w 7315200"/>
              <a:gd name="connsiteY19" fmla="*/ 2245395 h 7340600"/>
              <a:gd name="connsiteX20" fmla="*/ 2294176 w 7315200"/>
              <a:gd name="connsiteY20" fmla="*/ 3467127 h 7340600"/>
              <a:gd name="connsiteX21" fmla="*/ 1060302 w 7315200"/>
              <a:gd name="connsiteY21" fmla="*/ 2245395 h 7340600"/>
              <a:gd name="connsiteX22" fmla="*/ 2294176 w 7315200"/>
              <a:gd name="connsiteY22" fmla="*/ 1023663 h 7340600"/>
              <a:gd name="connsiteX23" fmla="*/ 4647693 w 7315200"/>
              <a:gd name="connsiteY23" fmla="*/ 0 h 7340600"/>
              <a:gd name="connsiteX24" fmla="*/ 5214621 w 7315200"/>
              <a:gd name="connsiteY24" fmla="*/ 561349 h 7340600"/>
              <a:gd name="connsiteX25" fmla="*/ 4647693 w 7315200"/>
              <a:gd name="connsiteY25" fmla="*/ 1122698 h 7340600"/>
              <a:gd name="connsiteX26" fmla="*/ 4080765 w 7315200"/>
              <a:gd name="connsiteY26" fmla="*/ 561349 h 7340600"/>
              <a:gd name="connsiteX27" fmla="*/ 4647693 w 7315200"/>
              <a:gd name="connsiteY27" fmla="*/ 0 h 7340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7315200" h="7340600">
                <a:moveTo>
                  <a:pt x="566928" y="4163053"/>
                </a:moveTo>
                <a:cubicBezTo>
                  <a:pt x="880034" y="4163053"/>
                  <a:pt x="1133856" y="4414378"/>
                  <a:pt x="1133856" y="4724402"/>
                </a:cubicBezTo>
                <a:cubicBezTo>
                  <a:pt x="1133856" y="5034426"/>
                  <a:pt x="880034" y="5285751"/>
                  <a:pt x="566928" y="5285751"/>
                </a:cubicBezTo>
                <a:cubicBezTo>
                  <a:pt x="253822" y="5285751"/>
                  <a:pt x="0" y="5034426"/>
                  <a:pt x="0" y="4724402"/>
                </a:cubicBezTo>
                <a:cubicBezTo>
                  <a:pt x="0" y="4414378"/>
                  <a:pt x="253822" y="4163053"/>
                  <a:pt x="566928" y="4163053"/>
                </a:cubicBezTo>
                <a:close/>
                <a:moveTo>
                  <a:pt x="4370387" y="1508934"/>
                </a:moveTo>
                <a:cubicBezTo>
                  <a:pt x="5996762" y="1508934"/>
                  <a:pt x="7315200" y="2814398"/>
                  <a:pt x="7315200" y="4424767"/>
                </a:cubicBezTo>
                <a:cubicBezTo>
                  <a:pt x="7315200" y="6035137"/>
                  <a:pt x="5996762" y="7340600"/>
                  <a:pt x="4370387" y="7340600"/>
                </a:cubicBezTo>
                <a:cubicBezTo>
                  <a:pt x="2744012" y="7340600"/>
                  <a:pt x="1425574" y="6035137"/>
                  <a:pt x="1425574" y="4424767"/>
                </a:cubicBezTo>
                <a:cubicBezTo>
                  <a:pt x="1425574" y="4223471"/>
                  <a:pt x="1446175" y="4026939"/>
                  <a:pt x="1485402" y="3837125"/>
                </a:cubicBezTo>
                <a:lnTo>
                  <a:pt x="1554739" y="3570121"/>
                </a:lnTo>
                <a:lnTo>
                  <a:pt x="1582035" y="3586541"/>
                </a:lnTo>
                <a:cubicBezTo>
                  <a:pt x="1794601" y="3700877"/>
                  <a:pt x="2038197" y="3765823"/>
                  <a:pt x="2297113" y="3765823"/>
                </a:cubicBezTo>
                <a:cubicBezTo>
                  <a:pt x="3125644" y="3765823"/>
                  <a:pt x="3797301" y="3100776"/>
                  <a:pt x="3797301" y="2280399"/>
                </a:cubicBezTo>
                <a:cubicBezTo>
                  <a:pt x="3797301" y="2075304"/>
                  <a:pt x="3755323" y="1879918"/>
                  <a:pt x="3679409" y="1702204"/>
                </a:cubicBezTo>
                <a:lnTo>
                  <a:pt x="3632134" y="1605032"/>
                </a:lnTo>
                <a:lnTo>
                  <a:pt x="3776905" y="1568174"/>
                </a:lnTo>
                <a:cubicBezTo>
                  <a:pt x="3968605" y="1529332"/>
                  <a:pt x="4167090" y="1508934"/>
                  <a:pt x="4370387" y="1508934"/>
                </a:cubicBezTo>
                <a:close/>
                <a:moveTo>
                  <a:pt x="2294176" y="1023663"/>
                </a:moveTo>
                <a:cubicBezTo>
                  <a:pt x="2975626" y="1023663"/>
                  <a:pt x="3528050" y="1570651"/>
                  <a:pt x="3528050" y="2245395"/>
                </a:cubicBezTo>
                <a:cubicBezTo>
                  <a:pt x="3528050" y="2920139"/>
                  <a:pt x="2975626" y="3467127"/>
                  <a:pt x="2294176" y="3467127"/>
                </a:cubicBezTo>
                <a:cubicBezTo>
                  <a:pt x="1612726" y="3467127"/>
                  <a:pt x="1060302" y="2920139"/>
                  <a:pt x="1060302" y="2245395"/>
                </a:cubicBezTo>
                <a:cubicBezTo>
                  <a:pt x="1060302" y="1570651"/>
                  <a:pt x="1612726" y="1023663"/>
                  <a:pt x="2294176" y="1023663"/>
                </a:cubicBezTo>
                <a:close/>
                <a:moveTo>
                  <a:pt x="4647693" y="0"/>
                </a:moveTo>
                <a:cubicBezTo>
                  <a:pt x="4960799" y="0"/>
                  <a:pt x="5214621" y="251325"/>
                  <a:pt x="5214621" y="561349"/>
                </a:cubicBezTo>
                <a:cubicBezTo>
                  <a:pt x="5214621" y="871373"/>
                  <a:pt x="4960799" y="1122698"/>
                  <a:pt x="4647693" y="1122698"/>
                </a:cubicBezTo>
                <a:cubicBezTo>
                  <a:pt x="4334587" y="1122698"/>
                  <a:pt x="4080765" y="871373"/>
                  <a:pt x="4080765" y="561349"/>
                </a:cubicBezTo>
                <a:cubicBezTo>
                  <a:pt x="4080765" y="251325"/>
                  <a:pt x="4334587" y="0"/>
                  <a:pt x="4647693" y="0"/>
                </a:cubicBez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3157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9">
            <a:extLst>
              <a:ext uri="{FF2B5EF4-FFF2-40B4-BE49-F238E27FC236}">
                <a16:creationId xmlns:a16="http://schemas.microsoft.com/office/drawing/2014/main" xmlns="" id="{CC46475F-65EF-4838-9599-C564F4153D4D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91607" y="934734"/>
            <a:ext cx="6344558" cy="498853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4" name="Picture Placeholder 9">
            <a:extLst>
              <a:ext uri="{FF2B5EF4-FFF2-40B4-BE49-F238E27FC236}">
                <a16:creationId xmlns:a16="http://schemas.microsoft.com/office/drawing/2014/main" xmlns="" id="{CE90111E-2041-4071-B073-D0C042983AE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535824" y="4659086"/>
            <a:ext cx="1806919" cy="1264179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8392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9">
            <a:extLst>
              <a:ext uri="{FF2B5EF4-FFF2-40B4-BE49-F238E27FC236}">
                <a16:creationId xmlns:a16="http://schemas.microsoft.com/office/drawing/2014/main" xmlns="" id="{8D56972B-E932-48F9-8D3F-F8558ED82FD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96000" cy="685800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9">
            <a:extLst>
              <a:ext uri="{FF2B5EF4-FFF2-40B4-BE49-F238E27FC236}">
                <a16:creationId xmlns:a16="http://schemas.microsoft.com/office/drawing/2014/main" xmlns="" id="{1561ADCE-59DB-4AA8-AF84-275A437FB5A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048000" y="2271316"/>
            <a:ext cx="1164316" cy="1434653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7" name="Picture Placeholder 9">
            <a:extLst>
              <a:ext uri="{FF2B5EF4-FFF2-40B4-BE49-F238E27FC236}">
                <a16:creationId xmlns:a16="http://schemas.microsoft.com/office/drawing/2014/main" xmlns="" id="{A1E21486-6CA6-4EB8-8D91-54ABEDD8242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365848" y="2271316"/>
            <a:ext cx="2498725" cy="1434653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56769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9">
            <a:extLst>
              <a:ext uri="{FF2B5EF4-FFF2-40B4-BE49-F238E27FC236}">
                <a16:creationId xmlns:a16="http://schemas.microsoft.com/office/drawing/2014/main" xmlns="" id="{84333E75-0F52-4159-BA51-85CB118C61A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1869470"/>
            <a:ext cx="5762171" cy="498853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47606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9">
            <a:extLst>
              <a:ext uri="{FF2B5EF4-FFF2-40B4-BE49-F238E27FC236}">
                <a16:creationId xmlns:a16="http://schemas.microsoft.com/office/drawing/2014/main" xmlns="" id="{BE40AC0A-202D-45B0-A092-A2FE7CC1A524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979469" y="4363734"/>
            <a:ext cx="4134367" cy="2494266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05784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9">
            <a:extLst>
              <a:ext uri="{FF2B5EF4-FFF2-40B4-BE49-F238E27FC236}">
                <a16:creationId xmlns:a16="http://schemas.microsoft.com/office/drawing/2014/main" xmlns="" id="{A763C329-A704-4EF2-80EB-DFACE93EAF0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934734"/>
            <a:ext cx="5762171" cy="4988529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56858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9">
            <a:extLst>
              <a:ext uri="{FF2B5EF4-FFF2-40B4-BE49-F238E27FC236}">
                <a16:creationId xmlns:a16="http://schemas.microsoft.com/office/drawing/2014/main" xmlns="" id="{CB433454-FEE8-4C4D-9EDC-5836C87246C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-1778466" y="1124124"/>
            <a:ext cx="7357145" cy="4362275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99411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9">
            <a:extLst>
              <a:ext uri="{FF2B5EF4-FFF2-40B4-BE49-F238E27FC236}">
                <a16:creationId xmlns:a16="http://schemas.microsoft.com/office/drawing/2014/main" xmlns="" id="{3A73FC17-6319-4AD6-8A80-2175434D78F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721702" y="-948158"/>
            <a:ext cx="2697700" cy="498853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5" name="Picture Placeholder 9">
            <a:extLst>
              <a:ext uri="{FF2B5EF4-FFF2-40B4-BE49-F238E27FC236}">
                <a16:creationId xmlns:a16="http://schemas.microsoft.com/office/drawing/2014/main" xmlns="" id="{E82506EE-84C8-4199-8A97-7BBAFC4AC1E5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989889" y="2966617"/>
            <a:ext cx="2697700" cy="498853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38438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9">
            <a:extLst>
              <a:ext uri="{FF2B5EF4-FFF2-40B4-BE49-F238E27FC236}">
                <a16:creationId xmlns:a16="http://schemas.microsoft.com/office/drawing/2014/main" xmlns="" id="{3E922F19-3D9E-4B41-B0A5-66C910301CE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-1"/>
            <a:ext cx="12192000" cy="6857999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01717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>
            <a:extLst>
              <a:ext uri="{FF2B5EF4-FFF2-40B4-BE49-F238E27FC236}">
                <a16:creationId xmlns:a16="http://schemas.microsoft.com/office/drawing/2014/main" xmlns="" id="{0BC63927-E55E-4E0D-96C5-165611B8ADD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934735"/>
            <a:ext cx="12192000" cy="4988530"/>
          </a:xfrm>
          <a:custGeom>
            <a:avLst/>
            <a:gdLst>
              <a:gd name="connsiteX0" fmla="*/ 7645740 w 12192000"/>
              <a:gd name="connsiteY0" fmla="*/ 0 h 4988530"/>
              <a:gd name="connsiteX1" fmla="*/ 12192000 w 12192000"/>
              <a:gd name="connsiteY1" fmla="*/ 0 h 4988530"/>
              <a:gd name="connsiteX2" fmla="*/ 12192000 w 12192000"/>
              <a:gd name="connsiteY2" fmla="*/ 4988530 h 4988530"/>
              <a:gd name="connsiteX3" fmla="*/ 7645740 w 12192000"/>
              <a:gd name="connsiteY3" fmla="*/ 4988530 h 4988530"/>
              <a:gd name="connsiteX4" fmla="*/ 0 w 12192000"/>
              <a:gd name="connsiteY4" fmla="*/ 0 h 4988530"/>
              <a:gd name="connsiteX5" fmla="*/ 3126336 w 12192000"/>
              <a:gd name="connsiteY5" fmla="*/ 0 h 4988530"/>
              <a:gd name="connsiteX6" fmla="*/ 3126336 w 12192000"/>
              <a:gd name="connsiteY6" fmla="*/ 4988530 h 4988530"/>
              <a:gd name="connsiteX7" fmla="*/ 0 w 12192000"/>
              <a:gd name="connsiteY7" fmla="*/ 4988530 h 4988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4988530">
                <a:moveTo>
                  <a:pt x="7645740" y="0"/>
                </a:moveTo>
                <a:lnTo>
                  <a:pt x="12192000" y="0"/>
                </a:lnTo>
                <a:lnTo>
                  <a:pt x="12192000" y="4988530"/>
                </a:lnTo>
                <a:lnTo>
                  <a:pt x="7645740" y="4988530"/>
                </a:lnTo>
                <a:close/>
                <a:moveTo>
                  <a:pt x="0" y="0"/>
                </a:moveTo>
                <a:lnTo>
                  <a:pt x="3126336" y="0"/>
                </a:lnTo>
                <a:lnTo>
                  <a:pt x="3126336" y="4988530"/>
                </a:lnTo>
                <a:lnTo>
                  <a:pt x="0" y="4988530"/>
                </a:ln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49065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173534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817834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ster_Empty" type="title">
  <p:cSld name="Master_Empty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11"/>
          <p:cNvSpPr txBox="1">
            <a:spLocks noGrp="1"/>
          </p:cNvSpPr>
          <p:nvPr>
            <p:ph type="sldNum" idx="12"/>
          </p:nvPr>
        </p:nvSpPr>
        <p:spPr>
          <a:xfrm rot="-5400000">
            <a:off x="11061700" y="6400799"/>
            <a:ext cx="635001" cy="27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15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15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15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15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15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15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15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15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15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fld id="{00000000-1234-1234-1234-123412341234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6696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9">
            <a:extLst>
              <a:ext uri="{FF2B5EF4-FFF2-40B4-BE49-F238E27FC236}">
                <a16:creationId xmlns:a16="http://schemas.microsoft.com/office/drawing/2014/main" xmlns="" id="{49DD644A-428B-456D-9519-C42F7D9834F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42747" y="2679699"/>
            <a:ext cx="5267553" cy="4178301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9">
            <a:extLst>
              <a:ext uri="{FF2B5EF4-FFF2-40B4-BE49-F238E27FC236}">
                <a16:creationId xmlns:a16="http://schemas.microsoft.com/office/drawing/2014/main" xmlns="" id="{A48AB9A7-C02E-41FC-9BD9-EFE7C414354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369436" y="1257301"/>
            <a:ext cx="2071600" cy="329565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7" name="Picture Placeholder 9">
            <a:extLst>
              <a:ext uri="{FF2B5EF4-FFF2-40B4-BE49-F238E27FC236}">
                <a16:creationId xmlns:a16="http://schemas.microsoft.com/office/drawing/2014/main" xmlns="" id="{EC811333-B4A9-4C8A-AF9B-152C395EAF5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724520" y="3047999"/>
            <a:ext cx="2071600" cy="1504951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5663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9">
            <a:extLst>
              <a:ext uri="{FF2B5EF4-FFF2-40B4-BE49-F238E27FC236}">
                <a16:creationId xmlns:a16="http://schemas.microsoft.com/office/drawing/2014/main" xmlns="" id="{9BC1D9AC-AD99-4F72-BC83-E07AFE9C6A4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4296229"/>
            <a:ext cx="4352926" cy="2561771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9">
            <a:extLst>
              <a:ext uri="{FF2B5EF4-FFF2-40B4-BE49-F238E27FC236}">
                <a16:creationId xmlns:a16="http://schemas.microsoft.com/office/drawing/2014/main" xmlns="" id="{F07B21CD-95CB-4F96-8FD4-9EAE98BCBAF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47421" y="766992"/>
            <a:ext cx="1887880" cy="885371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7" name="Picture Placeholder 9">
            <a:extLst>
              <a:ext uri="{FF2B5EF4-FFF2-40B4-BE49-F238E27FC236}">
                <a16:creationId xmlns:a16="http://schemas.microsoft.com/office/drawing/2014/main" xmlns="" id="{EAAF9EA1-8A34-4F94-AFF2-3BBC12A05EE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509223" y="-1870"/>
            <a:ext cx="2904218" cy="208915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8957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9">
            <a:extLst>
              <a:ext uri="{FF2B5EF4-FFF2-40B4-BE49-F238E27FC236}">
                <a16:creationId xmlns:a16="http://schemas.microsoft.com/office/drawing/2014/main" xmlns="" id="{EF2577D1-DDF9-43D6-A6AC-A9DF895455F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17600" y="714375"/>
            <a:ext cx="5664198" cy="2602591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5" name="Picture Placeholder 9">
            <a:extLst>
              <a:ext uri="{FF2B5EF4-FFF2-40B4-BE49-F238E27FC236}">
                <a16:creationId xmlns:a16="http://schemas.microsoft.com/office/drawing/2014/main" xmlns="" id="{B4218979-30A5-4F12-A536-FEA260F50EF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948689" y="2250578"/>
            <a:ext cx="1704447" cy="2123485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14024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9">
            <a:extLst>
              <a:ext uri="{FF2B5EF4-FFF2-40B4-BE49-F238E27FC236}">
                <a16:creationId xmlns:a16="http://schemas.microsoft.com/office/drawing/2014/main" xmlns="" id="{B33DC8DC-CB77-4ABF-BF8E-34D598FA0F2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3515634"/>
            <a:ext cx="4352923" cy="2561771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9">
            <a:extLst>
              <a:ext uri="{FF2B5EF4-FFF2-40B4-BE49-F238E27FC236}">
                <a16:creationId xmlns:a16="http://schemas.microsoft.com/office/drawing/2014/main" xmlns="" id="{C171E13A-081F-4DA5-933C-B6C1F1D68C5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209586" y="841829"/>
            <a:ext cx="2101983" cy="3193142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7" name="Picture Placeholder 9">
            <a:extLst>
              <a:ext uri="{FF2B5EF4-FFF2-40B4-BE49-F238E27FC236}">
                <a16:creationId xmlns:a16="http://schemas.microsoft.com/office/drawing/2014/main" xmlns="" id="{5F5C6CC7-D101-4D9E-A308-221C5900E3E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0331053" y="3680844"/>
            <a:ext cx="1505347" cy="708253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21036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9">
            <a:extLst>
              <a:ext uri="{FF2B5EF4-FFF2-40B4-BE49-F238E27FC236}">
                <a16:creationId xmlns:a16="http://schemas.microsoft.com/office/drawing/2014/main" xmlns="" id="{671727FF-E08C-4AEA-8E97-A9E4475D6C5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791200" y="0"/>
            <a:ext cx="6400800" cy="685800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6492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9">
            <a:extLst>
              <a:ext uri="{FF2B5EF4-FFF2-40B4-BE49-F238E27FC236}">
                <a16:creationId xmlns:a16="http://schemas.microsoft.com/office/drawing/2014/main" xmlns="" id="{ED2B95E9-144D-473A-8DE2-3F8A3A82A27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1828798"/>
            <a:ext cx="6400800" cy="5029199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4" name="Picture Placeholder 9">
            <a:extLst>
              <a:ext uri="{FF2B5EF4-FFF2-40B4-BE49-F238E27FC236}">
                <a16:creationId xmlns:a16="http://schemas.microsoft.com/office/drawing/2014/main" xmlns="" id="{5732F56F-E6F4-482F-B198-405CAB55263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562100" y="4102100"/>
            <a:ext cx="1549400" cy="196850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0003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9">
            <a:extLst>
              <a:ext uri="{FF2B5EF4-FFF2-40B4-BE49-F238E27FC236}">
                <a16:creationId xmlns:a16="http://schemas.microsoft.com/office/drawing/2014/main" xmlns="" id="{79D42FE1-19AD-47DA-9C74-C207F24A485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28674" y="842735"/>
            <a:ext cx="4352923" cy="517253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9">
            <a:extLst>
              <a:ext uri="{FF2B5EF4-FFF2-40B4-BE49-F238E27FC236}">
                <a16:creationId xmlns:a16="http://schemas.microsoft.com/office/drawing/2014/main" xmlns="" id="{F974CA88-77BC-433F-B48A-4594F5EBFCD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480256" y="4717723"/>
            <a:ext cx="1746560" cy="1682264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7" name="Picture Placeholder 9">
            <a:extLst>
              <a:ext uri="{FF2B5EF4-FFF2-40B4-BE49-F238E27FC236}">
                <a16:creationId xmlns:a16="http://schemas.microsoft.com/office/drawing/2014/main" xmlns="" id="{11441153-F07E-43F2-A311-E6C6A672E205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274470" y="1349493"/>
            <a:ext cx="1746560" cy="89717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596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02202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  <p:sldLayoutId id="2147483663" r:id="rId14"/>
    <p:sldLayoutId id="2147483664" r:id="rId15"/>
    <p:sldLayoutId id="2147483665" r:id="rId16"/>
    <p:sldLayoutId id="2147483666" r:id="rId17"/>
    <p:sldLayoutId id="2147483667" r:id="rId18"/>
    <p:sldLayoutId id="2147483668" r:id="rId19"/>
    <p:sldLayoutId id="2147483669" r:id="rId20"/>
    <p:sldLayoutId id="2147483670" r:id="rId21"/>
    <p:sldLayoutId id="2147483671" r:id="rId22"/>
    <p:sldLayoutId id="2147483672" r:id="rId23"/>
    <p:sldLayoutId id="2147483673" r:id="rId24"/>
    <p:sldLayoutId id="2147483674" r:id="rId25"/>
    <p:sldLayoutId id="2147483675" r:id="rId26"/>
    <p:sldLayoutId id="2147483676" r:id="rId27"/>
    <p:sldLayoutId id="2147483677" r:id="rId28"/>
    <p:sldLayoutId id="2147483678" r:id="rId2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4.png"/><Relationship Id="rId7" Type="http://schemas.openxmlformats.org/officeDocument/2006/relationships/hyperlink" Target="http://docreferences.be/presse/2022-01-Dossier_LeSoir_Top_Employer.pdf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emf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4.png"/><Relationship Id="rId7" Type="http://schemas.openxmlformats.org/officeDocument/2006/relationships/image" Target="../media/image24.png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29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CF273736-E211-4998-B87B-438673DD1752}"/>
              </a:ext>
            </a:extLst>
          </p:cNvPr>
          <p:cNvSpPr txBox="1"/>
          <p:nvPr/>
        </p:nvSpPr>
        <p:spPr>
          <a:xfrm>
            <a:off x="6096000" y="2893225"/>
            <a:ext cx="60959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400" b="1" dirty="0">
                <a:latin typeface="Proxima Nova Rg" panose="02000506030000020004" pitchFamily="50" charset="0"/>
              </a:rPr>
              <a:t>Top Employer </a:t>
            </a:r>
            <a:endParaRPr lang="en-US" sz="4400" b="1" dirty="0">
              <a:solidFill>
                <a:srgbClr val="00AEEF"/>
              </a:solidFill>
              <a:latin typeface="Proxima Nova Rg" panose="02000506030000020004" pitchFamily="50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CF4F025F-B575-4599-9835-C07D80C88F09}"/>
              </a:ext>
            </a:extLst>
          </p:cNvPr>
          <p:cNvSpPr txBox="1"/>
          <p:nvPr/>
        </p:nvSpPr>
        <p:spPr>
          <a:xfrm>
            <a:off x="7161742" y="3590955"/>
            <a:ext cx="3986213" cy="387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400" b="1" spc="300" dirty="0">
                <a:latin typeface="Proxima Nova Rg" panose="02000506030000020004" pitchFamily="50" charset="0"/>
                <a:ea typeface="Open Sans" panose="020B0606030504020204" pitchFamily="34" charset="0"/>
                <a:cs typeface="Calibri" panose="020F0502020204030204" pitchFamily="34" charset="0"/>
              </a:rPr>
              <a:t>OFFRE MEDIA 2023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EC295460-65F1-4950-9B05-3AF6184CB251}"/>
              </a:ext>
            </a:extLst>
          </p:cNvPr>
          <p:cNvCxnSpPr>
            <a:cxnSpLocks/>
          </p:cNvCxnSpPr>
          <p:nvPr/>
        </p:nvCxnSpPr>
        <p:spPr>
          <a:xfrm>
            <a:off x="6089483" y="3250596"/>
            <a:ext cx="1201706" cy="0"/>
          </a:xfrm>
          <a:prstGeom prst="line">
            <a:avLst/>
          </a:prstGeom>
          <a:ln w="28575">
            <a:solidFill>
              <a:srgbClr val="00AEE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F5F01493-F8A2-496C-BF70-D6329A98C905}"/>
              </a:ext>
            </a:extLst>
          </p:cNvPr>
          <p:cNvSpPr/>
          <p:nvPr/>
        </p:nvSpPr>
        <p:spPr>
          <a:xfrm>
            <a:off x="6096000" y="1707356"/>
            <a:ext cx="594336" cy="1148263"/>
          </a:xfrm>
          <a:prstGeom prst="rect">
            <a:avLst/>
          </a:prstGeom>
          <a:solidFill>
            <a:srgbClr val="00AEEF"/>
          </a:solidFill>
          <a:ln>
            <a:solidFill>
              <a:srgbClr val="00AEE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50200EC6-FAFC-41B1-8705-11C93F2341D9}"/>
              </a:ext>
            </a:extLst>
          </p:cNvPr>
          <p:cNvSpPr txBox="1"/>
          <p:nvPr/>
        </p:nvSpPr>
        <p:spPr>
          <a:xfrm>
            <a:off x="6096000" y="1721288"/>
            <a:ext cx="59868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</a:t>
            </a:r>
          </a:p>
          <a:p>
            <a:pPr algn="ctr"/>
            <a:r>
              <a:rPr lang="en-US" sz="2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</a:p>
          <a:p>
            <a:pPr algn="ctr"/>
            <a:r>
              <a:rPr lang="en-US" sz="2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23</a:t>
            </a:r>
          </a:p>
        </p:txBody>
      </p:sp>
      <p:grpSp>
        <p:nvGrpSpPr>
          <p:cNvPr id="12" name="object 28">
            <a:extLst>
              <a:ext uri="{FF2B5EF4-FFF2-40B4-BE49-F238E27FC236}">
                <a16:creationId xmlns:a16="http://schemas.microsoft.com/office/drawing/2014/main" xmlns="" id="{F352E017-3BEA-4B4D-A316-0B024ED5F3AB}"/>
              </a:ext>
            </a:extLst>
          </p:cNvPr>
          <p:cNvGrpSpPr/>
          <p:nvPr/>
        </p:nvGrpSpPr>
        <p:grpSpPr>
          <a:xfrm>
            <a:off x="8007700" y="6319532"/>
            <a:ext cx="1062355" cy="229235"/>
            <a:chOff x="5448287" y="5305475"/>
            <a:chExt cx="1062355" cy="229235"/>
          </a:xfrm>
        </p:grpSpPr>
        <p:sp>
          <p:nvSpPr>
            <p:cNvPr id="13" name="object 29">
              <a:extLst>
                <a:ext uri="{FF2B5EF4-FFF2-40B4-BE49-F238E27FC236}">
                  <a16:creationId xmlns:a16="http://schemas.microsoft.com/office/drawing/2014/main" xmlns="" id="{A19BA187-F2D5-3049-83C4-C369AD34CCC5}"/>
                </a:ext>
              </a:extLst>
            </p:cNvPr>
            <p:cNvSpPr/>
            <p:nvPr/>
          </p:nvSpPr>
          <p:spPr>
            <a:xfrm>
              <a:off x="6445935" y="5305475"/>
              <a:ext cx="64769" cy="229235"/>
            </a:xfrm>
            <a:custGeom>
              <a:avLst/>
              <a:gdLst/>
              <a:ahLst/>
              <a:cxnLst/>
              <a:rect l="l" t="t" r="r" b="b"/>
              <a:pathLst>
                <a:path w="64770" h="229235">
                  <a:moveTo>
                    <a:pt x="0" y="228625"/>
                  </a:moveTo>
                  <a:lnTo>
                    <a:pt x="64681" y="228625"/>
                  </a:lnTo>
                  <a:lnTo>
                    <a:pt x="64681" y="0"/>
                  </a:lnTo>
                  <a:lnTo>
                    <a:pt x="0" y="0"/>
                  </a:lnTo>
                  <a:lnTo>
                    <a:pt x="0" y="228625"/>
                  </a:lnTo>
                  <a:close/>
                </a:path>
              </a:pathLst>
            </a:custGeom>
            <a:solidFill>
              <a:srgbClr val="E5223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30">
              <a:extLst>
                <a:ext uri="{FF2B5EF4-FFF2-40B4-BE49-F238E27FC236}">
                  <a16:creationId xmlns:a16="http://schemas.microsoft.com/office/drawing/2014/main" xmlns="" id="{7ADC04CC-5875-E942-9220-6E3FEFE99222}"/>
                </a:ext>
              </a:extLst>
            </p:cNvPr>
            <p:cNvSpPr/>
            <p:nvPr/>
          </p:nvSpPr>
          <p:spPr>
            <a:xfrm>
              <a:off x="5448287" y="5305475"/>
              <a:ext cx="998219" cy="229235"/>
            </a:xfrm>
            <a:custGeom>
              <a:avLst/>
              <a:gdLst/>
              <a:ahLst/>
              <a:cxnLst/>
              <a:rect l="l" t="t" r="r" b="b"/>
              <a:pathLst>
                <a:path w="998220" h="229235">
                  <a:moveTo>
                    <a:pt x="997648" y="0"/>
                  </a:moveTo>
                  <a:lnTo>
                    <a:pt x="0" y="0"/>
                  </a:lnTo>
                  <a:lnTo>
                    <a:pt x="0" y="228625"/>
                  </a:lnTo>
                  <a:lnTo>
                    <a:pt x="997648" y="228625"/>
                  </a:lnTo>
                  <a:lnTo>
                    <a:pt x="997648" y="0"/>
                  </a:lnTo>
                  <a:close/>
                </a:path>
              </a:pathLst>
            </a:custGeom>
            <a:solidFill>
              <a:srgbClr val="2A4B9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31">
              <a:extLst>
                <a:ext uri="{FF2B5EF4-FFF2-40B4-BE49-F238E27FC236}">
                  <a16:creationId xmlns:a16="http://schemas.microsoft.com/office/drawing/2014/main" xmlns="" id="{B2DF2855-9420-D14D-883A-3C552BBC09B1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413324" y="5389002"/>
              <a:ext cx="65214" cy="65201"/>
            </a:xfrm>
            <a:prstGeom prst="rect">
              <a:avLst/>
            </a:prstGeom>
          </p:spPr>
        </p:pic>
        <p:sp>
          <p:nvSpPr>
            <p:cNvPr id="16" name="object 32">
              <a:extLst>
                <a:ext uri="{FF2B5EF4-FFF2-40B4-BE49-F238E27FC236}">
                  <a16:creationId xmlns:a16="http://schemas.microsoft.com/office/drawing/2014/main" xmlns="" id="{5DB5087C-9410-A74E-A39D-5BD73154575D}"/>
                </a:ext>
              </a:extLst>
            </p:cNvPr>
            <p:cNvSpPr/>
            <p:nvPr/>
          </p:nvSpPr>
          <p:spPr>
            <a:xfrm>
              <a:off x="5511177" y="5367439"/>
              <a:ext cx="870585" cy="108585"/>
            </a:xfrm>
            <a:custGeom>
              <a:avLst/>
              <a:gdLst/>
              <a:ahLst/>
              <a:cxnLst/>
              <a:rect l="l" t="t" r="r" b="b"/>
              <a:pathLst>
                <a:path w="870585" h="108585">
                  <a:moveTo>
                    <a:pt x="127025" y="64884"/>
                  </a:moveTo>
                  <a:lnTo>
                    <a:pt x="93916" y="43281"/>
                  </a:lnTo>
                  <a:lnTo>
                    <a:pt x="52171" y="38595"/>
                  </a:lnTo>
                  <a:lnTo>
                    <a:pt x="44310" y="37274"/>
                  </a:lnTo>
                  <a:lnTo>
                    <a:pt x="41681" y="36487"/>
                  </a:lnTo>
                  <a:lnTo>
                    <a:pt x="39027" y="34683"/>
                  </a:lnTo>
                  <a:lnTo>
                    <a:pt x="38366" y="33439"/>
                  </a:lnTo>
                  <a:lnTo>
                    <a:pt x="38366" y="29832"/>
                  </a:lnTo>
                  <a:lnTo>
                    <a:pt x="39827" y="28295"/>
                  </a:lnTo>
                  <a:lnTo>
                    <a:pt x="45707" y="26123"/>
                  </a:lnTo>
                  <a:lnTo>
                    <a:pt x="51193" y="25565"/>
                  </a:lnTo>
                  <a:lnTo>
                    <a:pt x="68440" y="25565"/>
                  </a:lnTo>
                  <a:lnTo>
                    <a:pt x="75158" y="26276"/>
                  </a:lnTo>
                  <a:lnTo>
                    <a:pt x="83693" y="29121"/>
                  </a:lnTo>
                  <a:lnTo>
                    <a:pt x="85826" y="31496"/>
                  </a:lnTo>
                  <a:lnTo>
                    <a:pt x="85826" y="34810"/>
                  </a:lnTo>
                  <a:lnTo>
                    <a:pt x="122758" y="34810"/>
                  </a:lnTo>
                  <a:lnTo>
                    <a:pt x="96558" y="5003"/>
                  </a:lnTo>
                  <a:lnTo>
                    <a:pt x="59245" y="0"/>
                  </a:lnTo>
                  <a:lnTo>
                    <a:pt x="46532" y="520"/>
                  </a:lnTo>
                  <a:lnTo>
                    <a:pt x="10134" y="12712"/>
                  </a:lnTo>
                  <a:lnTo>
                    <a:pt x="1422" y="31686"/>
                  </a:lnTo>
                  <a:lnTo>
                    <a:pt x="1422" y="39255"/>
                  </a:lnTo>
                  <a:lnTo>
                    <a:pt x="33845" y="62877"/>
                  </a:lnTo>
                  <a:lnTo>
                    <a:pt x="76390" y="67792"/>
                  </a:lnTo>
                  <a:lnTo>
                    <a:pt x="84162" y="69024"/>
                  </a:lnTo>
                  <a:lnTo>
                    <a:pt x="86766" y="69786"/>
                  </a:lnTo>
                  <a:lnTo>
                    <a:pt x="89420" y="71577"/>
                  </a:lnTo>
                  <a:lnTo>
                    <a:pt x="90081" y="73025"/>
                  </a:lnTo>
                  <a:lnTo>
                    <a:pt x="90081" y="76631"/>
                  </a:lnTo>
                  <a:lnTo>
                    <a:pt x="71945" y="82397"/>
                  </a:lnTo>
                  <a:lnTo>
                    <a:pt x="64935" y="82397"/>
                  </a:lnTo>
                  <a:lnTo>
                    <a:pt x="52679" y="81724"/>
                  </a:lnTo>
                  <a:lnTo>
                    <a:pt x="43942" y="79667"/>
                  </a:lnTo>
                  <a:lnTo>
                    <a:pt x="38684" y="76250"/>
                  </a:lnTo>
                  <a:lnTo>
                    <a:pt x="36944" y="71462"/>
                  </a:lnTo>
                  <a:lnTo>
                    <a:pt x="0" y="71462"/>
                  </a:lnTo>
                  <a:lnTo>
                    <a:pt x="26987" y="103187"/>
                  </a:lnTo>
                  <a:lnTo>
                    <a:pt x="66357" y="107975"/>
                  </a:lnTo>
                  <a:lnTo>
                    <a:pt x="80429" y="107492"/>
                  </a:lnTo>
                  <a:lnTo>
                    <a:pt x="118389" y="95478"/>
                  </a:lnTo>
                  <a:lnTo>
                    <a:pt x="127025" y="73596"/>
                  </a:lnTo>
                  <a:lnTo>
                    <a:pt x="127025" y="64884"/>
                  </a:lnTo>
                  <a:close/>
                </a:path>
                <a:path w="870585" h="108585">
                  <a:moveTo>
                    <a:pt x="264833" y="2844"/>
                  </a:moveTo>
                  <a:lnTo>
                    <a:pt x="229311" y="2844"/>
                  </a:lnTo>
                  <a:lnTo>
                    <a:pt x="229311" y="60858"/>
                  </a:lnTo>
                  <a:lnTo>
                    <a:pt x="227304" y="66662"/>
                  </a:lnTo>
                  <a:lnTo>
                    <a:pt x="219252" y="75844"/>
                  </a:lnTo>
                  <a:lnTo>
                    <a:pt x="212267" y="78143"/>
                  </a:lnTo>
                  <a:lnTo>
                    <a:pt x="192366" y="78143"/>
                  </a:lnTo>
                  <a:lnTo>
                    <a:pt x="185381" y="75869"/>
                  </a:lnTo>
                  <a:lnTo>
                    <a:pt x="177330" y="66776"/>
                  </a:lnTo>
                  <a:lnTo>
                    <a:pt x="175323" y="60960"/>
                  </a:lnTo>
                  <a:lnTo>
                    <a:pt x="175323" y="2844"/>
                  </a:lnTo>
                  <a:lnTo>
                    <a:pt x="139801" y="2844"/>
                  </a:lnTo>
                  <a:lnTo>
                    <a:pt x="139801" y="55270"/>
                  </a:lnTo>
                  <a:lnTo>
                    <a:pt x="140741" y="67652"/>
                  </a:lnTo>
                  <a:lnTo>
                    <a:pt x="163487" y="100596"/>
                  </a:lnTo>
                  <a:lnTo>
                    <a:pt x="202323" y="107988"/>
                  </a:lnTo>
                  <a:lnTo>
                    <a:pt x="217385" y="107162"/>
                  </a:lnTo>
                  <a:lnTo>
                    <a:pt x="256324" y="87350"/>
                  </a:lnTo>
                  <a:lnTo>
                    <a:pt x="264833" y="55270"/>
                  </a:lnTo>
                  <a:lnTo>
                    <a:pt x="264833" y="2844"/>
                  </a:lnTo>
                  <a:close/>
                </a:path>
                <a:path w="870585" h="108585">
                  <a:moveTo>
                    <a:pt x="400951" y="54000"/>
                  </a:moveTo>
                  <a:lnTo>
                    <a:pt x="400545" y="45872"/>
                  </a:lnTo>
                  <a:lnTo>
                    <a:pt x="399326" y="38430"/>
                  </a:lnTo>
                  <a:lnTo>
                    <a:pt x="397611" y="32689"/>
                  </a:lnTo>
                  <a:lnTo>
                    <a:pt x="397306" y="31661"/>
                  </a:lnTo>
                  <a:lnTo>
                    <a:pt x="364007" y="3175"/>
                  </a:lnTo>
                  <a:lnTo>
                    <a:pt x="364007" y="47371"/>
                  </a:lnTo>
                  <a:lnTo>
                    <a:pt x="364007" y="60629"/>
                  </a:lnTo>
                  <a:lnTo>
                    <a:pt x="345071" y="75311"/>
                  </a:lnTo>
                  <a:lnTo>
                    <a:pt x="315988" y="75311"/>
                  </a:lnTo>
                  <a:lnTo>
                    <a:pt x="315988" y="32689"/>
                  </a:lnTo>
                  <a:lnTo>
                    <a:pt x="345071" y="32689"/>
                  </a:lnTo>
                  <a:lnTo>
                    <a:pt x="364007" y="47371"/>
                  </a:lnTo>
                  <a:lnTo>
                    <a:pt x="364007" y="3175"/>
                  </a:lnTo>
                  <a:lnTo>
                    <a:pt x="362686" y="2844"/>
                  </a:lnTo>
                  <a:lnTo>
                    <a:pt x="280466" y="2844"/>
                  </a:lnTo>
                  <a:lnTo>
                    <a:pt x="280466" y="105143"/>
                  </a:lnTo>
                  <a:lnTo>
                    <a:pt x="362686" y="105143"/>
                  </a:lnTo>
                  <a:lnTo>
                    <a:pt x="394487" y="82410"/>
                  </a:lnTo>
                  <a:lnTo>
                    <a:pt x="400545" y="62103"/>
                  </a:lnTo>
                  <a:lnTo>
                    <a:pt x="400951" y="54000"/>
                  </a:lnTo>
                  <a:close/>
                </a:path>
                <a:path w="870585" h="108585">
                  <a:moveTo>
                    <a:pt x="450684" y="2832"/>
                  </a:moveTo>
                  <a:lnTo>
                    <a:pt x="415163" y="2832"/>
                  </a:lnTo>
                  <a:lnTo>
                    <a:pt x="415163" y="105130"/>
                  </a:lnTo>
                  <a:lnTo>
                    <a:pt x="450684" y="105130"/>
                  </a:lnTo>
                  <a:lnTo>
                    <a:pt x="450684" y="2832"/>
                  </a:lnTo>
                  <a:close/>
                </a:path>
                <a:path w="870585" h="108585">
                  <a:moveTo>
                    <a:pt x="604405" y="2844"/>
                  </a:moveTo>
                  <a:lnTo>
                    <a:pt x="568883" y="2844"/>
                  </a:lnTo>
                  <a:lnTo>
                    <a:pt x="568883" y="70472"/>
                  </a:lnTo>
                  <a:lnTo>
                    <a:pt x="520293" y="2844"/>
                  </a:lnTo>
                  <a:lnTo>
                    <a:pt x="467728" y="2844"/>
                  </a:lnTo>
                  <a:lnTo>
                    <a:pt x="467728" y="105143"/>
                  </a:lnTo>
                  <a:lnTo>
                    <a:pt x="503237" y="105143"/>
                  </a:lnTo>
                  <a:lnTo>
                    <a:pt x="503237" y="37503"/>
                  </a:lnTo>
                  <a:lnTo>
                    <a:pt x="551840" y="105143"/>
                  </a:lnTo>
                  <a:lnTo>
                    <a:pt x="604405" y="105143"/>
                  </a:lnTo>
                  <a:lnTo>
                    <a:pt x="604405" y="2844"/>
                  </a:lnTo>
                  <a:close/>
                </a:path>
                <a:path w="870585" h="108585">
                  <a:moveTo>
                    <a:pt x="726592" y="2844"/>
                  </a:moveTo>
                  <a:lnTo>
                    <a:pt x="621449" y="2844"/>
                  </a:lnTo>
                  <a:lnTo>
                    <a:pt x="621449" y="32054"/>
                  </a:lnTo>
                  <a:lnTo>
                    <a:pt x="621449" y="47294"/>
                  </a:lnTo>
                  <a:lnTo>
                    <a:pt x="621449" y="77774"/>
                  </a:lnTo>
                  <a:lnTo>
                    <a:pt x="621449" y="105714"/>
                  </a:lnTo>
                  <a:lnTo>
                    <a:pt x="656971" y="105714"/>
                  </a:lnTo>
                  <a:lnTo>
                    <a:pt x="656971" y="77774"/>
                  </a:lnTo>
                  <a:lnTo>
                    <a:pt x="718070" y="77774"/>
                  </a:lnTo>
                  <a:lnTo>
                    <a:pt x="718070" y="47294"/>
                  </a:lnTo>
                  <a:lnTo>
                    <a:pt x="656971" y="47294"/>
                  </a:lnTo>
                  <a:lnTo>
                    <a:pt x="656971" y="32054"/>
                  </a:lnTo>
                  <a:lnTo>
                    <a:pt x="726592" y="32054"/>
                  </a:lnTo>
                  <a:lnTo>
                    <a:pt x="726592" y="2844"/>
                  </a:lnTo>
                  <a:close/>
                </a:path>
                <a:path w="870585" h="108585">
                  <a:moveTo>
                    <a:pt x="870089" y="53848"/>
                  </a:moveTo>
                  <a:lnTo>
                    <a:pt x="852538" y="14097"/>
                  </a:lnTo>
                  <a:lnTo>
                    <a:pt x="833145" y="4152"/>
                  </a:lnTo>
                  <a:lnTo>
                    <a:pt x="833145" y="46456"/>
                  </a:lnTo>
                  <a:lnTo>
                    <a:pt x="833145" y="53848"/>
                  </a:lnTo>
                  <a:lnTo>
                    <a:pt x="831291" y="64477"/>
                  </a:lnTo>
                  <a:lnTo>
                    <a:pt x="825690" y="72072"/>
                  </a:lnTo>
                  <a:lnTo>
                    <a:pt x="816368" y="76631"/>
                  </a:lnTo>
                  <a:lnTo>
                    <a:pt x="803313" y="78143"/>
                  </a:lnTo>
                  <a:lnTo>
                    <a:pt x="790257" y="76631"/>
                  </a:lnTo>
                  <a:lnTo>
                    <a:pt x="780935" y="72072"/>
                  </a:lnTo>
                  <a:lnTo>
                    <a:pt x="775335" y="64477"/>
                  </a:lnTo>
                  <a:lnTo>
                    <a:pt x="773468" y="53848"/>
                  </a:lnTo>
                  <a:lnTo>
                    <a:pt x="773468" y="46456"/>
                  </a:lnTo>
                  <a:lnTo>
                    <a:pt x="775728" y="40614"/>
                  </a:lnTo>
                  <a:lnTo>
                    <a:pt x="784720" y="31991"/>
                  </a:lnTo>
                  <a:lnTo>
                    <a:pt x="792416" y="29832"/>
                  </a:lnTo>
                  <a:lnTo>
                    <a:pt x="814197" y="29832"/>
                  </a:lnTo>
                  <a:lnTo>
                    <a:pt x="821893" y="31991"/>
                  </a:lnTo>
                  <a:lnTo>
                    <a:pt x="830897" y="40614"/>
                  </a:lnTo>
                  <a:lnTo>
                    <a:pt x="833145" y="46456"/>
                  </a:lnTo>
                  <a:lnTo>
                    <a:pt x="833145" y="4152"/>
                  </a:lnTo>
                  <a:lnTo>
                    <a:pt x="831456" y="3556"/>
                  </a:lnTo>
                  <a:lnTo>
                    <a:pt x="822820" y="1587"/>
                  </a:lnTo>
                  <a:lnTo>
                    <a:pt x="813320" y="393"/>
                  </a:lnTo>
                  <a:lnTo>
                    <a:pt x="803313" y="0"/>
                  </a:lnTo>
                  <a:lnTo>
                    <a:pt x="793076" y="393"/>
                  </a:lnTo>
                  <a:lnTo>
                    <a:pt x="754062" y="13970"/>
                  </a:lnTo>
                  <a:lnTo>
                    <a:pt x="736536" y="53848"/>
                  </a:lnTo>
                  <a:lnTo>
                    <a:pt x="737031" y="62141"/>
                  </a:lnTo>
                  <a:lnTo>
                    <a:pt x="760209" y="98145"/>
                  </a:lnTo>
                  <a:lnTo>
                    <a:pt x="803313" y="107975"/>
                  </a:lnTo>
                  <a:lnTo>
                    <a:pt x="813447" y="107581"/>
                  </a:lnTo>
                  <a:lnTo>
                    <a:pt x="852538" y="93891"/>
                  </a:lnTo>
                  <a:lnTo>
                    <a:pt x="864933" y="78143"/>
                  </a:lnTo>
                  <a:lnTo>
                    <a:pt x="865657" y="76809"/>
                  </a:lnTo>
                  <a:lnTo>
                    <a:pt x="868121" y="69786"/>
                  </a:lnTo>
                  <a:lnTo>
                    <a:pt x="869607" y="62141"/>
                  </a:lnTo>
                  <a:lnTo>
                    <a:pt x="870089" y="5384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7" name="object 33">
            <a:extLst>
              <a:ext uri="{FF2B5EF4-FFF2-40B4-BE49-F238E27FC236}">
                <a16:creationId xmlns:a16="http://schemas.microsoft.com/office/drawing/2014/main" xmlns="" id="{7315085B-A257-A443-A76D-62FADE76A19C}"/>
              </a:ext>
            </a:extLst>
          </p:cNvPr>
          <p:cNvGrpSpPr/>
          <p:nvPr/>
        </p:nvGrpSpPr>
        <p:grpSpPr>
          <a:xfrm>
            <a:off x="9426506" y="6303162"/>
            <a:ext cx="980440" cy="245110"/>
            <a:chOff x="6867093" y="5289105"/>
            <a:chExt cx="980440" cy="245110"/>
          </a:xfrm>
        </p:grpSpPr>
        <p:sp>
          <p:nvSpPr>
            <p:cNvPr id="18" name="object 34">
              <a:extLst>
                <a:ext uri="{FF2B5EF4-FFF2-40B4-BE49-F238E27FC236}">
                  <a16:creationId xmlns:a16="http://schemas.microsoft.com/office/drawing/2014/main" xmlns="" id="{0D4EF555-4969-DB4B-9B62-85DE84DAB921}"/>
                </a:ext>
              </a:extLst>
            </p:cNvPr>
            <p:cNvSpPr/>
            <p:nvPr/>
          </p:nvSpPr>
          <p:spPr>
            <a:xfrm>
              <a:off x="6867093" y="5289105"/>
              <a:ext cx="245110" cy="245110"/>
            </a:xfrm>
            <a:custGeom>
              <a:avLst/>
              <a:gdLst/>
              <a:ahLst/>
              <a:cxnLst/>
              <a:rect l="l" t="t" r="r" b="b"/>
              <a:pathLst>
                <a:path w="245109" h="245110">
                  <a:moveTo>
                    <a:pt x="244995" y="0"/>
                  </a:moveTo>
                  <a:lnTo>
                    <a:pt x="0" y="0"/>
                  </a:lnTo>
                  <a:lnTo>
                    <a:pt x="0" y="244995"/>
                  </a:lnTo>
                  <a:lnTo>
                    <a:pt x="244995" y="244995"/>
                  </a:lnTo>
                  <a:lnTo>
                    <a:pt x="244995" y="0"/>
                  </a:lnTo>
                  <a:close/>
                </a:path>
              </a:pathLst>
            </a:custGeom>
            <a:solidFill>
              <a:srgbClr val="E3061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35">
              <a:extLst>
                <a:ext uri="{FF2B5EF4-FFF2-40B4-BE49-F238E27FC236}">
                  <a16:creationId xmlns:a16="http://schemas.microsoft.com/office/drawing/2014/main" xmlns="" id="{335217CC-D99A-C14E-9E43-6F7A22CCD2B5}"/>
                </a:ext>
              </a:extLst>
            </p:cNvPr>
            <p:cNvSpPr/>
            <p:nvPr/>
          </p:nvSpPr>
          <p:spPr>
            <a:xfrm>
              <a:off x="7112076" y="5289105"/>
              <a:ext cx="245110" cy="245110"/>
            </a:xfrm>
            <a:custGeom>
              <a:avLst/>
              <a:gdLst/>
              <a:ahLst/>
              <a:cxnLst/>
              <a:rect l="l" t="t" r="r" b="b"/>
              <a:pathLst>
                <a:path w="245109" h="245110">
                  <a:moveTo>
                    <a:pt x="245008" y="0"/>
                  </a:moveTo>
                  <a:lnTo>
                    <a:pt x="0" y="0"/>
                  </a:lnTo>
                  <a:lnTo>
                    <a:pt x="0" y="244995"/>
                  </a:lnTo>
                  <a:lnTo>
                    <a:pt x="245008" y="244995"/>
                  </a:lnTo>
                  <a:lnTo>
                    <a:pt x="245008" y="0"/>
                  </a:lnTo>
                  <a:close/>
                </a:path>
              </a:pathLst>
            </a:custGeom>
            <a:solidFill>
              <a:srgbClr val="31278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36">
              <a:extLst>
                <a:ext uri="{FF2B5EF4-FFF2-40B4-BE49-F238E27FC236}">
                  <a16:creationId xmlns:a16="http://schemas.microsoft.com/office/drawing/2014/main" xmlns="" id="{571DA998-65B0-6C4F-959F-79A205AF970F}"/>
                </a:ext>
              </a:extLst>
            </p:cNvPr>
            <p:cNvSpPr/>
            <p:nvPr/>
          </p:nvSpPr>
          <p:spPr>
            <a:xfrm>
              <a:off x="7357071" y="5289105"/>
              <a:ext cx="245110" cy="245110"/>
            </a:xfrm>
            <a:custGeom>
              <a:avLst/>
              <a:gdLst/>
              <a:ahLst/>
              <a:cxnLst/>
              <a:rect l="l" t="t" r="r" b="b"/>
              <a:pathLst>
                <a:path w="245109" h="245110">
                  <a:moveTo>
                    <a:pt x="244995" y="0"/>
                  </a:moveTo>
                  <a:lnTo>
                    <a:pt x="0" y="0"/>
                  </a:lnTo>
                  <a:lnTo>
                    <a:pt x="0" y="244995"/>
                  </a:lnTo>
                  <a:lnTo>
                    <a:pt x="244995" y="244995"/>
                  </a:lnTo>
                  <a:lnTo>
                    <a:pt x="244995" y="0"/>
                  </a:lnTo>
                  <a:close/>
                </a:path>
              </a:pathLst>
            </a:custGeom>
            <a:solidFill>
              <a:srgbClr val="ED700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37">
              <a:extLst>
                <a:ext uri="{FF2B5EF4-FFF2-40B4-BE49-F238E27FC236}">
                  <a16:creationId xmlns:a16="http://schemas.microsoft.com/office/drawing/2014/main" xmlns="" id="{C2874DF8-A4FD-4944-8A76-7AF9DF339C35}"/>
                </a:ext>
              </a:extLst>
            </p:cNvPr>
            <p:cNvSpPr/>
            <p:nvPr/>
          </p:nvSpPr>
          <p:spPr>
            <a:xfrm>
              <a:off x="7602067" y="5289105"/>
              <a:ext cx="245110" cy="245110"/>
            </a:xfrm>
            <a:custGeom>
              <a:avLst/>
              <a:gdLst/>
              <a:ahLst/>
              <a:cxnLst/>
              <a:rect l="l" t="t" r="r" b="b"/>
              <a:pathLst>
                <a:path w="245109" h="245110">
                  <a:moveTo>
                    <a:pt x="245008" y="0"/>
                  </a:moveTo>
                  <a:lnTo>
                    <a:pt x="0" y="0"/>
                  </a:lnTo>
                  <a:lnTo>
                    <a:pt x="0" y="244995"/>
                  </a:lnTo>
                  <a:lnTo>
                    <a:pt x="245008" y="244995"/>
                  </a:lnTo>
                  <a:lnTo>
                    <a:pt x="245008" y="0"/>
                  </a:lnTo>
                  <a:close/>
                </a:path>
              </a:pathLst>
            </a:custGeom>
            <a:solidFill>
              <a:srgbClr val="009FE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38">
              <a:extLst>
                <a:ext uri="{FF2B5EF4-FFF2-40B4-BE49-F238E27FC236}">
                  <a16:creationId xmlns:a16="http://schemas.microsoft.com/office/drawing/2014/main" xmlns="" id="{1A46B23D-C423-4F40-815E-643CACAB3181}"/>
                </a:ext>
              </a:extLst>
            </p:cNvPr>
            <p:cNvSpPr/>
            <p:nvPr/>
          </p:nvSpPr>
          <p:spPr>
            <a:xfrm>
              <a:off x="6898233" y="5330304"/>
              <a:ext cx="907415" cy="163195"/>
            </a:xfrm>
            <a:custGeom>
              <a:avLst/>
              <a:gdLst/>
              <a:ahLst/>
              <a:cxnLst/>
              <a:rect l="l" t="t" r="r" b="b"/>
              <a:pathLst>
                <a:path w="907415" h="163195">
                  <a:moveTo>
                    <a:pt x="182689" y="0"/>
                  </a:moveTo>
                  <a:lnTo>
                    <a:pt x="123164" y="0"/>
                  </a:lnTo>
                  <a:lnTo>
                    <a:pt x="91808" y="90652"/>
                  </a:lnTo>
                  <a:lnTo>
                    <a:pt x="60439" y="0"/>
                  </a:lnTo>
                  <a:lnTo>
                    <a:pt x="0" y="0"/>
                  </a:lnTo>
                  <a:lnTo>
                    <a:pt x="65493" y="162610"/>
                  </a:lnTo>
                  <a:lnTo>
                    <a:pt x="117182" y="162610"/>
                  </a:lnTo>
                  <a:lnTo>
                    <a:pt x="182689" y="0"/>
                  </a:lnTo>
                  <a:close/>
                </a:path>
                <a:path w="907415" h="163195">
                  <a:moveTo>
                    <a:pt x="401269" y="116840"/>
                  </a:moveTo>
                  <a:lnTo>
                    <a:pt x="325386" y="116840"/>
                  </a:lnTo>
                  <a:lnTo>
                    <a:pt x="325386" y="0"/>
                  </a:lnTo>
                  <a:lnTo>
                    <a:pt x="271411" y="0"/>
                  </a:lnTo>
                  <a:lnTo>
                    <a:pt x="271411" y="116840"/>
                  </a:lnTo>
                  <a:lnTo>
                    <a:pt x="271411" y="162560"/>
                  </a:lnTo>
                  <a:lnTo>
                    <a:pt x="401269" y="162560"/>
                  </a:lnTo>
                  <a:lnTo>
                    <a:pt x="401269" y="116840"/>
                  </a:lnTo>
                  <a:close/>
                </a:path>
                <a:path w="907415" h="163195">
                  <a:moveTo>
                    <a:pt x="676122" y="162610"/>
                  </a:moveTo>
                  <a:lnTo>
                    <a:pt x="667054" y="140931"/>
                  </a:lnTo>
                  <a:lnTo>
                    <a:pt x="651040" y="102641"/>
                  </a:lnTo>
                  <a:lnTo>
                    <a:pt x="634631" y="63423"/>
                  </a:lnTo>
                  <a:lnTo>
                    <a:pt x="608088" y="0"/>
                  </a:lnTo>
                  <a:lnTo>
                    <a:pt x="595617" y="0"/>
                  </a:lnTo>
                  <a:lnTo>
                    <a:pt x="595617" y="102641"/>
                  </a:lnTo>
                  <a:lnTo>
                    <a:pt x="566089" y="102641"/>
                  </a:lnTo>
                  <a:lnTo>
                    <a:pt x="580872" y="63423"/>
                  </a:lnTo>
                  <a:lnTo>
                    <a:pt x="595617" y="102641"/>
                  </a:lnTo>
                  <a:lnTo>
                    <a:pt x="595617" y="0"/>
                  </a:lnTo>
                  <a:lnTo>
                    <a:pt x="554570" y="0"/>
                  </a:lnTo>
                  <a:lnTo>
                    <a:pt x="486524" y="162610"/>
                  </a:lnTo>
                  <a:lnTo>
                    <a:pt x="544182" y="162610"/>
                  </a:lnTo>
                  <a:lnTo>
                    <a:pt x="552500" y="140931"/>
                  </a:lnTo>
                  <a:lnTo>
                    <a:pt x="609003" y="140931"/>
                  </a:lnTo>
                  <a:lnTo>
                    <a:pt x="617550" y="162610"/>
                  </a:lnTo>
                  <a:lnTo>
                    <a:pt x="676122" y="162610"/>
                  </a:lnTo>
                  <a:close/>
                </a:path>
                <a:path w="907415" h="163195">
                  <a:moveTo>
                    <a:pt x="907072" y="0"/>
                  </a:moveTo>
                  <a:lnTo>
                    <a:pt x="853554" y="0"/>
                  </a:lnTo>
                  <a:lnTo>
                    <a:pt x="853554" y="71272"/>
                  </a:lnTo>
                  <a:lnTo>
                    <a:pt x="796124" y="0"/>
                  </a:lnTo>
                  <a:lnTo>
                    <a:pt x="745591" y="0"/>
                  </a:lnTo>
                  <a:lnTo>
                    <a:pt x="745591" y="162610"/>
                  </a:lnTo>
                  <a:lnTo>
                    <a:pt x="799109" y="162610"/>
                  </a:lnTo>
                  <a:lnTo>
                    <a:pt x="799109" y="88112"/>
                  </a:lnTo>
                  <a:lnTo>
                    <a:pt x="859078" y="162610"/>
                  </a:lnTo>
                  <a:lnTo>
                    <a:pt x="907072" y="162610"/>
                  </a:lnTo>
                  <a:lnTo>
                    <a:pt x="90707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5" name="object 40">
            <a:extLst>
              <a:ext uri="{FF2B5EF4-FFF2-40B4-BE49-F238E27FC236}">
                <a16:creationId xmlns:a16="http://schemas.microsoft.com/office/drawing/2014/main" xmlns="" id="{9A785CA1-ABED-9F4A-A193-3095760531EE}"/>
              </a:ext>
            </a:extLst>
          </p:cNvPr>
          <p:cNvGrpSpPr/>
          <p:nvPr/>
        </p:nvGrpSpPr>
        <p:grpSpPr>
          <a:xfrm>
            <a:off x="6555404" y="6345758"/>
            <a:ext cx="1136015" cy="201930"/>
            <a:chOff x="3995991" y="5331701"/>
            <a:chExt cx="1136015" cy="201930"/>
          </a:xfrm>
        </p:grpSpPr>
        <p:sp>
          <p:nvSpPr>
            <p:cNvPr id="26" name="object 41">
              <a:extLst>
                <a:ext uri="{FF2B5EF4-FFF2-40B4-BE49-F238E27FC236}">
                  <a16:creationId xmlns:a16="http://schemas.microsoft.com/office/drawing/2014/main" xmlns="" id="{88F0DBAF-4582-BC43-AD77-7E3EA998E7C9}"/>
                </a:ext>
              </a:extLst>
            </p:cNvPr>
            <p:cNvSpPr/>
            <p:nvPr/>
          </p:nvSpPr>
          <p:spPr>
            <a:xfrm>
              <a:off x="3995991" y="5331701"/>
              <a:ext cx="1136015" cy="201930"/>
            </a:xfrm>
            <a:custGeom>
              <a:avLst/>
              <a:gdLst/>
              <a:ahLst/>
              <a:cxnLst/>
              <a:rect l="l" t="t" r="r" b="b"/>
              <a:pathLst>
                <a:path w="1136014" h="201929">
                  <a:moveTo>
                    <a:pt x="1135405" y="0"/>
                  </a:moveTo>
                  <a:lnTo>
                    <a:pt x="0" y="0"/>
                  </a:lnTo>
                  <a:lnTo>
                    <a:pt x="0" y="201409"/>
                  </a:lnTo>
                  <a:lnTo>
                    <a:pt x="1135405" y="201409"/>
                  </a:lnTo>
                  <a:lnTo>
                    <a:pt x="1135405" y="0"/>
                  </a:lnTo>
                  <a:close/>
                </a:path>
              </a:pathLst>
            </a:custGeom>
            <a:solidFill>
              <a:srgbClr val="00417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7" name="object 42">
              <a:extLst>
                <a:ext uri="{FF2B5EF4-FFF2-40B4-BE49-F238E27FC236}">
                  <a16:creationId xmlns:a16="http://schemas.microsoft.com/office/drawing/2014/main" xmlns="" id="{29A719F3-4592-C543-A606-E76B4FF37E8B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184421" y="5366170"/>
              <a:ext cx="232662" cy="130416"/>
            </a:xfrm>
            <a:prstGeom prst="rect">
              <a:avLst/>
            </a:prstGeom>
          </p:spPr>
        </p:pic>
        <p:pic>
          <p:nvPicPr>
            <p:cNvPr id="28" name="object 43">
              <a:extLst>
                <a:ext uri="{FF2B5EF4-FFF2-40B4-BE49-F238E27FC236}">
                  <a16:creationId xmlns:a16="http://schemas.microsoft.com/office/drawing/2014/main" xmlns="" id="{90D53613-E32E-774F-B2A9-715EE6A5CF1C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496121" y="5362360"/>
              <a:ext cx="442424" cy="135255"/>
            </a:xfrm>
            <a:prstGeom prst="rect">
              <a:avLst/>
            </a:prstGeom>
          </p:spPr>
        </p:pic>
      </p:grpSp>
      <p:pic>
        <p:nvPicPr>
          <p:cNvPr id="29" name="object 39">
            <a:extLst>
              <a:ext uri="{FF2B5EF4-FFF2-40B4-BE49-F238E27FC236}">
                <a16:creationId xmlns:a16="http://schemas.microsoft.com/office/drawing/2014/main" xmlns="" id="{65BE5658-8B02-7A40-9C75-E663AFEA02A9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0801515" y="6318139"/>
            <a:ext cx="931080" cy="245000"/>
          </a:xfrm>
          <a:prstGeom prst="rect">
            <a:avLst/>
          </a:prstGeom>
        </p:spPr>
      </p:pic>
      <p:pic>
        <p:nvPicPr>
          <p:cNvPr id="34" name="Image 33">
            <a:extLst>
              <a:ext uri="{FF2B5EF4-FFF2-40B4-BE49-F238E27FC236}">
                <a16:creationId xmlns:a16="http://schemas.microsoft.com/office/drawing/2014/main" xmlns="" id="{CC84BE40-FCE2-4B4E-AFF0-CA073DAB458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5546" y="301547"/>
            <a:ext cx="3858603" cy="966380"/>
          </a:xfrm>
          <a:prstGeom prst="rect">
            <a:avLst/>
          </a:prstGeom>
        </p:spPr>
      </p:pic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xmlns="" id="{0C7BE097-C108-8C4D-B70B-FC593DB6288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  <p:pic>
        <p:nvPicPr>
          <p:cNvPr id="31" name="Picture 2" descr="https://www.halinvestments.nl/wp-content/uploads/2021/03/Opt2.jpg">
            <a:extLst>
              <a:ext uri="{FF2B5EF4-FFF2-40B4-BE49-F238E27FC236}">
                <a16:creationId xmlns:a16="http://schemas.microsoft.com/office/drawing/2014/main" xmlns="" id="{48E8EBF9-1DF0-C346-BCDA-F3A981AB3B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234"/>
          <a:stretch/>
        </p:blipFill>
        <p:spPr bwMode="auto">
          <a:xfrm>
            <a:off x="-282492" y="-503786"/>
            <a:ext cx="6444463" cy="7702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6" descr="Rossel Group | Contraste Europe">
            <a:extLst>
              <a:ext uri="{FF2B5EF4-FFF2-40B4-BE49-F238E27FC236}">
                <a16:creationId xmlns:a16="http://schemas.microsoft.com/office/drawing/2014/main" xmlns="" id="{508FFD00-F855-F541-AE95-E55C87D90F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5404" y="5781672"/>
            <a:ext cx="1152284" cy="336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0488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xmlns="" id="{78B45744-ABF5-3145-9D3C-5075932214A1}"/>
              </a:ext>
            </a:extLst>
          </p:cNvPr>
          <p:cNvSpPr/>
          <p:nvPr/>
        </p:nvSpPr>
        <p:spPr>
          <a:xfrm>
            <a:off x="6401081" y="1"/>
            <a:ext cx="5790919" cy="6858000"/>
          </a:xfrm>
          <a:prstGeom prst="rect">
            <a:avLst/>
          </a:prstGeom>
          <a:solidFill>
            <a:srgbClr val="449D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6">
            <a:extLst>
              <a:ext uri="{FF2B5EF4-FFF2-40B4-BE49-F238E27FC236}">
                <a16:creationId xmlns:a16="http://schemas.microsoft.com/office/drawing/2014/main" xmlns="" id="{400EFDF3-C405-BF4A-A389-3618F2874287}"/>
              </a:ext>
            </a:extLst>
          </p:cNvPr>
          <p:cNvSpPr txBox="1"/>
          <p:nvPr/>
        </p:nvSpPr>
        <p:spPr>
          <a:xfrm>
            <a:off x="8798980" y="1657298"/>
            <a:ext cx="2778254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100" lvl="0">
              <a:buClr>
                <a:schemeClr val="lt1"/>
              </a:buClr>
              <a:buSzPts val="3000"/>
            </a:pPr>
            <a:r>
              <a:rPr lang="fr-FR" sz="1400" dirty="0">
                <a:solidFill>
                  <a:schemeClr val="lt1"/>
                </a:solidFill>
                <a:latin typeface="Proxima Nova Rg" panose="02000506030000020004" pitchFamily="50" charset="0"/>
                <a:ea typeface="Proxima Nova"/>
                <a:cs typeface="Proxima Nova"/>
                <a:sym typeface="Proxima Nova"/>
              </a:rPr>
              <a:t>Être Top Employer c’est être reconnu comme un employeur de choix, grâce aux nombreuses actions entreprises pour améliorer le travail de leurs collaborateurs.</a:t>
            </a:r>
          </a:p>
          <a:p>
            <a:pPr marL="38100" lvl="0">
              <a:buClr>
                <a:schemeClr val="lt1"/>
              </a:buClr>
              <a:buSzPts val="3000"/>
            </a:pPr>
            <a:endParaRPr lang="fr-FR" sz="1400" dirty="0">
              <a:solidFill>
                <a:schemeClr val="lt1"/>
              </a:solidFill>
              <a:latin typeface="Proxima Nova Rg" panose="02000506030000020004" pitchFamily="50" charset="0"/>
              <a:ea typeface="Proxima Nova"/>
              <a:cs typeface="Proxima Nova"/>
              <a:sym typeface="Proxima Nova"/>
            </a:endParaRPr>
          </a:p>
          <a:p>
            <a:pPr marL="38100" lvl="0">
              <a:buClr>
                <a:schemeClr val="lt1"/>
              </a:buClr>
              <a:buSzPts val="3000"/>
            </a:pPr>
            <a:r>
              <a:rPr lang="fr-FR" sz="1400" dirty="0">
                <a:solidFill>
                  <a:schemeClr val="lt1"/>
                </a:solidFill>
                <a:latin typeface="Proxima Nova Rg" panose="02000506030000020004" pitchFamily="50" charset="0"/>
                <a:ea typeface="Proxima Nova"/>
                <a:cs typeface="Proxima Nova"/>
                <a:sym typeface="Proxima Nova"/>
              </a:rPr>
              <a:t>Le label fait de ces entreprises une marque solide, à l’écoute de son personnel et en phase avec les évolutions constantes du monde du travail.</a:t>
            </a:r>
          </a:p>
          <a:p>
            <a:pPr marL="38100" lvl="0">
              <a:buClr>
                <a:schemeClr val="lt1"/>
              </a:buClr>
              <a:buSzPts val="3000"/>
            </a:pPr>
            <a:endParaRPr lang="fr-FR" sz="1400" dirty="0">
              <a:solidFill>
                <a:schemeClr val="lt1"/>
              </a:solidFill>
              <a:latin typeface="Proxima Nova Rg" panose="02000506030000020004" pitchFamily="50" charset="0"/>
              <a:ea typeface="Proxima Nova"/>
              <a:cs typeface="Proxima Nova"/>
              <a:sym typeface="Proxima Nova"/>
            </a:endParaRPr>
          </a:p>
        </p:txBody>
      </p:sp>
      <p:cxnSp>
        <p:nvCxnSpPr>
          <p:cNvPr id="42" name="Straight Connector 29">
            <a:extLst>
              <a:ext uri="{FF2B5EF4-FFF2-40B4-BE49-F238E27FC236}">
                <a16:creationId xmlns:a16="http://schemas.microsoft.com/office/drawing/2014/main" xmlns="" id="{E9C403AC-F10D-6C4C-8E5C-6B3E0CFFD2A2}"/>
              </a:ext>
            </a:extLst>
          </p:cNvPr>
          <p:cNvCxnSpPr>
            <a:cxnSpLocks/>
          </p:cNvCxnSpPr>
          <p:nvPr/>
        </p:nvCxnSpPr>
        <p:spPr>
          <a:xfrm flipV="1">
            <a:off x="8621253" y="1726392"/>
            <a:ext cx="0" cy="2488256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3" name="Image 42">
            <a:extLst>
              <a:ext uri="{FF2B5EF4-FFF2-40B4-BE49-F238E27FC236}">
                <a16:creationId xmlns:a16="http://schemas.microsoft.com/office/drawing/2014/main" xmlns="" id="{93472361-301B-0B4C-96A2-60C61C76F57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2956" y="144363"/>
            <a:ext cx="2132068" cy="531106"/>
          </a:xfrm>
          <a:prstGeom prst="rect">
            <a:avLst/>
          </a:prstGeom>
        </p:spPr>
      </p:pic>
      <p:pic>
        <p:nvPicPr>
          <p:cNvPr id="46" name="Picture 2" descr="https://www.top-employers.com/globalassets/website-2.0/homepage/6.-homepage---content-block-5/homepage-become-a-recognised-top-employer.jpg?format=jpeg&amp;bgcolor=white&amp;quality=75">
            <a:extLst>
              <a:ext uri="{FF2B5EF4-FFF2-40B4-BE49-F238E27FC236}">
                <a16:creationId xmlns:a16="http://schemas.microsoft.com/office/drawing/2014/main" xmlns="" id="{F2175AEB-2939-0048-B266-9C656FDF8B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13793" y="1726392"/>
            <a:ext cx="9498007" cy="5123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0823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71A37D2C-1179-8C45-B30F-18DB7A8CE39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90" r="46369"/>
          <a:stretch/>
        </p:blipFill>
        <p:spPr>
          <a:xfrm>
            <a:off x="0" y="0"/>
            <a:ext cx="4759455" cy="685800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50000"/>
                </a:schemeClr>
              </a:gs>
              <a:gs pos="0">
                <a:schemeClr val="accent1">
                  <a:lumMod val="45000"/>
                  <a:lumOff val="55000"/>
                </a:schemeClr>
              </a:gs>
              <a:gs pos="100000">
                <a:schemeClr val="bg1"/>
              </a:gs>
              <a:gs pos="0">
                <a:schemeClr val="accent1">
                  <a:lumMod val="45000"/>
                  <a:lumOff val="55000"/>
                  <a:alpha val="75000"/>
                </a:schemeClr>
              </a:gs>
            </a:gsLst>
            <a:lin ang="0" scaled="0"/>
          </a:gradFill>
        </p:spPr>
      </p:pic>
      <p:pic>
        <p:nvPicPr>
          <p:cNvPr id="26" name="Picture 6" descr="Rossel Group | Contraste Europe">
            <a:extLst>
              <a:ext uri="{FF2B5EF4-FFF2-40B4-BE49-F238E27FC236}">
                <a16:creationId xmlns:a16="http://schemas.microsoft.com/office/drawing/2014/main" xmlns="" id="{1E9789F8-FF83-AA44-8F4D-E4460A86A1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3865" y="5312139"/>
            <a:ext cx="1974862" cy="577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Google Shape;295;p3">
            <a:extLst>
              <a:ext uri="{FF2B5EF4-FFF2-40B4-BE49-F238E27FC236}">
                <a16:creationId xmlns:a16="http://schemas.microsoft.com/office/drawing/2014/main" xmlns="" id="{13426064-D9B5-C743-91E1-0E9908DFFC2F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46297" y="5468027"/>
            <a:ext cx="2027228" cy="355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296;p3">
            <a:extLst>
              <a:ext uri="{FF2B5EF4-FFF2-40B4-BE49-F238E27FC236}">
                <a16:creationId xmlns:a16="http://schemas.microsoft.com/office/drawing/2014/main" xmlns="" id="{F165507A-D957-934F-9DCD-8961C75E01CE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273865" y="6147493"/>
            <a:ext cx="6263903" cy="323209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TextBox 4">
            <a:extLst>
              <a:ext uri="{FF2B5EF4-FFF2-40B4-BE49-F238E27FC236}">
                <a16:creationId xmlns:a16="http://schemas.microsoft.com/office/drawing/2014/main" xmlns="" id="{960CFD66-9517-AA4D-A6C5-04F2C9DAE3F7}"/>
              </a:ext>
            </a:extLst>
          </p:cNvPr>
          <p:cNvSpPr txBox="1"/>
          <p:nvPr/>
        </p:nvSpPr>
        <p:spPr>
          <a:xfrm>
            <a:off x="5159562" y="1557300"/>
            <a:ext cx="45139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0AEE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PLUS DE 70% DE LA POPULATION ACTIVE FRANCOPHONE</a:t>
            </a:r>
          </a:p>
        </p:txBody>
      </p:sp>
      <p:sp>
        <p:nvSpPr>
          <p:cNvPr id="31" name="TextBox 2">
            <a:extLst>
              <a:ext uri="{FF2B5EF4-FFF2-40B4-BE49-F238E27FC236}">
                <a16:creationId xmlns:a16="http://schemas.microsoft.com/office/drawing/2014/main" xmlns="" id="{1CBB8BF6-3101-284F-AC9A-CCFD1592E993}"/>
              </a:ext>
            </a:extLst>
          </p:cNvPr>
          <p:cNvSpPr txBox="1"/>
          <p:nvPr/>
        </p:nvSpPr>
        <p:spPr>
          <a:xfrm>
            <a:off x="5280876" y="2402884"/>
            <a:ext cx="2939580" cy="16435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buClr>
                <a:srgbClr val="151314"/>
              </a:buClr>
              <a:buSzPts val="9600"/>
            </a:pPr>
            <a:r>
              <a:rPr lang="en-US" sz="4800" b="1" dirty="0">
                <a:solidFill>
                  <a:srgbClr val="151314"/>
                </a:solidFill>
                <a:latin typeface="Proxima Nova Rg" panose="02000506030000020004" pitchFamily="50" charset="0"/>
                <a:sym typeface="Proxima Nova"/>
              </a:rPr>
              <a:t>1</a:t>
            </a:r>
            <a:r>
              <a:rPr lang="en-US" sz="4800" b="1" baseline="30000" dirty="0">
                <a:solidFill>
                  <a:srgbClr val="151314"/>
                </a:solidFill>
                <a:latin typeface="Proxima Nova Rg" panose="02000506030000020004" pitchFamily="50" charset="0"/>
                <a:sym typeface="Proxima Nova"/>
              </a:rPr>
              <a:t>er</a:t>
            </a:r>
            <a:r>
              <a:rPr lang="en-US" sz="4800" b="1" dirty="0">
                <a:solidFill>
                  <a:srgbClr val="151314"/>
                </a:solidFill>
                <a:latin typeface="Proxima Nova Rg" panose="02000506030000020004" pitchFamily="50" charset="0"/>
                <a:sym typeface="Proxima Nova"/>
              </a:rPr>
              <a:t> </a:t>
            </a:r>
          </a:p>
          <a:p>
            <a:pPr algn="ctr">
              <a:lnSpc>
                <a:spcPct val="90000"/>
              </a:lnSpc>
              <a:buClr>
                <a:srgbClr val="151314"/>
              </a:buClr>
              <a:buSzPts val="9600"/>
            </a:pPr>
            <a:r>
              <a:rPr lang="en-US" sz="3200" b="1" dirty="0" err="1">
                <a:solidFill>
                  <a:srgbClr val="151314"/>
                </a:solidFill>
                <a:latin typeface="Proxima Nova Rg" panose="02000506030000020004" pitchFamily="50" charset="0"/>
                <a:sym typeface="Proxima Nova"/>
              </a:rPr>
              <a:t>groupe</a:t>
            </a:r>
            <a:r>
              <a:rPr lang="en-US" sz="3200" b="1" dirty="0">
                <a:solidFill>
                  <a:srgbClr val="151314"/>
                </a:solidFill>
                <a:latin typeface="Proxima Nova Rg" panose="02000506030000020004" pitchFamily="50" charset="0"/>
                <a:sym typeface="Proxima Nova"/>
              </a:rPr>
              <a:t> media </a:t>
            </a:r>
          </a:p>
          <a:p>
            <a:pPr algn="ctr">
              <a:lnSpc>
                <a:spcPct val="90000"/>
              </a:lnSpc>
              <a:buClr>
                <a:srgbClr val="151314"/>
              </a:buClr>
              <a:buSzPts val="9600"/>
            </a:pPr>
            <a:r>
              <a:rPr lang="en-US" sz="3200" b="1" dirty="0">
                <a:solidFill>
                  <a:srgbClr val="151314"/>
                </a:solidFill>
                <a:latin typeface="Proxima Nova Rg" panose="02000506030000020004" pitchFamily="50" charset="0"/>
                <a:sym typeface="Proxima Nova"/>
              </a:rPr>
              <a:t>FR</a:t>
            </a:r>
            <a:endParaRPr lang="en-US" sz="800" dirty="0">
              <a:latin typeface="Proxima Nova Rg" panose="02000506030000020004" pitchFamily="50" charset="0"/>
            </a:endParaRPr>
          </a:p>
        </p:txBody>
      </p:sp>
      <p:sp>
        <p:nvSpPr>
          <p:cNvPr id="32" name="TextBox 2">
            <a:extLst>
              <a:ext uri="{FF2B5EF4-FFF2-40B4-BE49-F238E27FC236}">
                <a16:creationId xmlns:a16="http://schemas.microsoft.com/office/drawing/2014/main" xmlns="" id="{EEF0683E-CD18-D74C-8E1B-046E34FE91E9}"/>
              </a:ext>
            </a:extLst>
          </p:cNvPr>
          <p:cNvSpPr txBox="1"/>
          <p:nvPr/>
        </p:nvSpPr>
        <p:spPr>
          <a:xfrm>
            <a:off x="8549724" y="2402884"/>
            <a:ext cx="3269113" cy="16435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buClr>
                <a:srgbClr val="151314"/>
              </a:buClr>
              <a:buSzPts val="9600"/>
            </a:pPr>
            <a:r>
              <a:rPr lang="en-US" sz="4800" b="1" dirty="0">
                <a:solidFill>
                  <a:srgbClr val="151314"/>
                </a:solidFill>
                <a:latin typeface="Proxima Nova Rg" panose="02000506030000020004" pitchFamily="50" charset="0"/>
                <a:sym typeface="Proxima Nova"/>
              </a:rPr>
              <a:t>1</a:t>
            </a:r>
            <a:r>
              <a:rPr lang="en-US" sz="4800" b="1" baseline="30000" dirty="0">
                <a:solidFill>
                  <a:srgbClr val="151314"/>
                </a:solidFill>
                <a:latin typeface="Proxima Nova Rg" panose="02000506030000020004" pitchFamily="50" charset="0"/>
                <a:sym typeface="Proxima Nova"/>
              </a:rPr>
              <a:t>er</a:t>
            </a:r>
            <a:r>
              <a:rPr lang="en-US" sz="4800" b="1" dirty="0">
                <a:solidFill>
                  <a:srgbClr val="151314"/>
                </a:solidFill>
                <a:latin typeface="Proxima Nova Rg" panose="02000506030000020004" pitchFamily="50" charset="0"/>
                <a:sym typeface="Proxima Nova"/>
              </a:rPr>
              <a:t> </a:t>
            </a:r>
          </a:p>
          <a:p>
            <a:pPr algn="ctr">
              <a:lnSpc>
                <a:spcPct val="90000"/>
              </a:lnSpc>
              <a:buClr>
                <a:srgbClr val="151314"/>
              </a:buClr>
              <a:buSzPts val="9600"/>
            </a:pPr>
            <a:r>
              <a:rPr lang="en-US" sz="3200" b="1" dirty="0" err="1" smtClean="0">
                <a:solidFill>
                  <a:srgbClr val="151314"/>
                </a:solidFill>
                <a:latin typeface="Proxima Nova Rg" panose="02000506030000020004" pitchFamily="50" charset="0"/>
                <a:sym typeface="Proxima Nova"/>
              </a:rPr>
              <a:t>média</a:t>
            </a:r>
            <a:r>
              <a:rPr lang="en-US" sz="3200" b="1" dirty="0" smtClean="0">
                <a:solidFill>
                  <a:srgbClr val="151314"/>
                </a:solidFill>
                <a:latin typeface="Proxima Nova Rg" panose="02000506030000020004" pitchFamily="50" charset="0"/>
                <a:sym typeface="Proxima Nova"/>
              </a:rPr>
              <a:t> </a:t>
            </a:r>
            <a:r>
              <a:rPr lang="en-US" sz="3200" b="1" dirty="0" err="1" smtClean="0">
                <a:solidFill>
                  <a:srgbClr val="151314"/>
                </a:solidFill>
                <a:latin typeface="Proxima Nova Rg" panose="02000506030000020004" pitchFamily="50" charset="0"/>
                <a:sym typeface="Proxima Nova"/>
              </a:rPr>
              <a:t>carrière</a:t>
            </a:r>
            <a:r>
              <a:rPr lang="en-US" sz="3200" b="1" dirty="0" smtClean="0">
                <a:solidFill>
                  <a:srgbClr val="151314"/>
                </a:solidFill>
                <a:latin typeface="Proxima Nova Rg" panose="02000506030000020004" pitchFamily="50" charset="0"/>
                <a:sym typeface="Proxima Nova"/>
              </a:rPr>
              <a:t> </a:t>
            </a:r>
            <a:endParaRPr lang="en-US" sz="3200" b="1" dirty="0">
              <a:solidFill>
                <a:srgbClr val="151314"/>
              </a:solidFill>
              <a:latin typeface="Proxima Nova Rg" panose="02000506030000020004" pitchFamily="50" charset="0"/>
              <a:sym typeface="Proxima Nova"/>
            </a:endParaRPr>
          </a:p>
          <a:p>
            <a:pPr algn="ctr">
              <a:lnSpc>
                <a:spcPct val="90000"/>
              </a:lnSpc>
              <a:buClr>
                <a:srgbClr val="151314"/>
              </a:buClr>
              <a:buSzPts val="9600"/>
            </a:pPr>
            <a:r>
              <a:rPr lang="en-US" sz="3200" b="1" dirty="0">
                <a:solidFill>
                  <a:srgbClr val="151314"/>
                </a:solidFill>
                <a:latin typeface="Proxima Nova Rg" panose="02000506030000020004" pitchFamily="50" charset="0"/>
                <a:sym typeface="Proxima Nova"/>
              </a:rPr>
              <a:t>FR</a:t>
            </a:r>
            <a:endParaRPr lang="en-US" sz="800" dirty="0">
              <a:latin typeface="Proxima Nova Rg" panose="02000506030000020004" pitchFamily="50" charset="0"/>
            </a:endParaRPr>
          </a:p>
        </p:txBody>
      </p:sp>
      <p:cxnSp>
        <p:nvCxnSpPr>
          <p:cNvPr id="33" name="Connecteur droit 32">
            <a:extLst>
              <a:ext uri="{FF2B5EF4-FFF2-40B4-BE49-F238E27FC236}">
                <a16:creationId xmlns:a16="http://schemas.microsoft.com/office/drawing/2014/main" xmlns="" id="{645CEFF9-817E-B24C-BF09-FEE9AC0874F2}"/>
              </a:ext>
            </a:extLst>
          </p:cNvPr>
          <p:cNvCxnSpPr>
            <a:cxnSpLocks/>
          </p:cNvCxnSpPr>
          <p:nvPr/>
        </p:nvCxnSpPr>
        <p:spPr>
          <a:xfrm flipV="1">
            <a:off x="8338457" y="2415584"/>
            <a:ext cx="0" cy="147264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itle 1">
            <a:extLst>
              <a:ext uri="{FF2B5EF4-FFF2-40B4-BE49-F238E27FC236}">
                <a16:creationId xmlns:a16="http://schemas.microsoft.com/office/drawing/2014/main" xmlns="" id="{31702406-66E3-974E-8BB4-5D2638FAE177}"/>
              </a:ext>
            </a:extLst>
          </p:cNvPr>
          <p:cNvSpPr txBox="1">
            <a:spLocks/>
          </p:cNvSpPr>
          <p:nvPr/>
        </p:nvSpPr>
        <p:spPr>
          <a:xfrm>
            <a:off x="6005208" y="4466440"/>
            <a:ext cx="4656076" cy="569521"/>
          </a:xfrm>
          <a:prstGeom prst="rect">
            <a:avLst/>
          </a:prstGeom>
        </p:spPr>
        <p:txBody>
          <a:bodyPr vert="horz" lIns="68580" tIns="34290" rIns="68580" bIns="34290" rtlCol="0" anchor="b" anchorCtr="0">
            <a:no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l-BE" sz="2500" dirty="0" err="1" smtClean="0">
                <a:solidFill>
                  <a:srgbClr val="000000"/>
                </a:solidFill>
                <a:latin typeface="Proxima Nova Rg" panose="02000506030000020004" pitchFamily="50" charset="0"/>
              </a:rPr>
              <a:t>Près</a:t>
            </a:r>
            <a:r>
              <a:rPr lang="nl-BE" sz="2500" dirty="0" smtClean="0">
                <a:solidFill>
                  <a:srgbClr val="000000"/>
                </a:solidFill>
                <a:latin typeface="Proxima Nova Rg" panose="02000506030000020004" pitchFamily="50" charset="0"/>
              </a:rPr>
              <a:t> de 3.000.000 </a:t>
            </a:r>
            <a:r>
              <a:rPr lang="nl-BE" sz="2500" dirty="0">
                <a:solidFill>
                  <a:srgbClr val="000000"/>
                </a:solidFill>
                <a:latin typeface="Proxima Nova Rg" panose="02000506030000020004" pitchFamily="50" charset="0"/>
              </a:rPr>
              <a:t>Personnes/jour</a:t>
            </a:r>
            <a:r>
              <a:rPr lang="nl-BE" sz="2500" baseline="30000" dirty="0">
                <a:solidFill>
                  <a:srgbClr val="000000"/>
                </a:solidFill>
                <a:latin typeface="Proxima Nova Rg" panose="02000506030000020004" pitchFamily="50" charset="0"/>
              </a:rPr>
              <a:t>*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10931672" y="6519446"/>
            <a:ext cx="12121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smtClean="0">
                <a:latin typeface="Proxima Nova Rg" panose="02000506030000020004" pitchFamily="50" charset="0"/>
              </a:rPr>
              <a:t>* CIM 2022</a:t>
            </a:r>
            <a:endParaRPr lang="fr-BE" sz="1600" dirty="0">
              <a:latin typeface="Proxima Nova Rg" panose="02000506030000020004" pitchFamily="50" charset="0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5159562" y="1014353"/>
            <a:ext cx="192661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000" b="1" dirty="0" smtClean="0">
                <a:latin typeface="Proxima Nova Rg" panose="02000506030000020004" pitchFamily="50" charset="0"/>
              </a:rPr>
              <a:t>Audience.</a:t>
            </a:r>
            <a:endParaRPr lang="fr-BE" sz="3000" b="1" dirty="0">
              <a:latin typeface="Proxima Nova Rg" panose="0200050603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1365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E8C0BF7D-73E5-854C-A02F-7F717BB9D2E7}"/>
              </a:ext>
            </a:extLst>
          </p:cNvPr>
          <p:cNvSpPr/>
          <p:nvPr/>
        </p:nvSpPr>
        <p:spPr>
          <a:xfrm>
            <a:off x="0" y="-8250"/>
            <a:ext cx="3962400" cy="6866250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14E8DB3F-5197-FC48-A764-EE1137A64E36}"/>
              </a:ext>
            </a:extLst>
          </p:cNvPr>
          <p:cNvSpPr/>
          <p:nvPr/>
        </p:nvSpPr>
        <p:spPr>
          <a:xfrm>
            <a:off x="5871606" y="2688006"/>
            <a:ext cx="6320394" cy="2517041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2">
            <a:extLst>
              <a:ext uri="{FF2B5EF4-FFF2-40B4-BE49-F238E27FC236}">
                <a16:creationId xmlns:a16="http://schemas.microsoft.com/office/drawing/2014/main" xmlns="" id="{EA3B16E7-53BD-7943-86F1-4CF45B17FEE6}"/>
              </a:ext>
            </a:extLst>
          </p:cNvPr>
          <p:cNvSpPr txBox="1"/>
          <p:nvPr/>
        </p:nvSpPr>
        <p:spPr>
          <a:xfrm>
            <a:off x="5884376" y="1568589"/>
            <a:ext cx="44425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Clr>
                <a:srgbClr val="0B0C11"/>
              </a:buClr>
              <a:buSzPts val="3600"/>
            </a:pPr>
            <a:r>
              <a:rPr lang="en-US" sz="1400" b="1" dirty="0">
                <a:solidFill>
                  <a:srgbClr val="00AEEF"/>
                </a:solidFill>
                <a:latin typeface="Proxima Nova Rg" panose="02000506030000020004" pitchFamily="50" charset="0"/>
                <a:ea typeface="Proxima Nova"/>
                <a:cs typeface="Proxima Nova"/>
                <a:sym typeface="Proxima Nova"/>
              </a:rPr>
              <a:t>OCCUPEZ L’ESPACE </a:t>
            </a:r>
            <a:r>
              <a:rPr lang="en-US" sz="1400" b="1" dirty="0" smtClean="0">
                <a:solidFill>
                  <a:srgbClr val="00AEEF"/>
                </a:solidFill>
                <a:latin typeface="Proxima Nova Rg" panose="02000506030000020004" pitchFamily="50" charset="0"/>
                <a:ea typeface="Proxima Nova"/>
                <a:cs typeface="Proxima Nova"/>
                <a:sym typeface="Proxima Nova"/>
              </a:rPr>
              <a:t>VISUEL DE </a:t>
            </a:r>
            <a:r>
              <a:rPr lang="en-US" sz="1400" b="1" dirty="0">
                <a:solidFill>
                  <a:srgbClr val="00AEEF"/>
                </a:solidFill>
                <a:latin typeface="Proxima Nova Rg" panose="02000506030000020004" pitchFamily="50" charset="0"/>
                <a:ea typeface="Proxima Nova"/>
                <a:cs typeface="Proxima Nova"/>
                <a:sym typeface="Proxima Nova"/>
              </a:rPr>
              <a:t>NOS LECTEURS ET FAITES SAVOIR QUE VOUS ÊTES TOP EMPLOYER</a:t>
            </a:r>
          </a:p>
        </p:txBody>
      </p:sp>
      <p:sp>
        <p:nvSpPr>
          <p:cNvPr id="12" name="Espace réservé du contenu 2">
            <a:extLst>
              <a:ext uri="{FF2B5EF4-FFF2-40B4-BE49-F238E27FC236}">
                <a16:creationId xmlns:a16="http://schemas.microsoft.com/office/drawing/2014/main" xmlns="" id="{A6A12AD5-7D9D-0F4B-9EBB-DBA97D2D3E72}"/>
              </a:ext>
            </a:extLst>
          </p:cNvPr>
          <p:cNvSpPr txBox="1">
            <a:spLocks/>
          </p:cNvSpPr>
          <p:nvPr/>
        </p:nvSpPr>
        <p:spPr>
          <a:xfrm>
            <a:off x="6669602" y="2766513"/>
            <a:ext cx="4887659" cy="2051069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fr-BE" sz="1400" kern="0" dirty="0">
                <a:solidFill>
                  <a:schemeClr val="bg1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En tant que </a:t>
            </a:r>
            <a:r>
              <a:rPr lang="fr-BE" sz="1400" b="1" kern="0" dirty="0">
                <a:solidFill>
                  <a:schemeClr val="bg1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partenaire </a:t>
            </a:r>
            <a:r>
              <a:rPr lang="fr-BE" sz="1400" b="1" kern="0" dirty="0" smtClean="0">
                <a:solidFill>
                  <a:schemeClr val="bg1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média </a:t>
            </a:r>
            <a:r>
              <a:rPr lang="fr-BE" sz="1400" b="1" kern="0" dirty="0">
                <a:solidFill>
                  <a:schemeClr val="bg1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exclusif de Top </a:t>
            </a:r>
            <a:r>
              <a:rPr lang="fr-BE" sz="1400" b="1" kern="0" dirty="0" err="1">
                <a:solidFill>
                  <a:schemeClr val="bg1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Employers</a:t>
            </a:r>
            <a:r>
              <a:rPr lang="fr-BE" sz="1400" kern="0" dirty="0">
                <a:solidFill>
                  <a:schemeClr val="bg1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, Références vous propose de communiquer sur votre certification. </a:t>
            </a:r>
          </a:p>
          <a:p>
            <a:endParaRPr lang="fr-BE" sz="1400" kern="0" dirty="0">
              <a:solidFill>
                <a:schemeClr val="bg1"/>
              </a:solidFill>
              <a:latin typeface="Proxima Nova Rg" panose="02000506030000020004" pitchFamily="50" charset="0"/>
              <a:cs typeface="Calibri" panose="020F0502020204030204" pitchFamily="34" charset="0"/>
            </a:endParaRPr>
          </a:p>
          <a:p>
            <a:r>
              <a:rPr lang="fr-BE" sz="1400" kern="0" dirty="0">
                <a:solidFill>
                  <a:schemeClr val="bg1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Positionnez votre entreprise comme un employeur de choix grâce à des </a:t>
            </a:r>
            <a:r>
              <a:rPr lang="fr-BE" sz="1400" b="1" kern="0" dirty="0">
                <a:solidFill>
                  <a:schemeClr val="bg1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espaces visuels et rédactionnels exclusivement dédiés aux Top </a:t>
            </a:r>
            <a:r>
              <a:rPr lang="fr-BE" sz="1400" b="1" kern="0" dirty="0" err="1">
                <a:solidFill>
                  <a:schemeClr val="bg1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Employers</a:t>
            </a:r>
            <a:r>
              <a:rPr lang="fr-BE" sz="1400" b="1" kern="0" dirty="0">
                <a:solidFill>
                  <a:schemeClr val="bg1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2023 </a:t>
            </a:r>
          </a:p>
          <a:p>
            <a:endParaRPr lang="fr-BE" sz="1400" b="1" kern="0" dirty="0">
              <a:solidFill>
                <a:schemeClr val="bg1"/>
              </a:solidFill>
              <a:latin typeface="Proxima Nova Rg" panose="02000506030000020004" pitchFamily="50" charset="0"/>
              <a:cs typeface="Calibri" panose="020F0502020204030204" pitchFamily="34" charset="0"/>
            </a:endParaRPr>
          </a:p>
          <a:p>
            <a:r>
              <a:rPr lang="fr-BE" sz="1400" kern="0" dirty="0">
                <a:solidFill>
                  <a:schemeClr val="bg1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Un dossier </a:t>
            </a:r>
            <a:r>
              <a:rPr lang="fr-BE" sz="1400" kern="0" dirty="0" smtClean="0">
                <a:solidFill>
                  <a:schemeClr val="bg1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presse et digital </a:t>
            </a:r>
            <a:r>
              <a:rPr lang="fr-BE" sz="1400" kern="0" dirty="0">
                <a:solidFill>
                  <a:schemeClr val="bg1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dédié à l’évènement sera publié </a:t>
            </a:r>
            <a:r>
              <a:rPr lang="fr-BE" sz="1400" kern="0" dirty="0" smtClean="0">
                <a:solidFill>
                  <a:schemeClr val="bg1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dès le </a:t>
            </a:r>
            <a:r>
              <a:rPr lang="fr-BE" sz="1400" kern="0" dirty="0" smtClean="0">
                <a:solidFill>
                  <a:schemeClr val="bg1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27 janvier dans </a:t>
            </a:r>
            <a:r>
              <a:rPr lang="fr-BE" sz="1400" kern="0" dirty="0" smtClean="0">
                <a:solidFill>
                  <a:schemeClr val="bg1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Références, Le Soir et </a:t>
            </a:r>
            <a:r>
              <a:rPr lang="fr-BE" sz="1400" kern="0" dirty="0">
                <a:solidFill>
                  <a:schemeClr val="bg1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toutes les éditions </a:t>
            </a:r>
            <a:r>
              <a:rPr lang="fr-BE" sz="1400" kern="0" dirty="0" err="1">
                <a:solidFill>
                  <a:schemeClr val="bg1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Sudinfo</a:t>
            </a:r>
            <a:r>
              <a:rPr lang="fr-BE" sz="1400" kern="0" dirty="0" smtClean="0">
                <a:solidFill>
                  <a:schemeClr val="bg1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. </a:t>
            </a:r>
            <a:endParaRPr lang="fr-BE" sz="1400" kern="0" dirty="0">
              <a:solidFill>
                <a:schemeClr val="bg1"/>
              </a:solidFill>
              <a:latin typeface="Proxima Nova Rg" panose="02000506030000020004" pitchFamily="50" charset="0"/>
              <a:cs typeface="Calibri" panose="020F0502020204030204" pitchFamily="34" charset="0"/>
            </a:endParaRPr>
          </a:p>
          <a:p>
            <a:endParaRPr lang="fr-BE" sz="1400" b="1" kern="0" dirty="0">
              <a:solidFill>
                <a:schemeClr val="bg1"/>
              </a:solidFill>
              <a:latin typeface="Proxima Nova Rg" panose="02000506030000020004" pitchFamily="50" charset="0"/>
              <a:cs typeface="Calibri" panose="020F0502020204030204" pitchFamily="34" charset="0"/>
            </a:endParaRPr>
          </a:p>
          <a:p>
            <a:endParaRPr lang="fr-BE" sz="1400" b="1" kern="0" dirty="0">
              <a:solidFill>
                <a:schemeClr val="bg1"/>
              </a:solidFill>
              <a:latin typeface="Proxima Nova Rg" panose="02000506030000020004" pitchFamily="50" charset="0"/>
              <a:cs typeface="Calibri" panose="020F0502020204030204" pitchFamily="34" charset="0"/>
            </a:endParaRPr>
          </a:p>
          <a:p>
            <a:endParaRPr lang="fr-BE" sz="1400" b="1" kern="0" dirty="0">
              <a:solidFill>
                <a:schemeClr val="bg1"/>
              </a:solidFill>
              <a:latin typeface="Proxima Nova Rg" panose="02000506030000020004" pitchFamily="50" charset="0"/>
              <a:cs typeface="Calibri" panose="020F0502020204030204" pitchFamily="34" charset="0"/>
            </a:endParaRPr>
          </a:p>
          <a:p>
            <a:endParaRPr lang="fr-BE" sz="1400" b="1" kern="0" dirty="0">
              <a:solidFill>
                <a:schemeClr val="bg1"/>
              </a:solidFill>
              <a:latin typeface="Proxima Nova Rg" panose="02000506030000020004" pitchFamily="50" charset="0"/>
              <a:cs typeface="Calibri" panose="020F0502020204030204" pitchFamily="34" charset="0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DAF44C0E-35E3-0748-8998-990ADF58261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2956" y="149653"/>
            <a:ext cx="2132068" cy="531107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2CF3746E-C709-2B49-A6AD-6966486E79F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2956" y="141497"/>
            <a:ext cx="2132067" cy="533972"/>
          </a:xfrm>
          <a:prstGeom prst="rect">
            <a:avLst/>
          </a:prstGeom>
        </p:spPr>
      </p:pic>
      <p:sp>
        <p:nvSpPr>
          <p:cNvPr id="19" name="Espace réservé du contenu 2">
            <a:extLst>
              <a:ext uri="{FF2B5EF4-FFF2-40B4-BE49-F238E27FC236}">
                <a16:creationId xmlns:a16="http://schemas.microsoft.com/office/drawing/2014/main" xmlns="" id="{80A842AA-B761-0541-B396-DBDA35842414}"/>
              </a:ext>
            </a:extLst>
          </p:cNvPr>
          <p:cNvSpPr txBox="1">
            <a:spLocks/>
          </p:cNvSpPr>
          <p:nvPr/>
        </p:nvSpPr>
        <p:spPr>
          <a:xfrm>
            <a:off x="6669602" y="3993216"/>
            <a:ext cx="4887659" cy="1211831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endParaRPr lang="fr-BE" sz="1400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xmlns="" id="{F277DDEB-A7F8-B24D-B542-A9EFC9BC1F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1614" y="5617344"/>
            <a:ext cx="3532607" cy="1117823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EEED70AE-702D-594A-B0ED-244580B1962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9213" y="544875"/>
            <a:ext cx="2533785" cy="371981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BE7FC071-F1B5-1940-A360-14AC62DA2AE7}"/>
              </a:ext>
            </a:extLst>
          </p:cNvPr>
          <p:cNvSpPr/>
          <p:nvPr/>
        </p:nvSpPr>
        <p:spPr>
          <a:xfrm>
            <a:off x="735724" y="141497"/>
            <a:ext cx="2459421" cy="35593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0445DAA5-533B-BB42-B5F1-F50D178337A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286" y="158822"/>
            <a:ext cx="2547921" cy="3741820"/>
          </a:xfrm>
          <a:prstGeom prst="rect">
            <a:avLst/>
          </a:prstGeom>
        </p:spPr>
      </p:pic>
      <p:pic>
        <p:nvPicPr>
          <p:cNvPr id="9" name="Image 8">
            <a:hlinkClick r:id="rId7"/>
            <a:extLst>
              <a:ext uri="{FF2B5EF4-FFF2-40B4-BE49-F238E27FC236}">
                <a16:creationId xmlns:a16="http://schemas.microsoft.com/office/drawing/2014/main" xmlns="" id="{A36A0FFF-8F58-C744-B849-7BB6F1D3638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06599">
            <a:off x="573648" y="1912859"/>
            <a:ext cx="3128022" cy="4587766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5871606" y="1029792"/>
            <a:ext cx="178452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000" b="1" dirty="0" smtClean="0">
                <a:latin typeface="Proxima Nova Rg" panose="02000506030000020004" pitchFamily="50" charset="0"/>
              </a:rPr>
              <a:t>Visibilité.</a:t>
            </a:r>
            <a:endParaRPr lang="fr-BE" sz="3000" b="1" dirty="0">
              <a:latin typeface="Proxima Nova Rg" panose="02000506030000020004" pitchFamily="50" charset="0"/>
            </a:endParaRPr>
          </a:p>
        </p:txBody>
      </p:sp>
      <p:cxnSp>
        <p:nvCxnSpPr>
          <p:cNvPr id="15" name="Straight Connector 9">
            <a:extLst>
              <a:ext uri="{FF2B5EF4-FFF2-40B4-BE49-F238E27FC236}">
                <a16:creationId xmlns:a16="http://schemas.microsoft.com/office/drawing/2014/main" xmlns="" id="{EC295460-65F1-4950-9B05-3AF6184CB251}"/>
              </a:ext>
            </a:extLst>
          </p:cNvPr>
          <p:cNvCxnSpPr>
            <a:cxnSpLocks/>
          </p:cNvCxnSpPr>
          <p:nvPr/>
        </p:nvCxnSpPr>
        <p:spPr>
          <a:xfrm>
            <a:off x="3843528" y="6542436"/>
            <a:ext cx="1201706" cy="0"/>
          </a:xfrm>
          <a:prstGeom prst="line">
            <a:avLst/>
          </a:prstGeom>
          <a:ln w="28575">
            <a:solidFill>
              <a:srgbClr val="00AEE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3994178" y="6184600"/>
            <a:ext cx="235437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1400" kern="0" dirty="0" smtClean="0">
                <a:solidFill>
                  <a:srgbClr val="00B0F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Découvrez l’édition 2022 </a:t>
            </a:r>
            <a:endParaRPr lang="fr-BE" sz="1400" kern="0" dirty="0">
              <a:solidFill>
                <a:srgbClr val="00B0F0"/>
              </a:solidFill>
              <a:latin typeface="Proxima Nova Rg" panose="02000506030000020004" pitchFamily="50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3390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A6255D25-09AA-F24F-A24D-401E98FE858A}"/>
              </a:ext>
            </a:extLst>
          </p:cNvPr>
          <p:cNvSpPr/>
          <p:nvPr/>
        </p:nvSpPr>
        <p:spPr>
          <a:xfrm>
            <a:off x="0" y="-101600"/>
            <a:ext cx="5308600" cy="6959600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9B7FC2B3-1CC9-AD4E-B25C-F9CDA6270C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8545" y="851338"/>
            <a:ext cx="7810569" cy="5618402"/>
          </a:xfrm>
          <a:prstGeom prst="rect">
            <a:avLst/>
          </a:prstGeom>
        </p:spPr>
      </p:pic>
      <p:sp>
        <p:nvSpPr>
          <p:cNvPr id="26" name="TextBox 2">
            <a:extLst>
              <a:ext uri="{FF2B5EF4-FFF2-40B4-BE49-F238E27FC236}">
                <a16:creationId xmlns:a16="http://schemas.microsoft.com/office/drawing/2014/main" xmlns="" id="{0B08AE31-5EC4-D94B-AB6B-00EBD647E406}"/>
              </a:ext>
            </a:extLst>
          </p:cNvPr>
          <p:cNvSpPr txBox="1"/>
          <p:nvPr/>
        </p:nvSpPr>
        <p:spPr>
          <a:xfrm>
            <a:off x="608943" y="1134271"/>
            <a:ext cx="64008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err="1">
                <a:solidFill>
                  <a:schemeClr val="bg1"/>
                </a:solidFill>
                <a:latin typeface="Proxima Nova Rg" panose="02000506030000020004" pitchFamily="50" charset="0"/>
                <a:ea typeface="Proxima Nova"/>
                <a:cs typeface="Proxima Nova"/>
                <a:sym typeface="Proxima Nova"/>
              </a:rPr>
              <a:t>Offre</a:t>
            </a:r>
            <a:r>
              <a:rPr lang="en-US" sz="3000" b="1" dirty="0">
                <a:solidFill>
                  <a:schemeClr val="bg1"/>
                </a:solidFill>
                <a:latin typeface="Proxima Nova Rg" panose="02000506030000020004" pitchFamily="50" charset="0"/>
                <a:ea typeface="Proxima Nova"/>
                <a:cs typeface="Proxima Nova"/>
                <a:sym typeface="Proxima Nova"/>
              </a:rPr>
              <a:t> </a:t>
            </a:r>
            <a:r>
              <a:rPr lang="en-US" sz="3000" b="1" dirty="0" smtClean="0">
                <a:solidFill>
                  <a:schemeClr val="bg1"/>
                </a:solidFill>
                <a:latin typeface="Proxima Nova Rg" panose="02000506030000020004" pitchFamily="50" charset="0"/>
                <a:ea typeface="Proxima Nova"/>
                <a:cs typeface="Proxima Nova"/>
                <a:sym typeface="Proxima Nova"/>
              </a:rPr>
              <a:t>media.</a:t>
            </a:r>
            <a:endParaRPr lang="en-US" sz="3000" b="1" dirty="0">
              <a:solidFill>
                <a:schemeClr val="bg1"/>
              </a:solidFill>
              <a:latin typeface="Proxima Nova Rg" panose="02000506030000020004" pitchFamily="50" charset="0"/>
              <a:ea typeface="Proxima Nova"/>
              <a:cs typeface="Proxima Nova"/>
              <a:sym typeface="Proxima Nova"/>
            </a:endParaRPr>
          </a:p>
        </p:txBody>
      </p:sp>
      <p:sp>
        <p:nvSpPr>
          <p:cNvPr id="27" name="TextBox 4">
            <a:extLst>
              <a:ext uri="{FF2B5EF4-FFF2-40B4-BE49-F238E27FC236}">
                <a16:creationId xmlns:a16="http://schemas.microsoft.com/office/drawing/2014/main" xmlns="" id="{0A686F2B-85F6-F047-9DC8-888D7A0F2D65}"/>
              </a:ext>
            </a:extLst>
          </p:cNvPr>
          <p:cNvSpPr txBox="1"/>
          <p:nvPr/>
        </p:nvSpPr>
        <p:spPr>
          <a:xfrm>
            <a:off x="608943" y="1668220"/>
            <a:ext cx="45139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OCCUPEZ L’ESPACE VISUEL  DE NOS LECTEURS ET FAITES SAVOIR QUE VOUS ÊTES TOP EMPLOYER</a:t>
            </a:r>
          </a:p>
        </p:txBody>
      </p:sp>
      <p:sp>
        <p:nvSpPr>
          <p:cNvPr id="28" name="TextBox 5">
            <a:extLst>
              <a:ext uri="{FF2B5EF4-FFF2-40B4-BE49-F238E27FC236}">
                <a16:creationId xmlns:a16="http://schemas.microsoft.com/office/drawing/2014/main" xmlns="" id="{309CA04A-F55A-4946-ABBC-E40F13F4B595}"/>
              </a:ext>
            </a:extLst>
          </p:cNvPr>
          <p:cNvSpPr txBox="1"/>
          <p:nvPr/>
        </p:nvSpPr>
        <p:spPr>
          <a:xfrm>
            <a:off x="778062" y="2617455"/>
            <a:ext cx="3870138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  <a:latin typeface="Proxima Nova Rg" panose="02000506030000020004" pitchFamily="50" charset="0"/>
              </a:rPr>
              <a:t>Faites savoir auprès de 70% de la population active francophone que vous êtes Top </a:t>
            </a:r>
            <a:r>
              <a:rPr lang="fr-FR" sz="1400" dirty="0" err="1">
                <a:solidFill>
                  <a:schemeClr val="bg1"/>
                </a:solidFill>
                <a:latin typeface="Proxima Nova Rg" panose="02000506030000020004" pitchFamily="50" charset="0"/>
              </a:rPr>
              <a:t>Employers</a:t>
            </a:r>
            <a:r>
              <a:rPr lang="fr-FR" sz="1400" dirty="0">
                <a:solidFill>
                  <a:schemeClr val="bg1"/>
                </a:solidFill>
                <a:latin typeface="Proxima Nova Rg" panose="02000506030000020004" pitchFamily="50" charset="0"/>
              </a:rPr>
              <a:t> via:</a:t>
            </a:r>
          </a:p>
          <a:p>
            <a:pPr marL="285750" indent="-285750">
              <a:buFontTx/>
              <a:buChar char="-"/>
            </a:pPr>
            <a:r>
              <a:rPr lang="fr-FR" sz="1400" dirty="0">
                <a:solidFill>
                  <a:schemeClr val="bg1"/>
                </a:solidFill>
                <a:latin typeface="Proxima Nova Rg" panose="02000506030000020004" pitchFamily="50" charset="0"/>
              </a:rPr>
              <a:t>Le dossier spécial </a:t>
            </a:r>
            <a:r>
              <a:rPr lang="fr-FR" sz="1400" dirty="0" smtClean="0">
                <a:solidFill>
                  <a:schemeClr val="bg1"/>
                </a:solidFill>
                <a:latin typeface="Proxima Nova Rg" panose="02000506030000020004" pitchFamily="50" charset="0"/>
              </a:rPr>
              <a:t>Références publié </a:t>
            </a:r>
            <a:r>
              <a:rPr lang="fr-FR" sz="1400" dirty="0" smtClean="0">
                <a:solidFill>
                  <a:schemeClr val="bg1"/>
                </a:solidFill>
                <a:latin typeface="Proxima Nova Rg" panose="02000506030000020004" pitchFamily="50" charset="0"/>
              </a:rPr>
              <a:t>le </a:t>
            </a:r>
            <a:r>
              <a:rPr lang="fr-FR" sz="1400" dirty="0" smtClean="0">
                <a:solidFill>
                  <a:schemeClr val="bg1"/>
                </a:solidFill>
                <a:latin typeface="Proxima Nova Rg" panose="02000506030000020004" pitchFamily="50" charset="0"/>
              </a:rPr>
              <a:t>27 et 28 janvier dans toutes les éditions </a:t>
            </a:r>
            <a:r>
              <a:rPr lang="fr-FR" sz="1400" dirty="0" err="1" smtClean="0">
                <a:solidFill>
                  <a:schemeClr val="bg1"/>
                </a:solidFill>
                <a:latin typeface="Proxima Nova Rg" panose="02000506030000020004" pitchFamily="50" charset="0"/>
              </a:rPr>
              <a:t>Sudinfo</a:t>
            </a:r>
            <a:r>
              <a:rPr lang="fr-FR" sz="1400" dirty="0" smtClean="0">
                <a:solidFill>
                  <a:schemeClr val="bg1"/>
                </a:solidFill>
                <a:latin typeface="Proxima Nova Rg" panose="02000506030000020004" pitchFamily="50" charset="0"/>
              </a:rPr>
              <a:t> et Le Soir</a:t>
            </a:r>
            <a:endParaRPr lang="fr-FR" sz="1400" dirty="0">
              <a:solidFill>
                <a:schemeClr val="bg1"/>
              </a:solidFill>
              <a:latin typeface="Proxima Nova Rg" panose="02000506030000020004" pitchFamily="50" charset="0"/>
            </a:endParaRPr>
          </a:p>
          <a:p>
            <a:pPr marL="285750" indent="-285750">
              <a:buFontTx/>
              <a:buChar char="-"/>
            </a:pPr>
            <a:r>
              <a:rPr lang="fr-FR" sz="1400" dirty="0">
                <a:solidFill>
                  <a:schemeClr val="bg1"/>
                </a:solidFill>
                <a:latin typeface="Proxima Nova Rg" panose="02000506030000020004" pitchFamily="50" charset="0"/>
              </a:rPr>
              <a:t>Les sites </a:t>
            </a:r>
            <a:r>
              <a:rPr lang="fr-FR" sz="1400" dirty="0" err="1">
                <a:solidFill>
                  <a:schemeClr val="bg1"/>
                </a:solidFill>
                <a:latin typeface="Proxima Nova Rg" panose="02000506030000020004" pitchFamily="50" charset="0"/>
              </a:rPr>
              <a:t>References.be</a:t>
            </a:r>
            <a:r>
              <a:rPr lang="fr-FR" sz="1400" dirty="0">
                <a:solidFill>
                  <a:schemeClr val="bg1"/>
                </a:solidFill>
                <a:latin typeface="Proxima Nova Rg" panose="02000506030000020004" pitchFamily="50" charset="0"/>
              </a:rPr>
              <a:t>, </a:t>
            </a:r>
            <a:r>
              <a:rPr lang="fr-FR" sz="1400" dirty="0" err="1">
                <a:solidFill>
                  <a:schemeClr val="bg1"/>
                </a:solidFill>
                <a:latin typeface="Proxima Nova Rg" panose="02000506030000020004" pitchFamily="50" charset="0"/>
              </a:rPr>
              <a:t>Lesoir.be</a:t>
            </a:r>
            <a:r>
              <a:rPr lang="fr-FR" sz="1400" dirty="0">
                <a:solidFill>
                  <a:schemeClr val="bg1"/>
                </a:solidFill>
                <a:latin typeface="Proxima Nova Rg" panose="02000506030000020004" pitchFamily="50" charset="0"/>
              </a:rPr>
              <a:t> et </a:t>
            </a:r>
            <a:r>
              <a:rPr lang="fr-FR" sz="1400" dirty="0" err="1">
                <a:solidFill>
                  <a:schemeClr val="bg1"/>
                </a:solidFill>
                <a:latin typeface="Proxima Nova Rg" panose="02000506030000020004" pitchFamily="50" charset="0"/>
              </a:rPr>
              <a:t>Sudinfo.be</a:t>
            </a:r>
            <a:r>
              <a:rPr lang="fr-FR" sz="1400" dirty="0">
                <a:solidFill>
                  <a:schemeClr val="bg1"/>
                </a:solidFill>
                <a:latin typeface="Proxima Nova Rg" panose="02000506030000020004" pitchFamily="50" charset="0"/>
              </a:rPr>
              <a:t> </a:t>
            </a:r>
          </a:p>
          <a:p>
            <a:pPr marL="285750" indent="-285750">
              <a:buFontTx/>
              <a:buChar char="-"/>
            </a:pPr>
            <a:r>
              <a:rPr lang="fr-FR" sz="1400" dirty="0">
                <a:solidFill>
                  <a:schemeClr val="bg1"/>
                </a:solidFill>
                <a:latin typeface="Proxima Nova Rg" panose="02000506030000020004" pitchFamily="50" charset="0"/>
              </a:rPr>
              <a:t>La newsletter Références</a:t>
            </a:r>
          </a:p>
          <a:p>
            <a:pPr marL="285750" indent="-285750">
              <a:buFontTx/>
              <a:buChar char="-"/>
            </a:pPr>
            <a:r>
              <a:rPr lang="fr-FR" sz="1400" dirty="0">
                <a:solidFill>
                  <a:schemeClr val="bg1"/>
                </a:solidFill>
                <a:latin typeface="Proxima Nova Rg" panose="02000506030000020004" pitchFamily="50" charset="0"/>
              </a:rPr>
              <a:t>Une campagne sur les réseaux sociaux</a:t>
            </a:r>
          </a:p>
          <a:p>
            <a:endParaRPr lang="fr-FR" sz="1400" dirty="0">
              <a:solidFill>
                <a:schemeClr val="bg1"/>
              </a:solidFill>
              <a:latin typeface="Proxima Nova Rg" panose="02000506030000020004" pitchFamily="50" charset="0"/>
            </a:endParaRPr>
          </a:p>
          <a:p>
            <a:r>
              <a:rPr lang="fr-FR" sz="1400" dirty="0">
                <a:solidFill>
                  <a:schemeClr val="bg1"/>
                </a:solidFill>
                <a:latin typeface="Proxima Nova Rg" panose="02000506030000020004" pitchFamily="50" charset="0"/>
              </a:rPr>
              <a:t>Racontez votre histoire grâce à un article rédigé par Références et illustrez votre contenu grâce à un shooting photo.</a:t>
            </a:r>
          </a:p>
        </p:txBody>
      </p:sp>
      <p:cxnSp>
        <p:nvCxnSpPr>
          <p:cNvPr id="29" name="Straight Connector 29">
            <a:extLst>
              <a:ext uri="{FF2B5EF4-FFF2-40B4-BE49-F238E27FC236}">
                <a16:creationId xmlns:a16="http://schemas.microsoft.com/office/drawing/2014/main" xmlns="" id="{430C6976-6627-1F40-B28B-0DA70DD4AE37}"/>
              </a:ext>
            </a:extLst>
          </p:cNvPr>
          <p:cNvCxnSpPr>
            <a:cxnSpLocks/>
          </p:cNvCxnSpPr>
          <p:nvPr/>
        </p:nvCxnSpPr>
        <p:spPr>
          <a:xfrm flipV="1">
            <a:off x="608943" y="2702624"/>
            <a:ext cx="0" cy="2285096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57222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Image 34">
            <a:extLst>
              <a:ext uri="{FF2B5EF4-FFF2-40B4-BE49-F238E27FC236}">
                <a16:creationId xmlns:a16="http://schemas.microsoft.com/office/drawing/2014/main" xmlns="" id="{8ED2E1AA-092E-564E-9A25-05506F59F29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5066" y="3183036"/>
            <a:ext cx="1508803" cy="221579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FB580D72-AC16-ED4F-AD21-ED7626993CEC}"/>
              </a:ext>
            </a:extLst>
          </p:cNvPr>
          <p:cNvSpPr/>
          <p:nvPr/>
        </p:nvSpPr>
        <p:spPr>
          <a:xfrm>
            <a:off x="0" y="0"/>
            <a:ext cx="2180333" cy="7092176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FR" sz="1400" b="1" dirty="0">
              <a:solidFill>
                <a:schemeClr val="bg1"/>
              </a:solidFill>
              <a:latin typeface="Proxima Nova Rg" panose="02000506030000020004" pitchFamily="50" charset="0"/>
            </a:endParaRPr>
          </a:p>
        </p:txBody>
      </p:sp>
      <p:sp>
        <p:nvSpPr>
          <p:cNvPr id="18" name="object 67">
            <a:extLst>
              <a:ext uri="{FF2B5EF4-FFF2-40B4-BE49-F238E27FC236}">
                <a16:creationId xmlns:a16="http://schemas.microsoft.com/office/drawing/2014/main" xmlns="" id="{C0787BFA-2472-234C-8770-E5EAAA85F379}"/>
              </a:ext>
            </a:extLst>
          </p:cNvPr>
          <p:cNvSpPr txBox="1"/>
          <p:nvPr/>
        </p:nvSpPr>
        <p:spPr>
          <a:xfrm>
            <a:off x="149529" y="3995933"/>
            <a:ext cx="1678939" cy="252633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420"/>
              </a:lnSpc>
            </a:pPr>
            <a:r>
              <a:rPr lang="nl-BE" sz="1400" b="1" spc="-5" dirty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Devenez Top Employer aux yeux de vos futurs candidats à travers nos 3 packs medias!</a:t>
            </a:r>
          </a:p>
          <a:p>
            <a:pPr marL="12700">
              <a:lnSpc>
                <a:spcPts val="1420"/>
              </a:lnSpc>
            </a:pPr>
            <a:endParaRPr lang="nl-BE" sz="1400" b="1" spc="-5" dirty="0">
              <a:solidFill>
                <a:srgbClr val="FFFFFF"/>
              </a:solidFill>
              <a:latin typeface="Proxima Nova Rg" panose="02000506030000020004" pitchFamily="50" charset="0"/>
              <a:cs typeface="Calibri" panose="020F0502020204030204" pitchFamily="34" charset="0"/>
            </a:endParaRPr>
          </a:p>
          <a:p>
            <a:pPr marL="12700">
              <a:lnSpc>
                <a:spcPts val="1420"/>
              </a:lnSpc>
            </a:pPr>
            <a:r>
              <a:rPr lang="nl-BE" sz="1400" b="1" spc="-5" dirty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Racontez une histoire diffusez vos visuels et attirez les meilleurs talents</a:t>
            </a:r>
          </a:p>
          <a:p>
            <a:pPr marL="12700">
              <a:lnSpc>
                <a:spcPts val="1420"/>
              </a:lnSpc>
            </a:pPr>
            <a:endParaRPr lang="nl-BE" sz="1400" b="1" spc="-5" dirty="0">
              <a:solidFill>
                <a:srgbClr val="FFFFFF"/>
              </a:solidFill>
              <a:latin typeface="Proxima Nova Rg" panose="02000506030000020004" pitchFamily="50" charset="0"/>
              <a:cs typeface="Calibri" panose="020F0502020204030204" pitchFamily="34" charset="0"/>
            </a:endParaRPr>
          </a:p>
          <a:p>
            <a:pPr marL="12700">
              <a:lnSpc>
                <a:spcPts val="1420"/>
              </a:lnSpc>
            </a:pPr>
            <a:r>
              <a:rPr lang="fr-FR" sz="1400" dirty="0">
                <a:solidFill>
                  <a:schemeClr val="bg1"/>
                </a:solidFill>
                <a:latin typeface="Proxima Nova Rg" panose="02000506030000020004" pitchFamily="50" charset="0"/>
              </a:rPr>
              <a:t>*Interview et shooting photo inclus</a:t>
            </a:r>
            <a:endParaRPr lang="fr-BE" sz="1400" dirty="0">
              <a:solidFill>
                <a:schemeClr val="bg1"/>
              </a:solidFill>
              <a:latin typeface="Proxima Nova Rg" panose="02000506030000020004" pitchFamily="50" charset="0"/>
            </a:endParaRPr>
          </a:p>
        </p:txBody>
      </p:sp>
      <p:sp>
        <p:nvSpPr>
          <p:cNvPr id="141" name="TextBox 2">
            <a:extLst>
              <a:ext uri="{FF2B5EF4-FFF2-40B4-BE49-F238E27FC236}">
                <a16:creationId xmlns:a16="http://schemas.microsoft.com/office/drawing/2014/main" xmlns="" id="{EC3C342A-977A-2249-A5B2-FB6FD632B28F}"/>
              </a:ext>
            </a:extLst>
          </p:cNvPr>
          <p:cNvSpPr txBox="1"/>
          <p:nvPr/>
        </p:nvSpPr>
        <p:spPr>
          <a:xfrm>
            <a:off x="3021993" y="232937"/>
            <a:ext cx="304402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Offre</a:t>
            </a:r>
            <a:r>
              <a:rPr lang="en-US" sz="3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r>
              <a:rPr lang="en-US" sz="3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media.</a:t>
            </a:r>
            <a:endParaRPr lang="en-US" sz="3000" b="1" dirty="0">
              <a:solidFill>
                <a:schemeClr val="tx1">
                  <a:lumMod val="85000"/>
                  <a:lumOff val="15000"/>
                </a:schemeClr>
              </a:solidFill>
              <a:latin typeface="Proxima Nova Rg" panose="02000506030000020004" pitchFamily="50" charset="0"/>
              <a:cs typeface="Calibri" panose="020F050202020403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3F3D8417-6868-2B49-A1B1-A54A14CDD9EE}"/>
              </a:ext>
            </a:extLst>
          </p:cNvPr>
          <p:cNvSpPr/>
          <p:nvPr/>
        </p:nvSpPr>
        <p:spPr>
          <a:xfrm>
            <a:off x="422379" y="1051751"/>
            <a:ext cx="1096455" cy="234685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45" name="Image 144">
            <a:extLst>
              <a:ext uri="{FF2B5EF4-FFF2-40B4-BE49-F238E27FC236}">
                <a16:creationId xmlns:a16="http://schemas.microsoft.com/office/drawing/2014/main" xmlns="" id="{3FEB903C-0F91-6644-BC9A-BBC248BA785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2956" y="141497"/>
            <a:ext cx="2132067" cy="533972"/>
          </a:xfrm>
          <a:prstGeom prst="rect">
            <a:avLst/>
          </a:prstGeom>
        </p:spPr>
      </p:pic>
      <p:sp>
        <p:nvSpPr>
          <p:cNvPr id="144" name="TextBox 4">
            <a:extLst>
              <a:ext uri="{FF2B5EF4-FFF2-40B4-BE49-F238E27FC236}">
                <a16:creationId xmlns:a16="http://schemas.microsoft.com/office/drawing/2014/main" xmlns="" id="{F6F3E894-AEFC-1B4C-93B6-86A9659FCDD3}"/>
              </a:ext>
            </a:extLst>
          </p:cNvPr>
          <p:cNvSpPr txBox="1"/>
          <p:nvPr/>
        </p:nvSpPr>
        <p:spPr>
          <a:xfrm>
            <a:off x="3021993" y="735892"/>
            <a:ext cx="45139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AEE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PACKS TOP EMPLOYERS 2023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CDC82699-0884-8841-928C-065468C9742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372" y="1007124"/>
            <a:ext cx="7784092" cy="1489187"/>
          </a:xfrm>
          <a:prstGeom prst="rect">
            <a:avLst/>
          </a:prstGeom>
        </p:spPr>
      </p:pic>
      <p:sp>
        <p:nvSpPr>
          <p:cNvPr id="150" name="object 129">
            <a:extLst>
              <a:ext uri="{FF2B5EF4-FFF2-40B4-BE49-F238E27FC236}">
                <a16:creationId xmlns:a16="http://schemas.microsoft.com/office/drawing/2014/main" xmlns="" id="{C14794BC-4308-6C4C-B572-C43988DD0BAC}"/>
              </a:ext>
            </a:extLst>
          </p:cNvPr>
          <p:cNvSpPr txBox="1"/>
          <p:nvPr/>
        </p:nvSpPr>
        <p:spPr>
          <a:xfrm>
            <a:off x="3068434" y="2520863"/>
            <a:ext cx="1438996" cy="3949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nl-BE" sz="1200" spc="25" dirty="0">
                <a:latin typeface="Proxima Nova Rg" panose="02000506030000020004" pitchFamily="50" charset="0"/>
                <a:cs typeface="Calibri" panose="020F0502020204030204" pitchFamily="34" charset="0"/>
              </a:rPr>
              <a:t>+ Boost digital</a:t>
            </a:r>
          </a:p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nl-BE" sz="1200" spc="25" dirty="0">
                <a:latin typeface="Proxima Nova Rg" panose="02000506030000020004" pitchFamily="50" charset="0"/>
                <a:cs typeface="Calibri" panose="020F0502020204030204" pitchFamily="34" charset="0"/>
              </a:rPr>
              <a:t>200k impressions</a:t>
            </a:r>
            <a:endParaRPr sz="1200" dirty="0">
              <a:latin typeface="Proxima Nova Rg" panose="02000506030000020004" pitchFamily="50" charset="0"/>
              <a:cs typeface="Calibri" panose="020F0502020204030204" pitchFamily="34" charset="0"/>
            </a:endParaRPr>
          </a:p>
        </p:txBody>
      </p:sp>
      <p:sp>
        <p:nvSpPr>
          <p:cNvPr id="152" name="object 129">
            <a:extLst>
              <a:ext uri="{FF2B5EF4-FFF2-40B4-BE49-F238E27FC236}">
                <a16:creationId xmlns:a16="http://schemas.microsoft.com/office/drawing/2014/main" xmlns="" id="{11F067F2-BD39-E342-8D71-3EF898BA3C22}"/>
              </a:ext>
            </a:extLst>
          </p:cNvPr>
          <p:cNvSpPr txBox="1"/>
          <p:nvPr/>
        </p:nvSpPr>
        <p:spPr>
          <a:xfrm>
            <a:off x="5799442" y="2520863"/>
            <a:ext cx="1438996" cy="3949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nl-BE" sz="1200" spc="25" dirty="0">
                <a:latin typeface="Proxima Nova Rg" panose="02000506030000020004" pitchFamily="50" charset="0"/>
                <a:cs typeface="Calibri" panose="020F0502020204030204" pitchFamily="34" charset="0"/>
              </a:rPr>
              <a:t>+ Boost digital</a:t>
            </a:r>
          </a:p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nl-BE" sz="1200" spc="25" dirty="0">
                <a:latin typeface="Proxima Nova Rg" panose="02000506030000020004" pitchFamily="50" charset="0"/>
                <a:cs typeface="Calibri" panose="020F0502020204030204" pitchFamily="34" charset="0"/>
              </a:rPr>
              <a:t>1500 </a:t>
            </a:r>
            <a:r>
              <a:rPr lang="nl-BE" sz="1200" spc="25" dirty="0" err="1" smtClean="0">
                <a:latin typeface="Proxima Nova Rg" panose="02000506030000020004" pitchFamily="50" charset="0"/>
                <a:cs typeface="Calibri" panose="020F0502020204030204" pitchFamily="34" charset="0"/>
              </a:rPr>
              <a:t>lectures</a:t>
            </a:r>
            <a:endParaRPr sz="1200" dirty="0">
              <a:latin typeface="Proxima Nova Rg" panose="02000506030000020004" pitchFamily="50" charset="0"/>
              <a:cs typeface="Calibri" panose="020F0502020204030204" pitchFamily="34" charset="0"/>
            </a:endParaRPr>
          </a:p>
        </p:txBody>
      </p:sp>
      <p:sp>
        <p:nvSpPr>
          <p:cNvPr id="153" name="object 129">
            <a:extLst>
              <a:ext uri="{FF2B5EF4-FFF2-40B4-BE49-F238E27FC236}">
                <a16:creationId xmlns:a16="http://schemas.microsoft.com/office/drawing/2014/main" xmlns="" id="{83D73FF0-83BC-2141-8AAD-86F0155E3B08}"/>
              </a:ext>
            </a:extLst>
          </p:cNvPr>
          <p:cNvSpPr txBox="1"/>
          <p:nvPr/>
        </p:nvSpPr>
        <p:spPr>
          <a:xfrm>
            <a:off x="8042769" y="2520863"/>
            <a:ext cx="2658245" cy="3949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nl-BE" sz="1200" spc="25" dirty="0">
                <a:latin typeface="Proxima Nova Rg" panose="02000506030000020004" pitchFamily="50" charset="0"/>
                <a:cs typeface="Calibri" panose="020F0502020204030204" pitchFamily="34" charset="0"/>
              </a:rPr>
              <a:t>+ Boost digital</a:t>
            </a:r>
          </a:p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nl-BE" sz="1200" spc="25" dirty="0">
                <a:latin typeface="Proxima Nova Rg" panose="02000506030000020004" pitchFamily="50" charset="0"/>
                <a:cs typeface="Calibri" panose="020F0502020204030204" pitchFamily="34" charset="0"/>
              </a:rPr>
              <a:t>1500 </a:t>
            </a:r>
            <a:r>
              <a:rPr lang="nl-BE" sz="1200" spc="25" dirty="0" err="1" smtClean="0">
                <a:latin typeface="Proxima Nova Rg" panose="02000506030000020004" pitchFamily="50" charset="0"/>
                <a:cs typeface="Calibri" panose="020F0502020204030204" pitchFamily="34" charset="0"/>
              </a:rPr>
              <a:t>lectures</a:t>
            </a:r>
            <a:r>
              <a:rPr lang="nl-BE" sz="1200" spc="25" dirty="0" smtClean="0">
                <a:latin typeface="Proxima Nova Rg" panose="02000506030000020004" pitchFamily="50" charset="0"/>
                <a:cs typeface="Calibri" panose="020F0502020204030204" pitchFamily="34" charset="0"/>
              </a:rPr>
              <a:t> et </a:t>
            </a:r>
            <a:r>
              <a:rPr lang="nl-BE" sz="1200" spc="25" dirty="0">
                <a:latin typeface="Proxima Nova Rg" panose="02000506030000020004" pitchFamily="50" charset="0"/>
                <a:cs typeface="Calibri" panose="020F0502020204030204" pitchFamily="34" charset="0"/>
              </a:rPr>
              <a:t>200k impressions</a:t>
            </a:r>
            <a:endParaRPr sz="1200" dirty="0">
              <a:latin typeface="Proxima Nova Rg" panose="02000506030000020004" pitchFamily="50" charset="0"/>
              <a:cs typeface="Calibri" panose="020F0502020204030204" pitchFamily="34" charset="0"/>
            </a:endParaRPr>
          </a:p>
        </p:txBody>
      </p:sp>
      <p:sp>
        <p:nvSpPr>
          <p:cNvPr id="157" name="object 129">
            <a:extLst>
              <a:ext uri="{FF2B5EF4-FFF2-40B4-BE49-F238E27FC236}">
                <a16:creationId xmlns:a16="http://schemas.microsoft.com/office/drawing/2014/main" xmlns="" id="{CA32C9FB-4222-AF40-869D-A5DABCA3F406}"/>
              </a:ext>
            </a:extLst>
          </p:cNvPr>
          <p:cNvSpPr txBox="1"/>
          <p:nvPr/>
        </p:nvSpPr>
        <p:spPr>
          <a:xfrm>
            <a:off x="3068434" y="6021429"/>
            <a:ext cx="1763888" cy="6412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nl-BE" sz="2000" b="1" spc="25" dirty="0">
                <a:latin typeface="Proxima Nova Rg" panose="02000506030000020004" pitchFamily="50" charset="0"/>
                <a:cs typeface="Calibri" panose="020F0502020204030204" pitchFamily="34" charset="0"/>
              </a:rPr>
              <a:t>Branding </a:t>
            </a:r>
            <a:endParaRPr lang="nl-BE" sz="2000" b="1" spc="25" dirty="0" smtClean="0">
              <a:latin typeface="Proxima Nova Rg" panose="02000506030000020004" pitchFamily="50" charset="0"/>
              <a:cs typeface="Calibri" panose="020F0502020204030204" pitchFamily="34" charset="0"/>
            </a:endParaRPr>
          </a:p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nl-BE" sz="2000" b="1" spc="25" dirty="0" smtClean="0">
                <a:latin typeface="Proxima Nova Rg" panose="02000506030000020004" pitchFamily="50" charset="0"/>
                <a:cs typeface="Calibri" panose="020F0502020204030204" pitchFamily="34" charset="0"/>
              </a:rPr>
              <a:t>Pack</a:t>
            </a:r>
            <a:endParaRPr sz="2000" b="1" dirty="0">
              <a:latin typeface="Proxima Nova Rg" panose="02000506030000020004" pitchFamily="50" charset="0"/>
              <a:cs typeface="Calibri" panose="020F0502020204030204" pitchFamily="34" charset="0"/>
            </a:endParaRPr>
          </a:p>
        </p:txBody>
      </p:sp>
      <p:sp>
        <p:nvSpPr>
          <p:cNvPr id="158" name="object 129">
            <a:extLst>
              <a:ext uri="{FF2B5EF4-FFF2-40B4-BE49-F238E27FC236}">
                <a16:creationId xmlns:a16="http://schemas.microsoft.com/office/drawing/2014/main" xmlns="" id="{1DAA0CC4-6666-2B40-AAB6-399A6AB721EA}"/>
              </a:ext>
            </a:extLst>
          </p:cNvPr>
          <p:cNvSpPr txBox="1"/>
          <p:nvPr/>
        </p:nvSpPr>
        <p:spPr>
          <a:xfrm>
            <a:off x="5718388" y="6019862"/>
            <a:ext cx="1876234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nl-BE" sz="2000" b="1" spc="25" dirty="0" smtClean="0">
                <a:latin typeface="Proxima Nova Rg" panose="02000506030000020004" pitchFamily="50" charset="0"/>
                <a:cs typeface="Calibri" panose="020F0502020204030204" pitchFamily="34" charset="0"/>
              </a:rPr>
              <a:t>Storytelling Pack*</a:t>
            </a:r>
            <a:endParaRPr sz="2000" b="1" dirty="0">
              <a:latin typeface="Proxima Nova Rg" panose="02000506030000020004" pitchFamily="50" charset="0"/>
              <a:cs typeface="Calibri" panose="020F0502020204030204" pitchFamily="34" charset="0"/>
            </a:endParaRPr>
          </a:p>
        </p:txBody>
      </p:sp>
      <p:sp>
        <p:nvSpPr>
          <p:cNvPr id="160" name="object 129">
            <a:extLst>
              <a:ext uri="{FF2B5EF4-FFF2-40B4-BE49-F238E27FC236}">
                <a16:creationId xmlns:a16="http://schemas.microsoft.com/office/drawing/2014/main" xmlns="" id="{CCD74AD5-949E-A941-AA9C-49B8A843AAAA}"/>
              </a:ext>
            </a:extLst>
          </p:cNvPr>
          <p:cNvSpPr txBox="1"/>
          <p:nvPr/>
        </p:nvSpPr>
        <p:spPr>
          <a:xfrm>
            <a:off x="8254324" y="6019862"/>
            <a:ext cx="2316140" cy="6412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nl-BE" sz="2000" b="1" spc="25" dirty="0">
                <a:latin typeface="Proxima Nova Rg" panose="02000506030000020004" pitchFamily="50" charset="0"/>
                <a:cs typeface="Calibri" panose="020F0502020204030204" pitchFamily="34" charset="0"/>
              </a:rPr>
              <a:t>Employer Branding </a:t>
            </a:r>
            <a:endParaRPr lang="nl-BE" sz="2000" b="1" spc="25" dirty="0" smtClean="0">
              <a:latin typeface="Proxima Nova Rg" panose="02000506030000020004" pitchFamily="50" charset="0"/>
              <a:cs typeface="Calibri" panose="020F0502020204030204" pitchFamily="34" charset="0"/>
            </a:endParaRPr>
          </a:p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nl-BE" sz="2000" b="1" spc="25" dirty="0" smtClean="0">
                <a:latin typeface="Proxima Nova Rg" panose="02000506030000020004" pitchFamily="50" charset="0"/>
                <a:cs typeface="Calibri" panose="020F0502020204030204" pitchFamily="34" charset="0"/>
              </a:rPr>
              <a:t>Pack*</a:t>
            </a:r>
            <a:endParaRPr sz="2000" b="1" dirty="0">
              <a:latin typeface="Proxima Nova Rg" panose="02000506030000020004" pitchFamily="50" charset="0"/>
              <a:cs typeface="Calibri" panose="020F050202020403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C7581B16-B91A-C84C-87D8-B0311851C008}"/>
              </a:ext>
            </a:extLst>
          </p:cNvPr>
          <p:cNvSpPr/>
          <p:nvPr/>
        </p:nvSpPr>
        <p:spPr>
          <a:xfrm>
            <a:off x="8473143" y="5803392"/>
            <a:ext cx="1109769" cy="2164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F0D47299-536F-B74C-B7CB-332357FED36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248"/>
          <a:stretch/>
        </p:blipFill>
        <p:spPr>
          <a:xfrm>
            <a:off x="3321269" y="1270907"/>
            <a:ext cx="1010311" cy="176893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461EE2EE-9AA4-9B42-A483-2A3B846C9549}"/>
              </a:ext>
            </a:extLst>
          </p:cNvPr>
          <p:cNvSpPr/>
          <p:nvPr/>
        </p:nvSpPr>
        <p:spPr>
          <a:xfrm>
            <a:off x="7238438" y="1836204"/>
            <a:ext cx="358116" cy="2036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9" name="Image 28">
            <a:extLst>
              <a:ext uri="{FF2B5EF4-FFF2-40B4-BE49-F238E27FC236}">
                <a16:creationId xmlns:a16="http://schemas.microsoft.com/office/drawing/2014/main" xmlns="" id="{256CDD64-1332-3B42-8E7B-8BB69E53DDD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972" y="1845035"/>
            <a:ext cx="261855" cy="167587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xmlns="" id="{8ED2E1AA-092E-564E-9A25-05506F59F29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5832" y="3183037"/>
            <a:ext cx="1508803" cy="2215795"/>
          </a:xfrm>
          <a:prstGeom prst="rect">
            <a:avLst/>
          </a:prstGeom>
        </p:spPr>
      </p:pic>
      <p:pic>
        <p:nvPicPr>
          <p:cNvPr id="34" name="Image 33">
            <a:extLst>
              <a:ext uri="{FF2B5EF4-FFF2-40B4-BE49-F238E27FC236}">
                <a16:creationId xmlns:a16="http://schemas.microsoft.com/office/drawing/2014/main" xmlns="" id="{266DEF9C-51C0-8D47-9183-486829AFDD0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9934">
            <a:off x="5855802" y="4506643"/>
            <a:ext cx="1660920" cy="1177595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46CC12DE-ECF3-044F-8722-E66CAB6B5FE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3049" y="1229097"/>
            <a:ext cx="1168631" cy="736270"/>
          </a:xfrm>
          <a:prstGeom prst="rect">
            <a:avLst/>
          </a:prstGeom>
        </p:spPr>
      </p:pic>
      <p:pic>
        <p:nvPicPr>
          <p:cNvPr id="37" name="Image 36">
            <a:extLst>
              <a:ext uri="{FF2B5EF4-FFF2-40B4-BE49-F238E27FC236}">
                <a16:creationId xmlns:a16="http://schemas.microsoft.com/office/drawing/2014/main" xmlns="" id="{685C2CB6-13C9-7046-A7D3-8C18864AE96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7662" y="1229097"/>
            <a:ext cx="1168631" cy="73627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3E3CACC4-01A8-2B42-B81A-86E4620FCD0E}"/>
              </a:ext>
            </a:extLst>
          </p:cNvPr>
          <p:cNvSpPr/>
          <p:nvPr/>
        </p:nvSpPr>
        <p:spPr>
          <a:xfrm rot="514652">
            <a:off x="8694050" y="3440506"/>
            <a:ext cx="1519936" cy="22157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2" name="Image 31">
            <a:extLst>
              <a:ext uri="{FF2B5EF4-FFF2-40B4-BE49-F238E27FC236}">
                <a16:creationId xmlns:a16="http://schemas.microsoft.com/office/drawing/2014/main" xmlns="" id="{266DEF9C-51C0-8D47-9183-486829AFDD0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9934">
            <a:off x="8782676" y="3455819"/>
            <a:ext cx="1660920" cy="1177595"/>
          </a:xfrm>
          <a:prstGeom prst="rect">
            <a:avLst/>
          </a:prstGeom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xmlns="" id="{24BC0EF3-E150-BD4B-9B56-3758B357712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9934">
            <a:off x="8662981" y="4614227"/>
            <a:ext cx="1582077" cy="1095929"/>
          </a:xfrm>
          <a:prstGeom prst="rect">
            <a:avLst/>
          </a:prstGeom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xmlns="" id="{8ED2E1AA-092E-564E-9A25-05506F59F29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8609" y="3183037"/>
            <a:ext cx="1508803" cy="2215795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3E3CACC4-01A8-2B42-B81A-86E4620FCD0E}"/>
              </a:ext>
            </a:extLst>
          </p:cNvPr>
          <p:cNvSpPr/>
          <p:nvPr/>
        </p:nvSpPr>
        <p:spPr>
          <a:xfrm rot="514652">
            <a:off x="3136998" y="4484633"/>
            <a:ext cx="1732017" cy="1214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24BC0EF3-E150-BD4B-9B56-3758B357712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9934">
            <a:off x="3172209" y="4506643"/>
            <a:ext cx="1699970" cy="1177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782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Rectangle 141">
            <a:extLst>
              <a:ext uri="{FF2B5EF4-FFF2-40B4-BE49-F238E27FC236}">
                <a16:creationId xmlns:a16="http://schemas.microsoft.com/office/drawing/2014/main" xmlns="" id="{C06B4BD8-E2DD-DD4D-BA3E-AE48604C9290}"/>
              </a:ext>
            </a:extLst>
          </p:cNvPr>
          <p:cNvSpPr/>
          <p:nvPr/>
        </p:nvSpPr>
        <p:spPr>
          <a:xfrm>
            <a:off x="0" y="0"/>
            <a:ext cx="2180333" cy="7092176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Proxima Nova Rg" panose="02000506030000020004" pitchFamily="50" charset="0"/>
            </a:endParaRPr>
          </a:p>
        </p:txBody>
      </p:sp>
      <p:sp>
        <p:nvSpPr>
          <p:cNvPr id="145" name="Rectangle 144">
            <a:extLst>
              <a:ext uri="{FF2B5EF4-FFF2-40B4-BE49-F238E27FC236}">
                <a16:creationId xmlns:a16="http://schemas.microsoft.com/office/drawing/2014/main" xmlns="" id="{83322CFF-28A0-5D44-86D3-A5F65E944E92}"/>
              </a:ext>
            </a:extLst>
          </p:cNvPr>
          <p:cNvSpPr/>
          <p:nvPr/>
        </p:nvSpPr>
        <p:spPr>
          <a:xfrm>
            <a:off x="422379" y="1051751"/>
            <a:ext cx="1096455" cy="234685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Proxima Nova Rg" panose="02000506030000020004" pitchFamily="50" charset="0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E3E22224-F24A-974D-9EB5-0A557C761DC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624" y="1637916"/>
            <a:ext cx="7063316" cy="3158970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xmlns="" id="{131351AB-D8D5-8E42-A757-338E55812730}"/>
              </a:ext>
            </a:extLst>
          </p:cNvPr>
          <p:cNvSpPr txBox="1"/>
          <p:nvPr/>
        </p:nvSpPr>
        <p:spPr>
          <a:xfrm>
            <a:off x="6602891" y="1674008"/>
            <a:ext cx="13712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 err="1">
                <a:solidFill>
                  <a:schemeClr val="bg1"/>
                </a:solidFill>
                <a:latin typeface="Proxima Nova Rg" panose="02000506030000020004" pitchFamily="50" charset="0"/>
              </a:rPr>
              <a:t>Branding</a:t>
            </a:r>
            <a:r>
              <a:rPr lang="fr-FR" sz="1400" b="1" dirty="0">
                <a:solidFill>
                  <a:schemeClr val="bg1"/>
                </a:solidFill>
                <a:latin typeface="Proxima Nova Rg" panose="02000506030000020004" pitchFamily="50" charset="0"/>
              </a:rPr>
              <a:t> Pack</a:t>
            </a:r>
            <a:endParaRPr lang="fr-FR" sz="1400" b="1" baseline="30000" dirty="0">
              <a:solidFill>
                <a:schemeClr val="bg1"/>
              </a:solidFill>
              <a:latin typeface="Proxima Nova Rg" panose="02000506030000020004" pitchFamily="50" charset="0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xmlns="" id="{82EF8372-4203-534C-BE40-960992D23B7E}"/>
              </a:ext>
            </a:extLst>
          </p:cNvPr>
          <p:cNvSpPr txBox="1"/>
          <p:nvPr/>
        </p:nvSpPr>
        <p:spPr>
          <a:xfrm>
            <a:off x="8017163" y="1588664"/>
            <a:ext cx="13712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 err="1">
                <a:solidFill>
                  <a:schemeClr val="bg1"/>
                </a:solidFill>
                <a:latin typeface="Proxima Nova Rg" panose="02000506030000020004" pitchFamily="50" charset="0"/>
              </a:rPr>
              <a:t>Storytelling</a:t>
            </a:r>
            <a:r>
              <a:rPr lang="fr-FR" sz="1400" b="1" dirty="0">
                <a:solidFill>
                  <a:schemeClr val="bg1"/>
                </a:solidFill>
                <a:latin typeface="Proxima Nova Rg" panose="02000506030000020004" pitchFamily="50" charset="0"/>
              </a:rPr>
              <a:t> Pack</a:t>
            </a:r>
            <a:endParaRPr lang="fr-FR" sz="1400" b="1" baseline="30000" dirty="0">
              <a:solidFill>
                <a:schemeClr val="bg1"/>
              </a:solidFill>
              <a:latin typeface="Proxima Nova Rg" panose="02000506030000020004" pitchFamily="50" charset="0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xmlns="" id="{E1953B63-1DA0-D14B-9A99-DD2BA5962BD8}"/>
              </a:ext>
            </a:extLst>
          </p:cNvPr>
          <p:cNvSpPr txBox="1"/>
          <p:nvPr/>
        </p:nvSpPr>
        <p:spPr>
          <a:xfrm>
            <a:off x="9407051" y="1576472"/>
            <a:ext cx="1371269" cy="6668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>
                <a:solidFill>
                  <a:schemeClr val="bg1"/>
                </a:solidFill>
                <a:latin typeface="Proxima Nova Rg" panose="02000506030000020004" pitchFamily="50" charset="0"/>
              </a:rPr>
              <a:t>Employer </a:t>
            </a:r>
            <a:r>
              <a:rPr lang="fr-FR" sz="1400" b="1" dirty="0" err="1">
                <a:solidFill>
                  <a:schemeClr val="bg1"/>
                </a:solidFill>
                <a:latin typeface="Proxima Nova Rg" panose="02000506030000020004" pitchFamily="50" charset="0"/>
              </a:rPr>
              <a:t>Branding</a:t>
            </a:r>
            <a:r>
              <a:rPr lang="fr-FR" sz="1400" b="1" dirty="0">
                <a:solidFill>
                  <a:schemeClr val="bg1"/>
                </a:solidFill>
                <a:latin typeface="Proxima Nova Rg" panose="02000506030000020004" pitchFamily="50" charset="0"/>
              </a:rPr>
              <a:t> Pack</a:t>
            </a:r>
            <a:endParaRPr lang="fr-FR" sz="1400" b="1" baseline="30000" dirty="0">
              <a:solidFill>
                <a:schemeClr val="bg1"/>
              </a:solidFill>
              <a:latin typeface="Proxima Nova Rg" panose="02000506030000020004" pitchFamily="50" charset="0"/>
            </a:endParaRPr>
          </a:p>
          <a:p>
            <a:pPr algn="ctr"/>
            <a:endParaRPr lang="fr-FR" sz="1400" b="1" baseline="30000" dirty="0">
              <a:solidFill>
                <a:schemeClr val="bg1"/>
              </a:solidFill>
              <a:latin typeface="Proxima Nova Rg" panose="02000506030000020004" pitchFamily="50" charset="0"/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xmlns="" id="{936239CB-7281-8640-B812-C2EB8F56BDF5}"/>
              </a:ext>
            </a:extLst>
          </p:cNvPr>
          <p:cNvSpPr txBox="1"/>
          <p:nvPr/>
        </p:nvSpPr>
        <p:spPr>
          <a:xfrm>
            <a:off x="6602891" y="4478168"/>
            <a:ext cx="13712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>
                <a:solidFill>
                  <a:schemeClr val="bg1"/>
                </a:solidFill>
                <a:latin typeface="Proxima Nova Rg" panose="02000506030000020004" pitchFamily="50" charset="0"/>
              </a:rPr>
              <a:t>9.950€</a:t>
            </a:r>
            <a:endParaRPr lang="fr-FR" sz="1400" b="1" baseline="30000" dirty="0">
              <a:solidFill>
                <a:schemeClr val="bg1"/>
              </a:solidFill>
              <a:latin typeface="Proxima Nova Rg" panose="02000506030000020004" pitchFamily="50" charset="0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xmlns="" id="{A8361D4D-EB15-7C46-98CC-3E150BF935A7}"/>
              </a:ext>
            </a:extLst>
          </p:cNvPr>
          <p:cNvSpPr txBox="1"/>
          <p:nvPr/>
        </p:nvSpPr>
        <p:spPr>
          <a:xfrm>
            <a:off x="8004971" y="4478168"/>
            <a:ext cx="13712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>
                <a:solidFill>
                  <a:schemeClr val="bg1"/>
                </a:solidFill>
                <a:latin typeface="Proxima Nova Rg" panose="02000506030000020004" pitchFamily="50" charset="0"/>
              </a:rPr>
              <a:t>9.950€*</a:t>
            </a:r>
            <a:endParaRPr lang="fr-FR" sz="1400" b="1" baseline="30000" dirty="0">
              <a:solidFill>
                <a:schemeClr val="bg1"/>
              </a:solidFill>
              <a:latin typeface="Proxima Nova Rg" panose="02000506030000020004" pitchFamily="50" charset="0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xmlns="" id="{A6E9E9B2-FA19-6F4D-A866-9B82A8D84323}"/>
              </a:ext>
            </a:extLst>
          </p:cNvPr>
          <p:cNvSpPr txBox="1"/>
          <p:nvPr/>
        </p:nvSpPr>
        <p:spPr>
          <a:xfrm>
            <a:off x="9394859" y="4478168"/>
            <a:ext cx="13712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 smtClean="0">
                <a:solidFill>
                  <a:schemeClr val="bg1"/>
                </a:solidFill>
                <a:latin typeface="Proxima Nova Rg" panose="02000506030000020004" pitchFamily="50" charset="0"/>
              </a:rPr>
              <a:t>14.950€*</a:t>
            </a:r>
            <a:endParaRPr lang="fr-FR" sz="1400" b="1" baseline="30000" dirty="0">
              <a:solidFill>
                <a:schemeClr val="bg1"/>
              </a:solidFill>
              <a:latin typeface="Proxima Nova Rg" panose="02000506030000020004" pitchFamily="50" charset="0"/>
            </a:endParaRPr>
          </a:p>
        </p:txBody>
      </p:sp>
      <p:sp>
        <p:nvSpPr>
          <p:cNvPr id="18" name="object 129">
            <a:extLst>
              <a:ext uri="{FF2B5EF4-FFF2-40B4-BE49-F238E27FC236}">
                <a16:creationId xmlns:a16="http://schemas.microsoft.com/office/drawing/2014/main" xmlns="" id="{DE3B5D95-7430-9243-B6AA-96D8F822771D}"/>
              </a:ext>
            </a:extLst>
          </p:cNvPr>
          <p:cNvSpPr txBox="1"/>
          <p:nvPr/>
        </p:nvSpPr>
        <p:spPr>
          <a:xfrm>
            <a:off x="6602890" y="3440736"/>
            <a:ext cx="1371269" cy="1968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nl-BE" sz="1200" spc="25" dirty="0">
                <a:latin typeface="Proxima Nova Rg" panose="02000506030000020004" pitchFamily="50" charset="0"/>
                <a:cs typeface="Calibri" panose="020F0502020204030204" pitchFamily="34" charset="0"/>
              </a:rPr>
              <a:t>1/2 Pub</a:t>
            </a:r>
            <a:endParaRPr lang="nl-BE" sz="1200" dirty="0">
              <a:latin typeface="Proxima Nova Rg" panose="02000506030000020004" pitchFamily="50" charset="0"/>
              <a:cs typeface="Calibri" panose="020F0502020204030204" pitchFamily="34" charset="0"/>
            </a:endParaRPr>
          </a:p>
        </p:txBody>
      </p:sp>
      <p:sp>
        <p:nvSpPr>
          <p:cNvPr id="19" name="object 129">
            <a:extLst>
              <a:ext uri="{FF2B5EF4-FFF2-40B4-BE49-F238E27FC236}">
                <a16:creationId xmlns:a16="http://schemas.microsoft.com/office/drawing/2014/main" xmlns="" id="{22ED685A-31BA-1D4A-B0DA-B7FF0B7E7F5B}"/>
              </a:ext>
            </a:extLst>
          </p:cNvPr>
          <p:cNvSpPr txBox="1"/>
          <p:nvPr/>
        </p:nvSpPr>
        <p:spPr>
          <a:xfrm>
            <a:off x="7992778" y="3440736"/>
            <a:ext cx="1371269" cy="1968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nl-BE" sz="1200" spc="25" dirty="0">
                <a:latin typeface="Proxima Nova Rg" panose="02000506030000020004" pitchFamily="50" charset="0"/>
                <a:cs typeface="Calibri" panose="020F0502020204030204" pitchFamily="34" charset="0"/>
              </a:rPr>
              <a:t>1/2 Article</a:t>
            </a:r>
            <a:endParaRPr lang="nl-BE" sz="1200" dirty="0">
              <a:latin typeface="Proxima Nova Rg" panose="02000506030000020004" pitchFamily="50" charset="0"/>
              <a:cs typeface="Calibri" panose="020F0502020204030204" pitchFamily="34" charset="0"/>
            </a:endParaRPr>
          </a:p>
        </p:txBody>
      </p:sp>
      <p:sp>
        <p:nvSpPr>
          <p:cNvPr id="20" name="object 129">
            <a:extLst>
              <a:ext uri="{FF2B5EF4-FFF2-40B4-BE49-F238E27FC236}">
                <a16:creationId xmlns:a16="http://schemas.microsoft.com/office/drawing/2014/main" xmlns="" id="{5ED0F2EF-B2E7-BE4E-BE0F-A8CCB6941248}"/>
              </a:ext>
            </a:extLst>
          </p:cNvPr>
          <p:cNvSpPr txBox="1"/>
          <p:nvPr/>
        </p:nvSpPr>
        <p:spPr>
          <a:xfrm>
            <a:off x="9407050" y="3355392"/>
            <a:ext cx="1371269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nl-BE" sz="1200" spc="25" dirty="0">
                <a:latin typeface="Proxima Nova Rg" panose="02000506030000020004" pitchFamily="50" charset="0"/>
                <a:cs typeface="Calibri" panose="020F0502020204030204" pitchFamily="34" charset="0"/>
              </a:rPr>
              <a:t>1/1 page (dont ½ Article et ½ pub)</a:t>
            </a:r>
            <a:endParaRPr lang="nl-BE" sz="1200" dirty="0">
              <a:latin typeface="Proxima Nova Rg" panose="02000506030000020004" pitchFamily="50" charset="0"/>
              <a:cs typeface="Calibri" panose="020F0502020204030204" pitchFamily="34" charset="0"/>
            </a:endParaRPr>
          </a:p>
        </p:txBody>
      </p:sp>
      <p:sp>
        <p:nvSpPr>
          <p:cNvPr id="21" name="object 129">
            <a:extLst>
              <a:ext uri="{FF2B5EF4-FFF2-40B4-BE49-F238E27FC236}">
                <a16:creationId xmlns:a16="http://schemas.microsoft.com/office/drawing/2014/main" xmlns="" id="{665A938F-63A9-CA41-86CE-622D474F9540}"/>
              </a:ext>
            </a:extLst>
          </p:cNvPr>
          <p:cNvSpPr txBox="1"/>
          <p:nvPr/>
        </p:nvSpPr>
        <p:spPr>
          <a:xfrm>
            <a:off x="9407050" y="2757984"/>
            <a:ext cx="1371269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nl-BE" sz="1200" spc="25" dirty="0">
                <a:latin typeface="Proxima Nova Rg" panose="02000506030000020004" pitchFamily="50" charset="0"/>
                <a:cs typeface="Calibri" panose="020F0502020204030204" pitchFamily="34" charset="0"/>
              </a:rPr>
              <a:t>1500 lecteurs garanties</a:t>
            </a:r>
            <a:endParaRPr lang="nl-BE" sz="1200" dirty="0">
              <a:latin typeface="Proxima Nova Rg" panose="02000506030000020004" pitchFamily="50" charset="0"/>
              <a:cs typeface="Calibri" panose="020F0502020204030204" pitchFamily="34" charset="0"/>
            </a:endParaRPr>
          </a:p>
        </p:txBody>
      </p:sp>
      <p:sp>
        <p:nvSpPr>
          <p:cNvPr id="22" name="object 129">
            <a:extLst>
              <a:ext uri="{FF2B5EF4-FFF2-40B4-BE49-F238E27FC236}">
                <a16:creationId xmlns:a16="http://schemas.microsoft.com/office/drawing/2014/main" xmlns="" id="{729E83A6-4027-C747-9AED-5C9B974B6322}"/>
              </a:ext>
            </a:extLst>
          </p:cNvPr>
          <p:cNvSpPr txBox="1"/>
          <p:nvPr/>
        </p:nvSpPr>
        <p:spPr>
          <a:xfrm>
            <a:off x="8004970" y="2757984"/>
            <a:ext cx="1371269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nl-BE" sz="1200" spc="25" dirty="0">
                <a:latin typeface="Proxima Nova Rg" panose="02000506030000020004" pitchFamily="50" charset="0"/>
                <a:cs typeface="Calibri" panose="020F0502020204030204" pitchFamily="34" charset="0"/>
              </a:rPr>
              <a:t>1500 lecteurs garanties</a:t>
            </a:r>
            <a:endParaRPr lang="nl-BE" sz="1200" dirty="0">
              <a:latin typeface="Proxima Nova Rg" panose="02000506030000020004" pitchFamily="50" charset="0"/>
              <a:cs typeface="Calibri" panose="020F0502020204030204" pitchFamily="34" charset="0"/>
            </a:endParaRPr>
          </a:p>
        </p:txBody>
      </p:sp>
      <p:sp>
        <p:nvSpPr>
          <p:cNvPr id="23" name="object 129">
            <a:extLst>
              <a:ext uri="{FF2B5EF4-FFF2-40B4-BE49-F238E27FC236}">
                <a16:creationId xmlns:a16="http://schemas.microsoft.com/office/drawing/2014/main" xmlns="" id="{E31552B4-F84F-7749-91FB-084436901AB8}"/>
              </a:ext>
            </a:extLst>
          </p:cNvPr>
          <p:cNvSpPr txBox="1"/>
          <p:nvPr/>
        </p:nvSpPr>
        <p:spPr>
          <a:xfrm>
            <a:off x="9407050" y="3964992"/>
            <a:ext cx="1371269" cy="3949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nl-BE" sz="1200" spc="25" dirty="0">
                <a:latin typeface="Proxima Nova Rg" panose="02000506030000020004" pitchFamily="50" charset="0"/>
                <a:cs typeface="Calibri" panose="020F0502020204030204" pitchFamily="34" charset="0"/>
              </a:rPr>
              <a:t>200.000 </a:t>
            </a:r>
          </a:p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nl-BE" sz="1200" spc="25" dirty="0">
                <a:latin typeface="Proxima Nova Rg" panose="02000506030000020004" pitchFamily="50" charset="0"/>
                <a:cs typeface="Calibri" panose="020F0502020204030204" pitchFamily="34" charset="0"/>
              </a:rPr>
              <a:t>impressions</a:t>
            </a:r>
            <a:endParaRPr lang="nl-BE" sz="1200" dirty="0">
              <a:latin typeface="Proxima Nova Rg" panose="02000506030000020004" pitchFamily="50" charset="0"/>
              <a:cs typeface="Calibri" panose="020F0502020204030204" pitchFamily="34" charset="0"/>
            </a:endParaRPr>
          </a:p>
        </p:txBody>
      </p:sp>
      <p:sp>
        <p:nvSpPr>
          <p:cNvPr id="24" name="object 129">
            <a:extLst>
              <a:ext uri="{FF2B5EF4-FFF2-40B4-BE49-F238E27FC236}">
                <a16:creationId xmlns:a16="http://schemas.microsoft.com/office/drawing/2014/main" xmlns="" id="{664C071F-81F4-0647-A1D0-F3726CECE584}"/>
              </a:ext>
            </a:extLst>
          </p:cNvPr>
          <p:cNvSpPr txBox="1"/>
          <p:nvPr/>
        </p:nvSpPr>
        <p:spPr>
          <a:xfrm>
            <a:off x="6578506" y="3964992"/>
            <a:ext cx="1371269" cy="3949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nl-BE" sz="1200" spc="25" dirty="0">
                <a:latin typeface="Proxima Nova Rg" panose="02000506030000020004" pitchFamily="50" charset="0"/>
                <a:cs typeface="Calibri" panose="020F0502020204030204" pitchFamily="34" charset="0"/>
              </a:rPr>
              <a:t>200.000 </a:t>
            </a:r>
          </a:p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nl-BE" sz="1200" spc="25" dirty="0">
                <a:latin typeface="Proxima Nova Rg" panose="02000506030000020004" pitchFamily="50" charset="0"/>
                <a:cs typeface="Calibri" panose="020F0502020204030204" pitchFamily="34" charset="0"/>
              </a:rPr>
              <a:t>impressions</a:t>
            </a:r>
            <a:endParaRPr lang="nl-BE" sz="1200" dirty="0">
              <a:latin typeface="Proxima Nova Rg" panose="02000506030000020004" pitchFamily="50" charset="0"/>
              <a:cs typeface="Calibri" panose="020F0502020204030204" pitchFamily="34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26F46E73-3137-2F44-B6DB-5762674DA61E}"/>
              </a:ext>
            </a:extLst>
          </p:cNvPr>
          <p:cNvSpPr/>
          <p:nvPr/>
        </p:nvSpPr>
        <p:spPr>
          <a:xfrm>
            <a:off x="7120521" y="2176605"/>
            <a:ext cx="269666" cy="269666"/>
          </a:xfrm>
          <a:prstGeom prst="rect">
            <a:avLst/>
          </a:prstGeom>
          <a:noFill/>
          <a:ln>
            <a:solidFill>
              <a:srgbClr val="00AEE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Proxima Nova Rg" panose="02000506030000020004" pitchFamily="50" charset="0"/>
            </a:endParaRPr>
          </a:p>
        </p:txBody>
      </p:sp>
      <p:sp>
        <p:nvSpPr>
          <p:cNvPr id="26" name="Multiplication 25">
            <a:extLst>
              <a:ext uri="{FF2B5EF4-FFF2-40B4-BE49-F238E27FC236}">
                <a16:creationId xmlns:a16="http://schemas.microsoft.com/office/drawing/2014/main" xmlns="" id="{9183A7EA-FE87-664C-8B6C-AA2BD47AC0F6}"/>
              </a:ext>
            </a:extLst>
          </p:cNvPr>
          <p:cNvSpPr/>
          <p:nvPr/>
        </p:nvSpPr>
        <p:spPr>
          <a:xfrm>
            <a:off x="7143617" y="2204539"/>
            <a:ext cx="219755" cy="219755"/>
          </a:xfrm>
          <a:prstGeom prst="mathMultiply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Proxima Nova Rg" panose="02000506030000020004" pitchFamily="50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8A186867-D3A8-1A4B-85E8-82B9DABF1D37}"/>
              </a:ext>
            </a:extLst>
          </p:cNvPr>
          <p:cNvSpPr/>
          <p:nvPr/>
        </p:nvSpPr>
        <p:spPr>
          <a:xfrm>
            <a:off x="8554821" y="2207569"/>
            <a:ext cx="269666" cy="269666"/>
          </a:xfrm>
          <a:prstGeom prst="rect">
            <a:avLst/>
          </a:prstGeom>
          <a:noFill/>
          <a:ln>
            <a:solidFill>
              <a:srgbClr val="00AEE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Proxima Nova Rg" panose="02000506030000020004" pitchFamily="50" charset="0"/>
            </a:endParaRPr>
          </a:p>
        </p:txBody>
      </p:sp>
      <p:sp>
        <p:nvSpPr>
          <p:cNvPr id="28" name="object 86">
            <a:extLst>
              <a:ext uri="{FF2B5EF4-FFF2-40B4-BE49-F238E27FC236}">
                <a16:creationId xmlns:a16="http://schemas.microsoft.com/office/drawing/2014/main" xmlns="" id="{F79201C1-44A8-464B-AFFC-E3F14CA0B2C8}"/>
              </a:ext>
            </a:extLst>
          </p:cNvPr>
          <p:cNvSpPr/>
          <p:nvPr/>
        </p:nvSpPr>
        <p:spPr>
          <a:xfrm>
            <a:off x="8627377" y="2284040"/>
            <a:ext cx="132080" cy="121285"/>
          </a:xfrm>
          <a:custGeom>
            <a:avLst/>
            <a:gdLst/>
            <a:ahLst/>
            <a:cxnLst/>
            <a:rect l="l" t="t" r="r" b="b"/>
            <a:pathLst>
              <a:path w="132079" h="121285">
                <a:moveTo>
                  <a:pt x="128295" y="0"/>
                </a:moveTo>
                <a:lnTo>
                  <a:pt x="124053" y="0"/>
                </a:lnTo>
                <a:lnTo>
                  <a:pt x="121107" y="1130"/>
                </a:lnTo>
                <a:lnTo>
                  <a:pt x="114160" y="5651"/>
                </a:lnTo>
                <a:lnTo>
                  <a:pt x="110223" y="8991"/>
                </a:lnTo>
                <a:lnTo>
                  <a:pt x="50177" y="68478"/>
                </a:lnTo>
                <a:lnTo>
                  <a:pt x="42951" y="74498"/>
                </a:lnTo>
                <a:lnTo>
                  <a:pt x="41414" y="75399"/>
                </a:lnTo>
                <a:lnTo>
                  <a:pt x="38607" y="75399"/>
                </a:lnTo>
                <a:lnTo>
                  <a:pt x="37033" y="73888"/>
                </a:lnTo>
                <a:lnTo>
                  <a:pt x="34721" y="67817"/>
                </a:lnTo>
                <a:lnTo>
                  <a:pt x="33693" y="62471"/>
                </a:lnTo>
                <a:lnTo>
                  <a:pt x="31521" y="42278"/>
                </a:lnTo>
                <a:lnTo>
                  <a:pt x="28270" y="37287"/>
                </a:lnTo>
                <a:lnTo>
                  <a:pt x="17081" y="37287"/>
                </a:lnTo>
                <a:lnTo>
                  <a:pt x="11849" y="39700"/>
                </a:lnTo>
                <a:lnTo>
                  <a:pt x="2362" y="49352"/>
                </a:lnTo>
                <a:lnTo>
                  <a:pt x="0" y="54597"/>
                </a:lnTo>
                <a:lnTo>
                  <a:pt x="100" y="67946"/>
                </a:lnTo>
                <a:lnTo>
                  <a:pt x="6476" y="110121"/>
                </a:lnTo>
                <a:lnTo>
                  <a:pt x="23558" y="121119"/>
                </a:lnTo>
                <a:lnTo>
                  <a:pt x="30010" y="121119"/>
                </a:lnTo>
                <a:lnTo>
                  <a:pt x="62922" y="93388"/>
                </a:lnTo>
                <a:lnTo>
                  <a:pt x="128600" y="24472"/>
                </a:lnTo>
                <a:lnTo>
                  <a:pt x="131521" y="18199"/>
                </a:lnTo>
                <a:lnTo>
                  <a:pt x="131521" y="9016"/>
                </a:lnTo>
                <a:lnTo>
                  <a:pt x="131521" y="5765"/>
                </a:lnTo>
                <a:lnTo>
                  <a:pt x="131140" y="3454"/>
                </a:lnTo>
                <a:lnTo>
                  <a:pt x="129590" y="698"/>
                </a:lnTo>
                <a:lnTo>
                  <a:pt x="128295" y="0"/>
                </a:lnTo>
                <a:close/>
              </a:path>
            </a:pathLst>
          </a:custGeom>
          <a:solidFill>
            <a:srgbClr val="009FE3"/>
          </a:solidFill>
        </p:spPr>
        <p:txBody>
          <a:bodyPr wrap="square" lIns="0" tIns="0" rIns="0" bIns="0" rtlCol="0"/>
          <a:lstStyle/>
          <a:p>
            <a:endParaRPr>
              <a:latin typeface="Proxima Nova Rg" panose="02000506030000020004" pitchFamily="50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AEB55DB8-1BCD-9F46-B9C0-D75FD4DD7046}"/>
              </a:ext>
            </a:extLst>
          </p:cNvPr>
          <p:cNvSpPr/>
          <p:nvPr/>
        </p:nvSpPr>
        <p:spPr>
          <a:xfrm>
            <a:off x="7120521" y="2786205"/>
            <a:ext cx="269666" cy="269666"/>
          </a:xfrm>
          <a:prstGeom prst="rect">
            <a:avLst/>
          </a:prstGeom>
          <a:noFill/>
          <a:ln>
            <a:solidFill>
              <a:srgbClr val="00AEE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Proxima Nova Rg" panose="02000506030000020004" pitchFamily="50" charset="0"/>
            </a:endParaRPr>
          </a:p>
        </p:txBody>
      </p:sp>
      <p:sp>
        <p:nvSpPr>
          <p:cNvPr id="30" name="Multiplication 29">
            <a:extLst>
              <a:ext uri="{FF2B5EF4-FFF2-40B4-BE49-F238E27FC236}">
                <a16:creationId xmlns:a16="http://schemas.microsoft.com/office/drawing/2014/main" xmlns="" id="{CD079503-35FB-0249-B159-2A0D5D4E78DE}"/>
              </a:ext>
            </a:extLst>
          </p:cNvPr>
          <p:cNvSpPr/>
          <p:nvPr/>
        </p:nvSpPr>
        <p:spPr>
          <a:xfrm>
            <a:off x="7143617" y="2814139"/>
            <a:ext cx="219755" cy="219755"/>
          </a:xfrm>
          <a:prstGeom prst="mathMultiply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Proxima Nova Rg" panose="02000506030000020004" pitchFamily="50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30ED7A17-FF59-6946-880C-505BCCB9E875}"/>
              </a:ext>
            </a:extLst>
          </p:cNvPr>
          <p:cNvSpPr/>
          <p:nvPr/>
        </p:nvSpPr>
        <p:spPr>
          <a:xfrm>
            <a:off x="8570630" y="4023878"/>
            <a:ext cx="269666" cy="269666"/>
          </a:xfrm>
          <a:prstGeom prst="rect">
            <a:avLst/>
          </a:prstGeom>
          <a:noFill/>
          <a:ln>
            <a:solidFill>
              <a:srgbClr val="00AEE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Proxima Nova Rg" panose="02000506030000020004" pitchFamily="50" charset="0"/>
            </a:endParaRPr>
          </a:p>
        </p:txBody>
      </p:sp>
      <p:sp>
        <p:nvSpPr>
          <p:cNvPr id="32" name="Multiplication 31">
            <a:extLst>
              <a:ext uri="{FF2B5EF4-FFF2-40B4-BE49-F238E27FC236}">
                <a16:creationId xmlns:a16="http://schemas.microsoft.com/office/drawing/2014/main" xmlns="" id="{AE1B4FCC-ABC2-BF4C-BF47-3037E27D9ED2}"/>
              </a:ext>
            </a:extLst>
          </p:cNvPr>
          <p:cNvSpPr/>
          <p:nvPr/>
        </p:nvSpPr>
        <p:spPr>
          <a:xfrm>
            <a:off x="8593726" y="4051812"/>
            <a:ext cx="219755" cy="219755"/>
          </a:xfrm>
          <a:prstGeom prst="mathMultiply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Proxima Nova Rg" panose="02000506030000020004" pitchFamily="50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C4AE22A8-C414-7A44-AC92-428E1AB84997}"/>
              </a:ext>
            </a:extLst>
          </p:cNvPr>
          <p:cNvSpPr/>
          <p:nvPr/>
        </p:nvSpPr>
        <p:spPr>
          <a:xfrm>
            <a:off x="9940277" y="2207569"/>
            <a:ext cx="269666" cy="269666"/>
          </a:xfrm>
          <a:prstGeom prst="rect">
            <a:avLst/>
          </a:prstGeom>
          <a:noFill/>
          <a:ln>
            <a:solidFill>
              <a:srgbClr val="00AEE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Proxima Nova Rg" panose="02000506030000020004" pitchFamily="50" charset="0"/>
            </a:endParaRPr>
          </a:p>
        </p:txBody>
      </p:sp>
      <p:sp>
        <p:nvSpPr>
          <p:cNvPr id="35" name="object 86">
            <a:extLst>
              <a:ext uri="{FF2B5EF4-FFF2-40B4-BE49-F238E27FC236}">
                <a16:creationId xmlns:a16="http://schemas.microsoft.com/office/drawing/2014/main" xmlns="" id="{0A821078-3050-5F4B-97E8-66523EAE7E14}"/>
              </a:ext>
            </a:extLst>
          </p:cNvPr>
          <p:cNvSpPr/>
          <p:nvPr/>
        </p:nvSpPr>
        <p:spPr>
          <a:xfrm>
            <a:off x="10012833" y="2284040"/>
            <a:ext cx="132080" cy="121285"/>
          </a:xfrm>
          <a:custGeom>
            <a:avLst/>
            <a:gdLst/>
            <a:ahLst/>
            <a:cxnLst/>
            <a:rect l="l" t="t" r="r" b="b"/>
            <a:pathLst>
              <a:path w="132079" h="121285">
                <a:moveTo>
                  <a:pt x="128295" y="0"/>
                </a:moveTo>
                <a:lnTo>
                  <a:pt x="124053" y="0"/>
                </a:lnTo>
                <a:lnTo>
                  <a:pt x="121107" y="1130"/>
                </a:lnTo>
                <a:lnTo>
                  <a:pt x="114160" y="5651"/>
                </a:lnTo>
                <a:lnTo>
                  <a:pt x="110223" y="8991"/>
                </a:lnTo>
                <a:lnTo>
                  <a:pt x="50177" y="68478"/>
                </a:lnTo>
                <a:lnTo>
                  <a:pt x="42951" y="74498"/>
                </a:lnTo>
                <a:lnTo>
                  <a:pt x="41414" y="75399"/>
                </a:lnTo>
                <a:lnTo>
                  <a:pt x="38607" y="75399"/>
                </a:lnTo>
                <a:lnTo>
                  <a:pt x="37033" y="73888"/>
                </a:lnTo>
                <a:lnTo>
                  <a:pt x="34721" y="67817"/>
                </a:lnTo>
                <a:lnTo>
                  <a:pt x="33693" y="62471"/>
                </a:lnTo>
                <a:lnTo>
                  <a:pt x="31521" y="42278"/>
                </a:lnTo>
                <a:lnTo>
                  <a:pt x="28270" y="37287"/>
                </a:lnTo>
                <a:lnTo>
                  <a:pt x="17081" y="37287"/>
                </a:lnTo>
                <a:lnTo>
                  <a:pt x="11849" y="39700"/>
                </a:lnTo>
                <a:lnTo>
                  <a:pt x="2362" y="49352"/>
                </a:lnTo>
                <a:lnTo>
                  <a:pt x="0" y="54597"/>
                </a:lnTo>
                <a:lnTo>
                  <a:pt x="100" y="67946"/>
                </a:lnTo>
                <a:lnTo>
                  <a:pt x="6476" y="110121"/>
                </a:lnTo>
                <a:lnTo>
                  <a:pt x="23558" y="121119"/>
                </a:lnTo>
                <a:lnTo>
                  <a:pt x="30010" y="121119"/>
                </a:lnTo>
                <a:lnTo>
                  <a:pt x="62922" y="93388"/>
                </a:lnTo>
                <a:lnTo>
                  <a:pt x="128600" y="24472"/>
                </a:lnTo>
                <a:lnTo>
                  <a:pt x="131521" y="18199"/>
                </a:lnTo>
                <a:lnTo>
                  <a:pt x="131521" y="9016"/>
                </a:lnTo>
                <a:lnTo>
                  <a:pt x="131521" y="5765"/>
                </a:lnTo>
                <a:lnTo>
                  <a:pt x="131140" y="3454"/>
                </a:lnTo>
                <a:lnTo>
                  <a:pt x="129590" y="698"/>
                </a:lnTo>
                <a:lnTo>
                  <a:pt x="128295" y="0"/>
                </a:lnTo>
                <a:close/>
              </a:path>
            </a:pathLst>
          </a:custGeom>
          <a:solidFill>
            <a:srgbClr val="009FE3"/>
          </a:solidFill>
        </p:spPr>
        <p:txBody>
          <a:bodyPr wrap="square" lIns="0" tIns="0" rIns="0" bIns="0" rtlCol="0"/>
          <a:lstStyle/>
          <a:p>
            <a:endParaRPr>
              <a:latin typeface="Proxima Nova Rg" panose="02000506030000020004" pitchFamily="50" charset="0"/>
            </a:endParaRPr>
          </a:p>
        </p:txBody>
      </p:sp>
      <p:sp>
        <p:nvSpPr>
          <p:cNvPr id="36" name="object 129">
            <a:extLst>
              <a:ext uri="{FF2B5EF4-FFF2-40B4-BE49-F238E27FC236}">
                <a16:creationId xmlns:a16="http://schemas.microsoft.com/office/drawing/2014/main" xmlns="" id="{240A069B-5D8D-B041-8B18-FC3D2B240018}"/>
              </a:ext>
            </a:extLst>
          </p:cNvPr>
          <p:cNvSpPr txBox="1"/>
          <p:nvPr/>
        </p:nvSpPr>
        <p:spPr>
          <a:xfrm>
            <a:off x="4197197" y="2151324"/>
            <a:ext cx="2134759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r">
              <a:lnSpc>
                <a:spcPct val="100000"/>
              </a:lnSpc>
              <a:spcBef>
                <a:spcPts val="100"/>
              </a:spcBef>
            </a:pPr>
            <a:r>
              <a:rPr lang="nl-BE" sz="1200" spc="25" dirty="0">
                <a:latin typeface="Proxima Nova Rg" panose="02000506030000020004" pitchFamily="50" charset="0"/>
                <a:cs typeface="Calibri" panose="020F0502020204030204" pitchFamily="34" charset="0"/>
              </a:rPr>
              <a:t>Rédaction et hébergement d’un articles</a:t>
            </a:r>
            <a:endParaRPr lang="nl-BE" sz="1200" dirty="0">
              <a:latin typeface="Proxima Nova Rg" panose="02000506030000020004" pitchFamily="50" charset="0"/>
              <a:cs typeface="Calibri" panose="020F0502020204030204" pitchFamily="34" charset="0"/>
            </a:endParaRPr>
          </a:p>
        </p:txBody>
      </p:sp>
      <p:sp>
        <p:nvSpPr>
          <p:cNvPr id="37" name="object 129">
            <a:extLst>
              <a:ext uri="{FF2B5EF4-FFF2-40B4-BE49-F238E27FC236}">
                <a16:creationId xmlns:a16="http://schemas.microsoft.com/office/drawing/2014/main" xmlns="" id="{402010A4-8DC4-634C-9BFD-0C2F7E3F62AD}"/>
              </a:ext>
            </a:extLst>
          </p:cNvPr>
          <p:cNvSpPr txBox="1"/>
          <p:nvPr/>
        </p:nvSpPr>
        <p:spPr>
          <a:xfrm>
            <a:off x="4522190" y="2850317"/>
            <a:ext cx="1809766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r">
              <a:lnSpc>
                <a:spcPct val="100000"/>
              </a:lnSpc>
              <a:spcBef>
                <a:spcPts val="100"/>
              </a:spcBef>
            </a:pPr>
            <a:r>
              <a:rPr lang="nl-BE" sz="1200" spc="25" dirty="0" smtClean="0">
                <a:latin typeface="Proxima Nova Rg" panose="02000506030000020004" pitchFamily="50" charset="0"/>
                <a:cs typeface="Calibri" panose="020F0502020204030204" pitchFamily="34" charset="0"/>
              </a:rPr>
              <a:t>Boost </a:t>
            </a:r>
            <a:r>
              <a:rPr lang="nl-BE" sz="1200" spc="25" dirty="0">
                <a:latin typeface="Proxima Nova Rg" panose="02000506030000020004" pitchFamily="50" charset="0"/>
                <a:cs typeface="Calibri" panose="020F0502020204030204" pitchFamily="34" charset="0"/>
              </a:rPr>
              <a:t>digital</a:t>
            </a:r>
            <a:endParaRPr lang="nl-BE" sz="1200" dirty="0">
              <a:latin typeface="Proxima Nova Rg" panose="02000506030000020004" pitchFamily="50" charset="0"/>
              <a:cs typeface="Calibri" panose="020F0502020204030204" pitchFamily="34" charset="0"/>
            </a:endParaRPr>
          </a:p>
        </p:txBody>
      </p:sp>
      <p:sp>
        <p:nvSpPr>
          <p:cNvPr id="38" name="object 129">
            <a:extLst>
              <a:ext uri="{FF2B5EF4-FFF2-40B4-BE49-F238E27FC236}">
                <a16:creationId xmlns:a16="http://schemas.microsoft.com/office/drawing/2014/main" xmlns="" id="{91DF7218-7342-E940-9BA0-C2CC9D8938C4}"/>
              </a:ext>
            </a:extLst>
          </p:cNvPr>
          <p:cNvSpPr txBox="1"/>
          <p:nvPr/>
        </p:nvSpPr>
        <p:spPr>
          <a:xfrm>
            <a:off x="3733624" y="3342815"/>
            <a:ext cx="2598332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r">
              <a:lnSpc>
                <a:spcPct val="100000"/>
              </a:lnSpc>
              <a:spcBef>
                <a:spcPts val="100"/>
              </a:spcBef>
            </a:pPr>
            <a:r>
              <a:rPr lang="nl-BE" sz="1200" spc="25" dirty="0">
                <a:latin typeface="Proxima Nova Rg" panose="02000506030000020004" pitchFamily="50" charset="0"/>
                <a:cs typeface="Calibri" panose="020F0502020204030204" pitchFamily="34" charset="0"/>
              </a:rPr>
              <a:t>Diffusion presse dossier spécial Top Employer dans Le Soir et Sudinfo</a:t>
            </a:r>
            <a:endParaRPr lang="nl-BE" sz="1200" dirty="0">
              <a:latin typeface="Proxima Nova Rg" panose="02000506030000020004" pitchFamily="50" charset="0"/>
              <a:cs typeface="Calibri" panose="020F0502020204030204" pitchFamily="34" charset="0"/>
            </a:endParaRPr>
          </a:p>
        </p:txBody>
      </p:sp>
      <p:sp>
        <p:nvSpPr>
          <p:cNvPr id="39" name="object 129">
            <a:extLst>
              <a:ext uri="{FF2B5EF4-FFF2-40B4-BE49-F238E27FC236}">
                <a16:creationId xmlns:a16="http://schemas.microsoft.com/office/drawing/2014/main" xmlns="" id="{696D2583-09EE-2F4A-8FB0-E5CEEE7EA9BB}"/>
              </a:ext>
            </a:extLst>
          </p:cNvPr>
          <p:cNvSpPr txBox="1"/>
          <p:nvPr/>
        </p:nvSpPr>
        <p:spPr>
          <a:xfrm>
            <a:off x="3733624" y="3961651"/>
            <a:ext cx="2598332" cy="3949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r">
              <a:lnSpc>
                <a:spcPct val="100000"/>
              </a:lnSpc>
              <a:spcBef>
                <a:spcPts val="100"/>
              </a:spcBef>
            </a:pPr>
            <a:r>
              <a:rPr lang="nl-BE" sz="1200" spc="25" dirty="0">
                <a:latin typeface="Proxima Nova Rg" panose="02000506030000020004" pitchFamily="50" charset="0"/>
                <a:cs typeface="Calibri" panose="020F0502020204030204" pitchFamily="34" charset="0"/>
              </a:rPr>
              <a:t>Bannering Web</a:t>
            </a:r>
          </a:p>
          <a:p>
            <a:pPr marL="12700" algn="r">
              <a:lnSpc>
                <a:spcPct val="100000"/>
              </a:lnSpc>
              <a:spcBef>
                <a:spcPts val="100"/>
              </a:spcBef>
            </a:pPr>
            <a:r>
              <a:rPr lang="nl-BE" sz="1200" spc="25" dirty="0">
                <a:latin typeface="Proxima Nova Rg" panose="02000506030000020004" pitchFamily="50" charset="0"/>
                <a:cs typeface="Calibri" panose="020F0502020204030204" pitchFamily="34" charset="0"/>
              </a:rPr>
              <a:t>(Lesoir.be, Sudinfo.be, Reference.be)</a:t>
            </a:r>
            <a:endParaRPr lang="nl-BE" sz="1200" dirty="0">
              <a:latin typeface="Proxima Nova Rg" panose="02000506030000020004" pitchFamily="50" charset="0"/>
              <a:cs typeface="Calibri" panose="020F0502020204030204" pitchFamily="34" charset="0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xmlns="" id="{A4283A4E-77DD-2649-9AE9-044F21981978}"/>
              </a:ext>
            </a:extLst>
          </p:cNvPr>
          <p:cNvSpPr/>
          <p:nvPr/>
        </p:nvSpPr>
        <p:spPr>
          <a:xfrm>
            <a:off x="6608277" y="5087894"/>
            <a:ext cx="3151543" cy="1046081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Proxima Nova Rg" panose="02000506030000020004" pitchFamily="50" charset="0"/>
            </a:endParaRPr>
          </a:p>
        </p:txBody>
      </p:sp>
      <p:sp>
        <p:nvSpPr>
          <p:cNvPr id="41" name="object 67">
            <a:extLst>
              <a:ext uri="{FF2B5EF4-FFF2-40B4-BE49-F238E27FC236}">
                <a16:creationId xmlns:a16="http://schemas.microsoft.com/office/drawing/2014/main" xmlns="" id="{0BE9EC8F-933F-0546-8C9F-1F9529E6F6E0}"/>
              </a:ext>
            </a:extLst>
          </p:cNvPr>
          <p:cNvSpPr txBox="1"/>
          <p:nvPr/>
        </p:nvSpPr>
        <p:spPr>
          <a:xfrm>
            <a:off x="6757806" y="5233699"/>
            <a:ext cx="3387107" cy="55143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420"/>
              </a:lnSpc>
            </a:pPr>
            <a:r>
              <a:rPr lang="fr-BE" sz="1200" spc="-5" dirty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10% sur votre prochaine campagne </a:t>
            </a:r>
          </a:p>
          <a:p>
            <a:pPr marL="12700">
              <a:lnSpc>
                <a:spcPts val="1420"/>
              </a:lnSpc>
            </a:pPr>
            <a:r>
              <a:rPr lang="fr-BE" sz="1200" spc="-5" dirty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EB Références en 2022 avec l’EB Pack</a:t>
            </a:r>
          </a:p>
          <a:p>
            <a:pPr marL="12700">
              <a:lnSpc>
                <a:spcPts val="1420"/>
              </a:lnSpc>
            </a:pPr>
            <a:endParaRPr lang="fr-BE" sz="1200" spc="-5" dirty="0">
              <a:solidFill>
                <a:srgbClr val="FFFFFF"/>
              </a:solidFill>
              <a:latin typeface="Proxima Nova Rg" panose="02000506030000020004" pitchFamily="50" charset="0"/>
              <a:cs typeface="Calibri" panose="020F0502020204030204" pitchFamily="34" charset="0"/>
            </a:endParaRPr>
          </a:p>
        </p:txBody>
      </p:sp>
      <p:pic>
        <p:nvPicPr>
          <p:cNvPr id="42" name="Image 41">
            <a:extLst>
              <a:ext uri="{FF2B5EF4-FFF2-40B4-BE49-F238E27FC236}">
                <a16:creationId xmlns:a16="http://schemas.microsoft.com/office/drawing/2014/main" xmlns="" id="{2589762A-3BD1-2B48-B68B-E2A30A7F317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2956" y="141497"/>
            <a:ext cx="2132067" cy="533972"/>
          </a:xfrm>
          <a:prstGeom prst="rect">
            <a:avLst/>
          </a:prstGeom>
        </p:spPr>
      </p:pic>
      <p:sp>
        <p:nvSpPr>
          <p:cNvPr id="43" name="object 67">
            <a:extLst>
              <a:ext uri="{FF2B5EF4-FFF2-40B4-BE49-F238E27FC236}">
                <a16:creationId xmlns:a16="http://schemas.microsoft.com/office/drawing/2014/main" xmlns="" id="{C0787BFA-2472-234C-8770-E5EAAA85F379}"/>
              </a:ext>
            </a:extLst>
          </p:cNvPr>
          <p:cNvSpPr txBox="1"/>
          <p:nvPr/>
        </p:nvSpPr>
        <p:spPr>
          <a:xfrm>
            <a:off x="149529" y="3995933"/>
            <a:ext cx="1678939" cy="14491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420"/>
              </a:lnSpc>
            </a:pPr>
            <a:r>
              <a:rPr lang="fr-FR" sz="1400" b="1" spc="-5" dirty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Deadline réservation</a:t>
            </a:r>
          </a:p>
          <a:p>
            <a:pPr marL="12700">
              <a:lnSpc>
                <a:spcPts val="1420"/>
              </a:lnSpc>
            </a:pPr>
            <a:r>
              <a:rPr lang="fr-FR" sz="1400" b="1" spc="-5" dirty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16/12 </a:t>
            </a:r>
            <a:endParaRPr lang="fr-FR" sz="1400" b="1" spc="-5" dirty="0" smtClean="0">
              <a:solidFill>
                <a:srgbClr val="FFFFFF"/>
              </a:solidFill>
              <a:latin typeface="Proxima Nova Rg" panose="02000506030000020004" pitchFamily="50" charset="0"/>
              <a:cs typeface="Calibri" panose="020F0502020204030204" pitchFamily="34" charset="0"/>
            </a:endParaRPr>
          </a:p>
          <a:p>
            <a:pPr marL="12700">
              <a:lnSpc>
                <a:spcPts val="1420"/>
              </a:lnSpc>
            </a:pPr>
            <a:endParaRPr lang="fr-FR" sz="1400" b="1" spc="-5" dirty="0">
              <a:solidFill>
                <a:srgbClr val="FFFFFF"/>
              </a:solidFill>
              <a:latin typeface="Proxima Nova Rg" panose="02000506030000020004" pitchFamily="50" charset="0"/>
              <a:cs typeface="Calibri" panose="020F0502020204030204" pitchFamily="34" charset="0"/>
            </a:endParaRPr>
          </a:p>
          <a:p>
            <a:pPr marL="12700">
              <a:lnSpc>
                <a:spcPts val="1420"/>
              </a:lnSpc>
            </a:pPr>
            <a:r>
              <a:rPr lang="fr-FR" sz="1400" b="1" spc="-5" dirty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Deadline matériel</a:t>
            </a:r>
          </a:p>
          <a:p>
            <a:pPr marL="12700">
              <a:lnSpc>
                <a:spcPts val="1420"/>
              </a:lnSpc>
            </a:pPr>
            <a:r>
              <a:rPr lang="fr-FR" sz="1400" b="1" spc="-5" dirty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21/12</a:t>
            </a:r>
          </a:p>
          <a:p>
            <a:pPr marL="12700">
              <a:lnSpc>
                <a:spcPts val="1420"/>
              </a:lnSpc>
            </a:pPr>
            <a:endParaRPr lang="nl-BE" sz="1200" b="1" spc="-5" dirty="0">
              <a:solidFill>
                <a:srgbClr val="FFFFFF"/>
              </a:solidFill>
              <a:latin typeface="Proxima Nova Rg" panose="02000506030000020004" pitchFamily="50" charset="0"/>
              <a:cs typeface="Calibri" panose="020F0502020204030204" pitchFamily="34" charset="0"/>
            </a:endParaRPr>
          </a:p>
          <a:p>
            <a:pPr marL="12700">
              <a:lnSpc>
                <a:spcPts val="1420"/>
              </a:lnSpc>
            </a:pPr>
            <a:r>
              <a:rPr lang="fr-FR" sz="1200" dirty="0">
                <a:solidFill>
                  <a:schemeClr val="bg1"/>
                </a:solidFill>
                <a:latin typeface="Proxima Nova Rg" panose="02000506030000020004" pitchFamily="50" charset="0"/>
              </a:rPr>
              <a:t>*Interview et shooting photo inclus</a:t>
            </a:r>
            <a:endParaRPr lang="fr-BE" sz="1200" dirty="0">
              <a:solidFill>
                <a:schemeClr val="bg1"/>
              </a:solidFill>
              <a:latin typeface="Proxima Nova Rg" panose="02000506030000020004" pitchFamily="50" charset="0"/>
            </a:endParaRPr>
          </a:p>
        </p:txBody>
      </p:sp>
      <p:pic>
        <p:nvPicPr>
          <p:cNvPr id="45" name="Image 44">
            <a:extLst>
              <a:ext uri="{FF2B5EF4-FFF2-40B4-BE49-F238E27FC236}">
                <a16:creationId xmlns:a16="http://schemas.microsoft.com/office/drawing/2014/main" xmlns="" id="{F277DDEB-A7F8-B24D-B542-A9EFC9BC1F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29862" y="5606221"/>
            <a:ext cx="3173652" cy="1004239"/>
          </a:xfrm>
          <a:prstGeom prst="rect">
            <a:avLst/>
          </a:prstGeom>
        </p:spPr>
      </p:pic>
      <p:pic>
        <p:nvPicPr>
          <p:cNvPr id="46" name="Image 45">
            <a:extLst>
              <a:ext uri="{FF2B5EF4-FFF2-40B4-BE49-F238E27FC236}">
                <a16:creationId xmlns:a16="http://schemas.microsoft.com/office/drawing/2014/main" xmlns="" id="{9B7FC2B3-1CC9-AD4E-B25C-F9CDA6270C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321" y="675469"/>
            <a:ext cx="3412021" cy="2454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363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" name="Google Shape;731;g11983a4fb44_0_494"/>
          <p:cNvSpPr/>
          <p:nvPr/>
        </p:nvSpPr>
        <p:spPr>
          <a:xfrm>
            <a:off x="315950" y="324700"/>
            <a:ext cx="11560050" cy="6198750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r>
              <a:rPr lang="en-US" sz="900"/>
              <a:t>  </a:t>
            </a:r>
            <a:endParaRPr sz="900"/>
          </a:p>
        </p:txBody>
      </p:sp>
      <p:sp>
        <p:nvSpPr>
          <p:cNvPr id="732" name="Google Shape;732;g11983a4fb44_0_494"/>
          <p:cNvSpPr txBox="1"/>
          <p:nvPr/>
        </p:nvSpPr>
        <p:spPr>
          <a:xfrm>
            <a:off x="3746600" y="1327338"/>
            <a:ext cx="4698750" cy="71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2850" tIns="22850" rIns="22850" bIns="22850" anchor="t" anchorCtr="0">
            <a:noAutofit/>
          </a:bodyPr>
          <a:lstStyle/>
          <a:p>
            <a:pPr algn="ctr">
              <a:buClr>
                <a:srgbClr val="151314"/>
              </a:buClr>
              <a:buSzPts val="9600"/>
            </a:pPr>
            <a:r>
              <a:rPr lang="en-US" sz="325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Un conseil ?</a:t>
            </a:r>
            <a:endParaRPr sz="32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3" name="Google Shape;733;g11983a4fb44_0_494"/>
          <p:cNvSpPr txBox="1"/>
          <p:nvPr/>
        </p:nvSpPr>
        <p:spPr>
          <a:xfrm>
            <a:off x="3746600" y="1701275"/>
            <a:ext cx="4698750" cy="71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2850" tIns="22850" rIns="22850" bIns="22850" anchor="t" anchorCtr="0">
            <a:noAutofit/>
          </a:bodyPr>
          <a:lstStyle/>
          <a:p>
            <a:pPr algn="ctr">
              <a:buClr>
                <a:srgbClr val="151314"/>
              </a:buClr>
              <a:buSzPts val="9600"/>
            </a:pPr>
            <a:r>
              <a:rPr lang="en-US" sz="4000" b="1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Contactez-nous !</a:t>
            </a:r>
            <a:endParaRPr sz="4000" b="1">
              <a:solidFill>
                <a:schemeClr val="lt1"/>
              </a:solidFill>
            </a:endParaRPr>
          </a:p>
        </p:txBody>
      </p:sp>
      <p:sp>
        <p:nvSpPr>
          <p:cNvPr id="734" name="Google Shape;734;g11983a4fb44_0_494"/>
          <p:cNvSpPr txBox="1"/>
          <p:nvPr/>
        </p:nvSpPr>
        <p:spPr>
          <a:xfrm>
            <a:off x="2311700" y="3455188"/>
            <a:ext cx="7568550" cy="71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2850" tIns="22850" rIns="22850" bIns="22850" anchor="t" anchorCtr="0">
            <a:noAutofit/>
          </a:bodyPr>
          <a:lstStyle/>
          <a:p>
            <a:pPr algn="ctr"/>
            <a:r>
              <a:rPr lang="en-US" sz="2350" b="1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+32 2 225 56 45 • hello@references.be</a:t>
            </a:r>
            <a:endParaRPr sz="2350" b="1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algn="ctr"/>
            <a:endParaRPr sz="2350" b="1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algn="ctr">
              <a:buClr>
                <a:srgbClr val="151314"/>
              </a:buClr>
              <a:buSzPts val="9600"/>
            </a:pPr>
            <a:endParaRPr sz="2350" b="1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735" name="Google Shape;735;g11983a4fb44_0_49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41988" y="5310500"/>
            <a:ext cx="2507975" cy="6253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1068240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6F51F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2646</TotalTime>
  <Words>432</Words>
  <Application>Microsoft Office PowerPoint</Application>
  <PresentationFormat>Grand écran</PresentationFormat>
  <Paragraphs>88</Paragraphs>
  <Slides>8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8</vt:i4>
      </vt:variant>
    </vt:vector>
  </HeadingPairs>
  <TitlesOfParts>
    <vt:vector size="14" baseType="lpstr">
      <vt:lpstr>Arial</vt:lpstr>
      <vt:lpstr>Calibri</vt:lpstr>
      <vt:lpstr>Open Sans</vt:lpstr>
      <vt:lpstr>Proxima Nova</vt:lpstr>
      <vt:lpstr>Proxima Nova Rg</vt:lpstr>
      <vt:lpstr>Office Theme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Manager/>
  <Company/>
  <LinksUpToDate>false</LinksUpToDate>
  <SharedDoc>false</SharedDoc>
  <HyperlinkBase/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irfanaffian</dc:creator>
  <cp:keywords/>
  <dc:description/>
  <cp:lastModifiedBy>TATON Alizee</cp:lastModifiedBy>
  <cp:revision>110</cp:revision>
  <dcterms:created xsi:type="dcterms:W3CDTF">2020-11-25T05:51:07Z</dcterms:created>
  <dcterms:modified xsi:type="dcterms:W3CDTF">2022-11-30T09:59:56Z</dcterms:modified>
  <cp:category/>
</cp:coreProperties>
</file>