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7" r:id="rId3"/>
    <p:sldId id="303" r:id="rId4"/>
    <p:sldId id="272" r:id="rId5"/>
    <p:sldId id="306" r:id="rId6"/>
    <p:sldId id="300" r:id="rId7"/>
    <p:sldId id="305" r:id="rId8"/>
    <p:sldId id="3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2" autoAdjust="0"/>
    <p:restoredTop sz="96281"/>
  </p:normalViewPr>
  <p:slideViewPr>
    <p:cSldViewPr snapToGrid="0">
      <p:cViewPr varScale="1">
        <p:scale>
          <a:sx n="114" d="100"/>
          <a:sy n="114" d="100"/>
        </p:scale>
        <p:origin x="8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3CF8-81B1-4785-ACE4-849B291390CD}" type="datetimeFigureOut">
              <a:rPr lang="fr-BE" smtClean="0"/>
              <a:t>10-02-23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2B54-BB0D-4F32-A4AD-5389772455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87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6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273736-E211-4998-B87B-438673DD1752}"/>
              </a:ext>
            </a:extLst>
          </p:cNvPr>
          <p:cNvSpPr txBox="1"/>
          <p:nvPr/>
        </p:nvSpPr>
        <p:spPr>
          <a:xfrm>
            <a:off x="6096000" y="2893225"/>
            <a:ext cx="6095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atin typeface="Proxima Nova Rg" panose="02000506030000020004" pitchFamily="50" charset="0"/>
              </a:rPr>
              <a:t>Top Employer </a:t>
            </a:r>
            <a:endParaRPr lang="en-US" sz="4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4F025F-B575-4599-9835-C07D80C88F09}"/>
              </a:ext>
            </a:extLst>
          </p:cNvPr>
          <p:cNvSpPr txBox="1"/>
          <p:nvPr/>
        </p:nvSpPr>
        <p:spPr>
          <a:xfrm>
            <a:off x="7161742" y="3590955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WELCOME PACK 2023</a:t>
            </a:r>
            <a:endParaRPr lang="en-US" sz="1400" b="1" spc="300" dirty="0"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grpSp>
        <p:nvGrpSpPr>
          <p:cNvPr id="12" name="object 28">
            <a:extLst>
              <a:ext uri="{FF2B5EF4-FFF2-40B4-BE49-F238E27FC236}">
                <a16:creationId xmlns:a16="http://schemas.microsoft.com/office/drawing/2014/main" xmlns="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:a16="http://schemas.microsoft.com/office/drawing/2014/main" xmlns="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xmlns="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xmlns="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:a16="http://schemas.microsoft.com/office/drawing/2014/main" xmlns="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:a16="http://schemas.microsoft.com/office/drawing/2014/main" xmlns="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:a16="http://schemas.microsoft.com/office/drawing/2014/main" xmlns="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xmlns="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:a16="http://schemas.microsoft.com/office/drawing/2014/main" xmlns="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:a16="http://schemas.microsoft.com/office/drawing/2014/main" xmlns="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:a16="http://schemas.microsoft.com/office/drawing/2014/main" xmlns="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:a16="http://schemas.microsoft.com/office/drawing/2014/main" xmlns="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:a16="http://schemas.microsoft.com/office/drawing/2014/main" xmlns="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:a16="http://schemas.microsoft.com/office/drawing/2014/main" xmlns="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:a16="http://schemas.microsoft.com/office/drawing/2014/main" xmlns="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:a16="http://schemas.microsoft.com/office/drawing/2014/main" xmlns="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0C7BE097-C108-8C4D-B70B-FC593DB628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1" name="Picture 2" descr="https://www.halinvestments.nl/wp-content/uploads/2021/03/Opt2.jpg">
            <a:extLst>
              <a:ext uri="{FF2B5EF4-FFF2-40B4-BE49-F238E27FC236}">
                <a16:creationId xmlns:a16="http://schemas.microsoft.com/office/drawing/2014/main" xmlns="" id="{48E8EBF9-1DF0-C346-BCDA-F3A981A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4"/>
          <a:stretch/>
        </p:blipFill>
        <p:spPr bwMode="auto">
          <a:xfrm>
            <a:off x="-282492" y="-503786"/>
            <a:ext cx="6444463" cy="77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ossel Group | Contraste Europe">
            <a:extLst>
              <a:ext uri="{FF2B5EF4-FFF2-40B4-BE49-F238E27FC236}">
                <a16:creationId xmlns:a16="http://schemas.microsoft.com/office/drawing/2014/main" xmlns="" id="{508FFD00-F855-F541-AE95-E55C87D9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04" y="5781672"/>
            <a:ext cx="1152284" cy="3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8B45744-ABF5-3145-9D3C-5075932214A1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xmlns="" id="{400EFDF3-C405-BF4A-A389-3618F2874287}"/>
              </a:ext>
            </a:extLst>
          </p:cNvPr>
          <p:cNvSpPr txBox="1"/>
          <p:nvPr/>
        </p:nvSpPr>
        <p:spPr>
          <a:xfrm>
            <a:off x="8798980" y="1657298"/>
            <a:ext cx="27782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Être Top Employer c’est être reconnu comme un employeur de choix, grâce aux nombreuses actions entreprises pour améliorer le travail de leurs collaborateurs.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Le label fait de ces entreprises une marque solide, à l’écoute de son personnel et en phase avec les évolutions constantes du monde du travail.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xmlns="" id="{E9C403AC-F10D-6C4C-8E5C-6B3E0CFFD2A2}"/>
              </a:ext>
            </a:extLst>
          </p:cNvPr>
          <p:cNvCxnSpPr>
            <a:cxnSpLocks/>
          </p:cNvCxnSpPr>
          <p:nvPr/>
        </p:nvCxnSpPr>
        <p:spPr>
          <a:xfrm flipV="1">
            <a:off x="8621253" y="1726392"/>
            <a:ext cx="0" cy="24882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93472361-301B-0B4C-96A2-60C61C76F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46" name="Picture 2" descr="https://www.top-employers.com/globalassets/website-2.0/homepage/6.-homepage---content-block-5/homepage-become-a-recognised-top-employer.jpg?format=jpeg&amp;bgcolor=white&amp;quality=75">
            <a:extLst>
              <a:ext uri="{FF2B5EF4-FFF2-40B4-BE49-F238E27FC236}">
                <a16:creationId xmlns:a16="http://schemas.microsoft.com/office/drawing/2014/main" xmlns="" id="{F2175AEB-2939-0048-B266-9C656FDF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793" y="1726392"/>
            <a:ext cx="9498007" cy="51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2" y="1557300"/>
            <a:ext cx="451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PLUS DE 70% DE LA POPULATION ACTIVE FRANCOPHONE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média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endParaRPr lang="en-US" sz="32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de 3.000.000 </a:t>
            </a:r>
            <a:r>
              <a:rPr lang="nl-BE" sz="2500" dirty="0">
                <a:solidFill>
                  <a:srgbClr val="000000"/>
                </a:solidFill>
                <a:latin typeface="Proxima Nova Rg" panose="02000506030000020004" pitchFamily="50" charset="0"/>
              </a:rPr>
              <a:t>Personnes/jour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926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Audience.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45" y="851338"/>
            <a:ext cx="7810569" cy="5618402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608943" y="1134271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Offre</a:t>
            </a:r>
            <a:r>
              <a:rPr lang="en-US" sz="3000" b="1" dirty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media.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xmlns="" id="{0A686F2B-85F6-F047-9DC8-888D7A0F2D65}"/>
              </a:ext>
            </a:extLst>
          </p:cNvPr>
          <p:cNvSpPr txBox="1"/>
          <p:nvPr/>
        </p:nvSpPr>
        <p:spPr>
          <a:xfrm>
            <a:off x="608943" y="1668220"/>
            <a:ext cx="451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OCCUPEZ L’ESPACE VISUEL  DE NOS LECTEURS ET FAITES SAVOIR QUE VOUS ÊTES TOP EMPLOYER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309CA04A-F55A-4946-ABBC-E40F13F4B595}"/>
              </a:ext>
            </a:extLst>
          </p:cNvPr>
          <p:cNvSpPr txBox="1"/>
          <p:nvPr/>
        </p:nvSpPr>
        <p:spPr>
          <a:xfrm>
            <a:off x="778062" y="2617455"/>
            <a:ext cx="38701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Vous avez obtenu la certification Top Employer? Félicitations! </a:t>
            </a: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Faites le savoir 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auprès de 70% de la population active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francophone via: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Références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dans Le Soir et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Sudinfo</a:t>
            </a:r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Les 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sites References.be, Lesoir.be et Sudinfo.be </a:t>
            </a:r>
            <a:endParaRPr lang="fr-FR" sz="1400" dirty="0" smtClean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La 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newsletter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Références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Une 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campagne sur les réseaux sociaux</a:t>
            </a: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Racontez votre histoire grâce à un article rédigé par Références et illustrez votre contenu grâce à un shooting photo.</a:t>
            </a: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xmlns="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608943" y="3343600"/>
            <a:ext cx="10549" cy="22503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C0BF7D-73E5-854C-A02F-7F717BB9D2E7}"/>
              </a:ext>
            </a:extLst>
          </p:cNvPr>
          <p:cNvSpPr/>
          <p:nvPr/>
        </p:nvSpPr>
        <p:spPr>
          <a:xfrm>
            <a:off x="0" y="-8250"/>
            <a:ext cx="3962400" cy="686625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E8DB3F-5197-FC48-A764-EE1137A64E36}"/>
              </a:ext>
            </a:extLst>
          </p:cNvPr>
          <p:cNvSpPr/>
          <p:nvPr/>
        </p:nvSpPr>
        <p:spPr>
          <a:xfrm>
            <a:off x="5871606" y="2688006"/>
            <a:ext cx="6320394" cy="251704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A3B16E7-53BD-7943-86F1-4CF45B17FEE6}"/>
              </a:ext>
            </a:extLst>
          </p:cNvPr>
          <p:cNvSpPr txBox="1"/>
          <p:nvPr/>
        </p:nvSpPr>
        <p:spPr>
          <a:xfrm>
            <a:off x="5884376" y="1568589"/>
            <a:ext cx="444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OCCUPEZ L’ESPACE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VISUEL DE </a:t>
            </a:r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NOS LECTEURS ET FAITES SAVOIR QUE VOUS ÊTES TOP EMPLOYER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A6A12AD5-7D9D-0F4B-9EBB-DBA97D2D3E72}"/>
              </a:ext>
            </a:extLst>
          </p:cNvPr>
          <p:cNvSpPr txBox="1">
            <a:spLocks/>
          </p:cNvSpPr>
          <p:nvPr/>
        </p:nvSpPr>
        <p:spPr>
          <a:xfrm>
            <a:off x="6669602" y="2766513"/>
            <a:ext cx="4887659" cy="20510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tant que 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partenaire </a:t>
            </a:r>
            <a:r>
              <a:rPr lang="fr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média 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exclusif de Top </a:t>
            </a:r>
            <a:r>
              <a:rPr lang="fr-BE" sz="1400" b="1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, Références vous propose de communiquer sur votre certification. </a:t>
            </a:r>
          </a:p>
          <a:p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Positionnez votre entreprise comme un employeur de choix grâce à des 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espaces visuels et rédactionnels exclusivement dédiés aux Top </a:t>
            </a:r>
            <a:r>
              <a:rPr lang="fr-BE" sz="1400" b="1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2023 </a:t>
            </a: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Chaque début d’année, un </a:t>
            </a:r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dossier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 et digital est dédié à l’évènement.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AF44C0E-35E3-0748-8998-990ADF582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CF3746E-C709-2B49-A6AD-6966486E7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277DDEB-A7F8-B24D-B542-A9EFC9BC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614" y="5617344"/>
            <a:ext cx="3532607" cy="11178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13" y="544875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7FC071-F1B5-1940-A360-14AC62DA2AE7}"/>
              </a:ext>
            </a:extLst>
          </p:cNvPr>
          <p:cNvSpPr/>
          <p:nvPr/>
        </p:nvSpPr>
        <p:spPr>
          <a:xfrm>
            <a:off x="735724" y="141497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6" y="158822"/>
            <a:ext cx="2547921" cy="37418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71606" y="1029792"/>
            <a:ext cx="1784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Visibilité.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xmlns="" id="{EC295460-65F1-4950-9B05-3AF6184CB251}"/>
              </a:ext>
            </a:extLst>
          </p:cNvPr>
          <p:cNvCxnSpPr>
            <a:cxnSpLocks/>
          </p:cNvCxnSpPr>
          <p:nvPr/>
        </p:nvCxnSpPr>
        <p:spPr>
          <a:xfrm>
            <a:off x="3843528" y="6542436"/>
            <a:ext cx="1201706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94178" y="6184600"/>
            <a:ext cx="2354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rgbClr val="00B0F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2023 </a:t>
            </a:r>
            <a:endParaRPr lang="fr-BE" sz="1400" kern="0" dirty="0">
              <a:solidFill>
                <a:srgbClr val="00B0F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62053">
            <a:off x="796454" y="2022657"/>
            <a:ext cx="2849036" cy="41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3183036"/>
            <a:ext cx="1508803" cy="221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526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Devenez Top Employer aux yeux de vos futurs candidats à travers nos 3 packs medias!</a:t>
            </a: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Racontez une histoire diffusez vos visuels et attirez les meilleurs talents</a:t>
            </a: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*Interview et shooting photo inclus</a:t>
            </a:r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Offre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:a16="http://schemas.microsoft.com/office/drawing/2014/main" xmlns="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TOP EMPLOYERS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:a16="http://schemas.microsoft.com/office/drawing/2014/main" xmlns="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:a16="http://schemas.microsoft.com/office/drawing/2014/main" xmlns="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:a16="http://schemas.microsoft.com/office/drawing/2014/main" xmlns="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100k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:a16="http://schemas.microsoft.com/office/drawing/2014/main" xmlns="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>
                <a:latin typeface="Proxima Nova Rg" panose="02000506030000020004" pitchFamily="50" charset="0"/>
                <a:cs typeface="Calibri" panose="020F0502020204030204" pitchFamily="34" charset="0"/>
              </a:rPr>
              <a:t>Branding </a:t>
            </a:r>
            <a:endParaRPr lang="nl-BE" sz="2000" b="1" spc="25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Storytelling Pack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Employer Branding </a:t>
            </a:r>
            <a:endParaRPr lang="nl-BE" sz="2000" b="1" spc="25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09" y="3183037"/>
            <a:ext cx="1508803" cy="22157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3136998" y="4484633"/>
            <a:ext cx="1732017" cy="12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C06B4BD8-E2DD-DD4D-BA3E-AE48604C9290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83322CFF-28A0-5D44-86D3-A5F65E944E92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E22224-F24A-974D-9EB5-0A557C761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7" y="1402592"/>
            <a:ext cx="7063316" cy="31589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31351AB-D8D5-8E42-A757-338E55812730}"/>
              </a:ext>
            </a:extLst>
          </p:cNvPr>
          <p:cNvSpPr txBox="1"/>
          <p:nvPr/>
        </p:nvSpPr>
        <p:spPr>
          <a:xfrm>
            <a:off x="6703744" y="1438684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2EF8372-4203-534C-BE40-960992D23B7E}"/>
              </a:ext>
            </a:extLst>
          </p:cNvPr>
          <p:cNvSpPr txBox="1"/>
          <p:nvPr/>
        </p:nvSpPr>
        <p:spPr>
          <a:xfrm>
            <a:off x="8118016" y="1353340"/>
            <a:ext cx="137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1953B63-1DA0-D14B-9A99-DD2BA5962BD8}"/>
              </a:ext>
            </a:extLst>
          </p:cNvPr>
          <p:cNvSpPr txBox="1"/>
          <p:nvPr/>
        </p:nvSpPr>
        <p:spPr>
          <a:xfrm>
            <a:off x="9507904" y="1341148"/>
            <a:ext cx="137126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Employer </a:t>
            </a:r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ctr"/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36239CB-7281-8640-B812-C2EB8F56BDF5}"/>
              </a:ext>
            </a:extLst>
          </p:cNvPr>
          <p:cNvSpPr txBox="1"/>
          <p:nvPr/>
        </p:nvSpPr>
        <p:spPr>
          <a:xfrm>
            <a:off x="6703744" y="4242844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8361D4D-EB15-7C46-98CC-3E150BF935A7}"/>
              </a:ext>
            </a:extLst>
          </p:cNvPr>
          <p:cNvSpPr txBox="1"/>
          <p:nvPr/>
        </p:nvSpPr>
        <p:spPr>
          <a:xfrm>
            <a:off x="8105824" y="4242844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6E9E9B2-FA19-6F4D-A866-9B82A8D84323}"/>
              </a:ext>
            </a:extLst>
          </p:cNvPr>
          <p:cNvSpPr txBox="1"/>
          <p:nvPr/>
        </p:nvSpPr>
        <p:spPr>
          <a:xfrm>
            <a:off x="9495712" y="4242844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9.950 €*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129">
            <a:extLst>
              <a:ext uri="{FF2B5EF4-FFF2-40B4-BE49-F238E27FC236}">
                <a16:creationId xmlns:a16="http://schemas.microsoft.com/office/drawing/2014/main" xmlns="" id="{DE3B5D95-7430-9243-B6AA-96D8F822771D}"/>
              </a:ext>
            </a:extLst>
          </p:cNvPr>
          <p:cNvSpPr txBox="1"/>
          <p:nvPr/>
        </p:nvSpPr>
        <p:spPr>
          <a:xfrm>
            <a:off x="6703743" y="3205412"/>
            <a:ext cx="1371269" cy="196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Pub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9" name="object 129">
            <a:extLst>
              <a:ext uri="{FF2B5EF4-FFF2-40B4-BE49-F238E27FC236}">
                <a16:creationId xmlns:a16="http://schemas.microsoft.com/office/drawing/2014/main" xmlns="" id="{22ED685A-31BA-1D4A-B0DA-B7FF0B7E7F5B}"/>
              </a:ext>
            </a:extLst>
          </p:cNvPr>
          <p:cNvSpPr txBox="1"/>
          <p:nvPr/>
        </p:nvSpPr>
        <p:spPr>
          <a:xfrm>
            <a:off x="8093631" y="3205412"/>
            <a:ext cx="1371269" cy="196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Article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object 129">
            <a:extLst>
              <a:ext uri="{FF2B5EF4-FFF2-40B4-BE49-F238E27FC236}">
                <a16:creationId xmlns:a16="http://schemas.microsoft.com/office/drawing/2014/main" xmlns="" id="{5ED0F2EF-B2E7-BE4E-BE0F-A8CCB6941248}"/>
              </a:ext>
            </a:extLst>
          </p:cNvPr>
          <p:cNvSpPr txBox="1"/>
          <p:nvPr/>
        </p:nvSpPr>
        <p:spPr>
          <a:xfrm>
            <a:off x="9507903" y="3120068"/>
            <a:ext cx="1371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1/1 page (dont ½ Article et ½ pub)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1" name="object 129">
            <a:extLst>
              <a:ext uri="{FF2B5EF4-FFF2-40B4-BE49-F238E27FC236}">
                <a16:creationId xmlns:a16="http://schemas.microsoft.com/office/drawing/2014/main" xmlns="" id="{665A938F-63A9-CA41-86CE-622D474F9540}"/>
              </a:ext>
            </a:extLst>
          </p:cNvPr>
          <p:cNvSpPr txBox="1"/>
          <p:nvPr/>
        </p:nvSpPr>
        <p:spPr>
          <a:xfrm>
            <a:off x="9507903" y="2522660"/>
            <a:ext cx="1371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garanties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2" name="object 129">
            <a:extLst>
              <a:ext uri="{FF2B5EF4-FFF2-40B4-BE49-F238E27FC236}">
                <a16:creationId xmlns:a16="http://schemas.microsoft.com/office/drawing/2014/main" xmlns="" id="{729E83A6-4027-C747-9AED-5C9B974B6322}"/>
              </a:ext>
            </a:extLst>
          </p:cNvPr>
          <p:cNvSpPr txBox="1"/>
          <p:nvPr/>
        </p:nvSpPr>
        <p:spPr>
          <a:xfrm>
            <a:off x="8105823" y="2522660"/>
            <a:ext cx="1371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garanties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3" name="object 129">
            <a:extLst>
              <a:ext uri="{FF2B5EF4-FFF2-40B4-BE49-F238E27FC236}">
                <a16:creationId xmlns:a16="http://schemas.microsoft.com/office/drawing/2014/main" xmlns="" id="{E31552B4-F84F-7749-91FB-084436901AB8}"/>
              </a:ext>
            </a:extLst>
          </p:cNvPr>
          <p:cNvSpPr txBox="1"/>
          <p:nvPr/>
        </p:nvSpPr>
        <p:spPr>
          <a:xfrm>
            <a:off x="9507903" y="3729668"/>
            <a:ext cx="137126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00.000 </a:t>
            </a:r>
            <a:endParaRPr lang="nl-BE" sz="1200" spc="25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" name="object 129">
            <a:extLst>
              <a:ext uri="{FF2B5EF4-FFF2-40B4-BE49-F238E27FC236}">
                <a16:creationId xmlns:a16="http://schemas.microsoft.com/office/drawing/2014/main" xmlns="" id="{664C071F-81F4-0647-A1D0-F3726CECE584}"/>
              </a:ext>
            </a:extLst>
          </p:cNvPr>
          <p:cNvSpPr txBox="1"/>
          <p:nvPr/>
        </p:nvSpPr>
        <p:spPr>
          <a:xfrm>
            <a:off x="6679359" y="3729668"/>
            <a:ext cx="137126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endParaRPr lang="nl-BE" sz="1200" spc="25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F46E73-3137-2F44-B6DB-5762674DA61E}"/>
              </a:ext>
            </a:extLst>
          </p:cNvPr>
          <p:cNvSpPr/>
          <p:nvPr/>
        </p:nvSpPr>
        <p:spPr>
          <a:xfrm>
            <a:off x="7221374" y="1941281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Multiplication 25">
            <a:extLst>
              <a:ext uri="{FF2B5EF4-FFF2-40B4-BE49-F238E27FC236}">
                <a16:creationId xmlns:a16="http://schemas.microsoft.com/office/drawing/2014/main" xmlns="" id="{9183A7EA-FE87-664C-8B6C-AA2BD47AC0F6}"/>
              </a:ext>
            </a:extLst>
          </p:cNvPr>
          <p:cNvSpPr/>
          <p:nvPr/>
        </p:nvSpPr>
        <p:spPr>
          <a:xfrm>
            <a:off x="7244470" y="1969215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186867-D3A8-1A4B-85E8-82B9DABF1D37}"/>
              </a:ext>
            </a:extLst>
          </p:cNvPr>
          <p:cNvSpPr/>
          <p:nvPr/>
        </p:nvSpPr>
        <p:spPr>
          <a:xfrm>
            <a:off x="8655674" y="1972245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object 86">
            <a:extLst>
              <a:ext uri="{FF2B5EF4-FFF2-40B4-BE49-F238E27FC236}">
                <a16:creationId xmlns:a16="http://schemas.microsoft.com/office/drawing/2014/main" xmlns="" id="{F79201C1-44A8-464B-AFFC-E3F14CA0B2C8}"/>
              </a:ext>
            </a:extLst>
          </p:cNvPr>
          <p:cNvSpPr/>
          <p:nvPr/>
        </p:nvSpPr>
        <p:spPr>
          <a:xfrm>
            <a:off x="8728230" y="2048716"/>
            <a:ext cx="132080" cy="121285"/>
          </a:xfrm>
          <a:custGeom>
            <a:avLst/>
            <a:gdLst/>
            <a:ahLst/>
            <a:cxnLst/>
            <a:rect l="l" t="t" r="r" b="b"/>
            <a:pathLst>
              <a:path w="132079" h="121285">
                <a:moveTo>
                  <a:pt x="128295" y="0"/>
                </a:moveTo>
                <a:lnTo>
                  <a:pt x="124053" y="0"/>
                </a:lnTo>
                <a:lnTo>
                  <a:pt x="121107" y="1130"/>
                </a:lnTo>
                <a:lnTo>
                  <a:pt x="114160" y="5651"/>
                </a:lnTo>
                <a:lnTo>
                  <a:pt x="110223" y="8991"/>
                </a:lnTo>
                <a:lnTo>
                  <a:pt x="50177" y="68478"/>
                </a:lnTo>
                <a:lnTo>
                  <a:pt x="42951" y="74498"/>
                </a:lnTo>
                <a:lnTo>
                  <a:pt x="41414" y="75399"/>
                </a:lnTo>
                <a:lnTo>
                  <a:pt x="38607" y="75399"/>
                </a:lnTo>
                <a:lnTo>
                  <a:pt x="37033" y="73888"/>
                </a:lnTo>
                <a:lnTo>
                  <a:pt x="34721" y="67817"/>
                </a:lnTo>
                <a:lnTo>
                  <a:pt x="33693" y="62471"/>
                </a:lnTo>
                <a:lnTo>
                  <a:pt x="31521" y="42278"/>
                </a:lnTo>
                <a:lnTo>
                  <a:pt x="28270" y="37287"/>
                </a:lnTo>
                <a:lnTo>
                  <a:pt x="17081" y="37287"/>
                </a:lnTo>
                <a:lnTo>
                  <a:pt x="11849" y="39700"/>
                </a:lnTo>
                <a:lnTo>
                  <a:pt x="2362" y="49352"/>
                </a:lnTo>
                <a:lnTo>
                  <a:pt x="0" y="54597"/>
                </a:lnTo>
                <a:lnTo>
                  <a:pt x="100" y="67946"/>
                </a:lnTo>
                <a:lnTo>
                  <a:pt x="6476" y="110121"/>
                </a:lnTo>
                <a:lnTo>
                  <a:pt x="23558" y="121119"/>
                </a:lnTo>
                <a:lnTo>
                  <a:pt x="30010" y="121119"/>
                </a:lnTo>
                <a:lnTo>
                  <a:pt x="62922" y="93388"/>
                </a:lnTo>
                <a:lnTo>
                  <a:pt x="128600" y="24472"/>
                </a:lnTo>
                <a:lnTo>
                  <a:pt x="131521" y="18199"/>
                </a:lnTo>
                <a:lnTo>
                  <a:pt x="131521" y="9016"/>
                </a:lnTo>
                <a:lnTo>
                  <a:pt x="131521" y="5765"/>
                </a:lnTo>
                <a:lnTo>
                  <a:pt x="131140" y="3454"/>
                </a:lnTo>
                <a:lnTo>
                  <a:pt x="129590" y="698"/>
                </a:lnTo>
                <a:lnTo>
                  <a:pt x="128295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>
              <a:latin typeface="Proxima Nova Rg" panose="02000506030000020004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EB55DB8-1BCD-9F46-B9C0-D75FD4DD7046}"/>
              </a:ext>
            </a:extLst>
          </p:cNvPr>
          <p:cNvSpPr/>
          <p:nvPr/>
        </p:nvSpPr>
        <p:spPr>
          <a:xfrm>
            <a:off x="7221374" y="2550881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0" name="Multiplication 29">
            <a:extLst>
              <a:ext uri="{FF2B5EF4-FFF2-40B4-BE49-F238E27FC236}">
                <a16:creationId xmlns:a16="http://schemas.microsoft.com/office/drawing/2014/main" xmlns="" id="{CD079503-35FB-0249-B159-2A0D5D4E78DE}"/>
              </a:ext>
            </a:extLst>
          </p:cNvPr>
          <p:cNvSpPr/>
          <p:nvPr/>
        </p:nvSpPr>
        <p:spPr>
          <a:xfrm>
            <a:off x="7244470" y="2578815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0ED7A17-FF59-6946-880C-505BCCB9E875}"/>
              </a:ext>
            </a:extLst>
          </p:cNvPr>
          <p:cNvSpPr/>
          <p:nvPr/>
        </p:nvSpPr>
        <p:spPr>
          <a:xfrm>
            <a:off x="8671483" y="3788554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2" name="Multiplication 31">
            <a:extLst>
              <a:ext uri="{FF2B5EF4-FFF2-40B4-BE49-F238E27FC236}">
                <a16:creationId xmlns:a16="http://schemas.microsoft.com/office/drawing/2014/main" xmlns="" id="{AE1B4FCC-ABC2-BF4C-BF47-3037E27D9ED2}"/>
              </a:ext>
            </a:extLst>
          </p:cNvPr>
          <p:cNvSpPr/>
          <p:nvPr/>
        </p:nvSpPr>
        <p:spPr>
          <a:xfrm>
            <a:off x="8694579" y="3816488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4AE22A8-C414-7A44-AC92-428E1AB84997}"/>
              </a:ext>
            </a:extLst>
          </p:cNvPr>
          <p:cNvSpPr/>
          <p:nvPr/>
        </p:nvSpPr>
        <p:spPr>
          <a:xfrm>
            <a:off x="10041130" y="1972245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5" name="object 86">
            <a:extLst>
              <a:ext uri="{FF2B5EF4-FFF2-40B4-BE49-F238E27FC236}">
                <a16:creationId xmlns:a16="http://schemas.microsoft.com/office/drawing/2014/main" xmlns="" id="{0A821078-3050-5F4B-97E8-66523EAE7E14}"/>
              </a:ext>
            </a:extLst>
          </p:cNvPr>
          <p:cNvSpPr/>
          <p:nvPr/>
        </p:nvSpPr>
        <p:spPr>
          <a:xfrm>
            <a:off x="10113686" y="2048716"/>
            <a:ext cx="132080" cy="121285"/>
          </a:xfrm>
          <a:custGeom>
            <a:avLst/>
            <a:gdLst/>
            <a:ahLst/>
            <a:cxnLst/>
            <a:rect l="l" t="t" r="r" b="b"/>
            <a:pathLst>
              <a:path w="132079" h="121285">
                <a:moveTo>
                  <a:pt x="128295" y="0"/>
                </a:moveTo>
                <a:lnTo>
                  <a:pt x="124053" y="0"/>
                </a:lnTo>
                <a:lnTo>
                  <a:pt x="121107" y="1130"/>
                </a:lnTo>
                <a:lnTo>
                  <a:pt x="114160" y="5651"/>
                </a:lnTo>
                <a:lnTo>
                  <a:pt x="110223" y="8991"/>
                </a:lnTo>
                <a:lnTo>
                  <a:pt x="50177" y="68478"/>
                </a:lnTo>
                <a:lnTo>
                  <a:pt x="42951" y="74498"/>
                </a:lnTo>
                <a:lnTo>
                  <a:pt x="41414" y="75399"/>
                </a:lnTo>
                <a:lnTo>
                  <a:pt x="38607" y="75399"/>
                </a:lnTo>
                <a:lnTo>
                  <a:pt x="37033" y="73888"/>
                </a:lnTo>
                <a:lnTo>
                  <a:pt x="34721" y="67817"/>
                </a:lnTo>
                <a:lnTo>
                  <a:pt x="33693" y="62471"/>
                </a:lnTo>
                <a:lnTo>
                  <a:pt x="31521" y="42278"/>
                </a:lnTo>
                <a:lnTo>
                  <a:pt x="28270" y="37287"/>
                </a:lnTo>
                <a:lnTo>
                  <a:pt x="17081" y="37287"/>
                </a:lnTo>
                <a:lnTo>
                  <a:pt x="11849" y="39700"/>
                </a:lnTo>
                <a:lnTo>
                  <a:pt x="2362" y="49352"/>
                </a:lnTo>
                <a:lnTo>
                  <a:pt x="0" y="54597"/>
                </a:lnTo>
                <a:lnTo>
                  <a:pt x="100" y="67946"/>
                </a:lnTo>
                <a:lnTo>
                  <a:pt x="6476" y="110121"/>
                </a:lnTo>
                <a:lnTo>
                  <a:pt x="23558" y="121119"/>
                </a:lnTo>
                <a:lnTo>
                  <a:pt x="30010" y="121119"/>
                </a:lnTo>
                <a:lnTo>
                  <a:pt x="62922" y="93388"/>
                </a:lnTo>
                <a:lnTo>
                  <a:pt x="128600" y="24472"/>
                </a:lnTo>
                <a:lnTo>
                  <a:pt x="131521" y="18199"/>
                </a:lnTo>
                <a:lnTo>
                  <a:pt x="131521" y="9016"/>
                </a:lnTo>
                <a:lnTo>
                  <a:pt x="131521" y="5765"/>
                </a:lnTo>
                <a:lnTo>
                  <a:pt x="131140" y="3454"/>
                </a:lnTo>
                <a:lnTo>
                  <a:pt x="129590" y="698"/>
                </a:lnTo>
                <a:lnTo>
                  <a:pt x="128295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>
              <a:latin typeface="Proxima Nova Rg" panose="02000506030000020004" pitchFamily="50" charset="0"/>
            </a:endParaRPr>
          </a:p>
        </p:txBody>
      </p:sp>
      <p:sp>
        <p:nvSpPr>
          <p:cNvPr id="36" name="object 129">
            <a:extLst>
              <a:ext uri="{FF2B5EF4-FFF2-40B4-BE49-F238E27FC236}">
                <a16:creationId xmlns:a16="http://schemas.microsoft.com/office/drawing/2014/main" xmlns="" id="{240A069B-5D8D-B041-8B18-FC3D2B240018}"/>
              </a:ext>
            </a:extLst>
          </p:cNvPr>
          <p:cNvSpPr txBox="1"/>
          <p:nvPr/>
        </p:nvSpPr>
        <p:spPr>
          <a:xfrm>
            <a:off x="4298050" y="1916000"/>
            <a:ext cx="21347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Rédaction et hébergement </a:t>
            </a:r>
            <a:r>
              <a:rPr lang="nl-BE" sz="1200" spc="25" dirty="0" err="1">
                <a:latin typeface="Proxima Nova Rg" panose="02000506030000020004" pitchFamily="50" charset="0"/>
                <a:cs typeface="Calibri" panose="020F0502020204030204" pitchFamily="34" charset="0"/>
              </a:rPr>
              <a:t>d’un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article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7" name="object 129">
            <a:extLst>
              <a:ext uri="{FF2B5EF4-FFF2-40B4-BE49-F238E27FC236}">
                <a16:creationId xmlns:a16="http://schemas.microsoft.com/office/drawing/2014/main" xmlns="" id="{402010A4-8DC4-634C-9BFD-0C2F7E3F62AD}"/>
              </a:ext>
            </a:extLst>
          </p:cNvPr>
          <p:cNvSpPr txBox="1"/>
          <p:nvPr/>
        </p:nvSpPr>
        <p:spPr>
          <a:xfrm>
            <a:off x="4623043" y="2614993"/>
            <a:ext cx="180976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Boost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digital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8" name="object 129">
            <a:extLst>
              <a:ext uri="{FF2B5EF4-FFF2-40B4-BE49-F238E27FC236}">
                <a16:creationId xmlns:a16="http://schemas.microsoft.com/office/drawing/2014/main" xmlns="" id="{91DF7218-7342-E940-9BA0-C2CC9D8938C4}"/>
              </a:ext>
            </a:extLst>
          </p:cNvPr>
          <p:cNvSpPr txBox="1"/>
          <p:nvPr/>
        </p:nvSpPr>
        <p:spPr>
          <a:xfrm>
            <a:off x="3834477" y="3107491"/>
            <a:ext cx="259833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Diffusion </a:t>
            </a:r>
            <a:r>
              <a:rPr lang="nl-BE" sz="1200" spc="25" dirty="0" err="1"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object 129">
            <a:extLst>
              <a:ext uri="{FF2B5EF4-FFF2-40B4-BE49-F238E27FC236}">
                <a16:creationId xmlns:a16="http://schemas.microsoft.com/office/drawing/2014/main" xmlns="" id="{696D2583-09EE-2F4A-8FB0-E5CEEE7EA9BB}"/>
              </a:ext>
            </a:extLst>
          </p:cNvPr>
          <p:cNvSpPr txBox="1"/>
          <p:nvPr/>
        </p:nvSpPr>
        <p:spPr>
          <a:xfrm>
            <a:off x="3834477" y="3726327"/>
            <a:ext cx="259833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Bannering Web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(Lesoir.be, Sudinfo.be, Reference.be)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4283A4E-77DD-2649-9AE9-044F21981978}"/>
              </a:ext>
            </a:extLst>
          </p:cNvPr>
          <p:cNvSpPr/>
          <p:nvPr/>
        </p:nvSpPr>
        <p:spPr>
          <a:xfrm>
            <a:off x="7214359" y="5405643"/>
            <a:ext cx="3151543" cy="104608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41" name="object 67">
            <a:extLst>
              <a:ext uri="{FF2B5EF4-FFF2-40B4-BE49-F238E27FC236}">
                <a16:creationId xmlns:a16="http://schemas.microsoft.com/office/drawing/2014/main" xmlns="" id="{0BE9EC8F-933F-0546-8C9F-1F9529E6F6E0}"/>
              </a:ext>
            </a:extLst>
          </p:cNvPr>
          <p:cNvSpPr txBox="1"/>
          <p:nvPr/>
        </p:nvSpPr>
        <p:spPr>
          <a:xfrm>
            <a:off x="7363889" y="5551448"/>
            <a:ext cx="2888218" cy="731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participation 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à 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cette action vous donne droit à - 10</a:t>
            </a:r>
            <a:r>
              <a:rPr lang="fr-BE" sz="1200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% sur 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 dossier spécial  Top Employer 2024</a:t>
            </a:r>
            <a:endParaRPr lang="fr-BE" sz="1200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fr-BE" sz="1200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589762A-3BD1-2B48-B68B-E2A30A7F3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43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endParaRPr lang="nl-BE" sz="12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200" dirty="0">
                <a:solidFill>
                  <a:schemeClr val="bg1"/>
                </a:solidFill>
                <a:latin typeface="Proxima Nova Rg" panose="02000506030000020004" pitchFamily="50" charset="0"/>
              </a:rPr>
              <a:t>*Interview et shooting photo </a:t>
            </a:r>
            <a:r>
              <a:rPr lang="fr-FR" sz="12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inclus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F277DDEB-A7F8-B24D-B542-A9EFC9BC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862" y="5606221"/>
            <a:ext cx="3173652" cy="100423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1" y="675469"/>
            <a:ext cx="3412021" cy="2454380"/>
          </a:xfrm>
          <a:prstGeom prst="rect">
            <a:avLst/>
          </a:prstGeom>
        </p:spPr>
      </p:pic>
      <p:sp>
        <p:nvSpPr>
          <p:cNvPr id="44" name="object 129">
            <a:extLst>
              <a:ext uri="{FF2B5EF4-FFF2-40B4-BE49-F238E27FC236}">
                <a16:creationId xmlns:a16="http://schemas.microsoft.com/office/drawing/2014/main" xmlns="" id="{91DF7218-7342-E940-9BA0-C2CC9D8938C4}"/>
              </a:ext>
            </a:extLst>
          </p:cNvPr>
          <p:cNvSpPr txBox="1"/>
          <p:nvPr/>
        </p:nvSpPr>
        <p:spPr>
          <a:xfrm>
            <a:off x="3631643" y="4318669"/>
            <a:ext cx="293140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Références Le </a:t>
            </a:r>
            <a:r>
              <a:rPr lang="nl-BE" sz="1200" b="1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Soir</a:t>
            </a: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OU </a:t>
            </a:r>
            <a:r>
              <a:rPr lang="nl-BE" sz="1200" b="1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(</a:t>
            </a:r>
            <a:r>
              <a:rPr lang="nl-BE" sz="1200" b="1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natio</a:t>
            </a: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  <a:endParaRPr lang="nl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3743" y="4595925"/>
            <a:ext cx="4194050" cy="306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8072297" y="4595925"/>
            <a:ext cx="45719" cy="30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9462184" y="4587159"/>
            <a:ext cx="45719" cy="30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936239CB-7281-8640-B812-C2EB8F56BDF5}"/>
              </a:ext>
            </a:extLst>
          </p:cNvPr>
          <p:cNvSpPr txBox="1"/>
          <p:nvPr/>
        </p:nvSpPr>
        <p:spPr>
          <a:xfrm>
            <a:off x="6714579" y="4602493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€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936239CB-7281-8640-B812-C2EB8F56BDF5}"/>
              </a:ext>
            </a:extLst>
          </p:cNvPr>
          <p:cNvSpPr txBox="1"/>
          <p:nvPr/>
        </p:nvSpPr>
        <p:spPr>
          <a:xfrm>
            <a:off x="8127326" y="4614642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€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936239CB-7281-8640-B812-C2EB8F56BDF5}"/>
              </a:ext>
            </a:extLst>
          </p:cNvPr>
          <p:cNvSpPr txBox="1"/>
          <p:nvPr/>
        </p:nvSpPr>
        <p:spPr>
          <a:xfrm>
            <a:off x="9471492" y="4597473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14.950 €*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1" name="object 129">
            <a:extLst>
              <a:ext uri="{FF2B5EF4-FFF2-40B4-BE49-F238E27FC236}">
                <a16:creationId xmlns:a16="http://schemas.microsoft.com/office/drawing/2014/main" xmlns="" id="{91DF7218-7342-E940-9BA0-C2CC9D8938C4}"/>
              </a:ext>
            </a:extLst>
          </p:cNvPr>
          <p:cNvSpPr txBox="1"/>
          <p:nvPr/>
        </p:nvSpPr>
        <p:spPr>
          <a:xfrm>
            <a:off x="3631643" y="4639167"/>
            <a:ext cx="293140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Références Le </a:t>
            </a:r>
            <a:r>
              <a:rPr lang="nl-BE" sz="1200" b="1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Soir</a:t>
            </a: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</a:t>
            </a:r>
            <a:r>
              <a:rPr lang="nl-BE" sz="1200" b="1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(</a:t>
            </a:r>
            <a:r>
              <a:rPr lang="nl-BE" sz="1200" b="1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natio</a:t>
            </a:r>
            <a:r>
              <a:rPr lang="nl-BE" sz="12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  <a:endParaRPr lang="nl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B6406C4-6CB5-46D4-8D2D-D4F15C357218}"/>
              </a:ext>
            </a:extLst>
          </p:cNvPr>
          <p:cNvSpPr/>
          <p:nvPr/>
        </p:nvSpPr>
        <p:spPr>
          <a:xfrm>
            <a:off x="10938205" y="272717"/>
            <a:ext cx="764197" cy="134989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/>
          <a:srcRect l="5451" t="12446" r="3473" b="35565"/>
          <a:stretch/>
        </p:blipFill>
        <p:spPr>
          <a:xfrm>
            <a:off x="504064" y="2591995"/>
            <a:ext cx="11257630" cy="4043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6406C4-6CB5-46D4-8D2D-D4F15C357218}"/>
              </a:ext>
            </a:extLst>
          </p:cNvPr>
          <p:cNvSpPr/>
          <p:nvPr/>
        </p:nvSpPr>
        <p:spPr>
          <a:xfrm>
            <a:off x="11505267" y="4833648"/>
            <a:ext cx="686733" cy="180142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71AC83-AAFB-4FE1-95C6-F561779683B8}"/>
              </a:ext>
            </a:extLst>
          </p:cNvPr>
          <p:cNvSpPr txBox="1"/>
          <p:nvPr/>
        </p:nvSpPr>
        <p:spPr>
          <a:xfrm>
            <a:off x="1079257" y="1114886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B4EE3CC3-8231-0345-91D9-EF343D84E2F8}"/>
              </a:ext>
            </a:extLst>
          </p:cNvPr>
          <p:cNvSpPr txBox="1"/>
          <p:nvPr/>
        </p:nvSpPr>
        <p:spPr>
          <a:xfrm>
            <a:off x="4244639" y="1114885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0" y="274653"/>
            <a:ext cx="3858603" cy="966380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xmlns="" id="{50200EC6-FAFC-41B1-8705-11C93F2341D9}"/>
              </a:ext>
            </a:extLst>
          </p:cNvPr>
          <p:cNvSpPr txBox="1"/>
          <p:nvPr/>
        </p:nvSpPr>
        <p:spPr>
          <a:xfrm>
            <a:off x="11020962" y="393667"/>
            <a:ext cx="598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9209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427</Words>
  <Application>Microsoft Office PowerPoint</Application>
  <PresentationFormat>Grand écran</PresentationFormat>
  <Paragraphs>100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115</cp:revision>
  <dcterms:created xsi:type="dcterms:W3CDTF">2020-11-25T05:51:07Z</dcterms:created>
  <dcterms:modified xsi:type="dcterms:W3CDTF">2023-02-10T13:36:21Z</dcterms:modified>
  <cp:category/>
</cp:coreProperties>
</file>