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71" r:id="rId4"/>
    <p:sldId id="262" r:id="rId5"/>
    <p:sldId id="257" r:id="rId6"/>
    <p:sldId id="259" r:id="rId7"/>
    <p:sldId id="258" r:id="rId8"/>
    <p:sldId id="260" r:id="rId9"/>
    <p:sldId id="273" r:id="rId10"/>
    <p:sldId id="274" r:id="rId11"/>
    <p:sldId id="261" r:id="rId12"/>
    <p:sldId id="276" r:id="rId13"/>
    <p:sldId id="267" r:id="rId14"/>
    <p:sldId id="275" r:id="rId15"/>
    <p:sldId id="263" r:id="rId16"/>
  </p:sldIdLst>
  <p:sldSz cx="18288000" cy="10287000"/>
  <p:notesSz cx="6858000" cy="9144000"/>
  <p:embeddedFontLst>
    <p:embeddedFont>
      <p:font typeface="League Gothic" panose="020B0604020202020204" charset="0"/>
      <p:regular r:id="rId18"/>
    </p:embeddedFont>
    <p:embeddedFont>
      <p:font typeface="Questrial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3ABCE-0998-4EA4-A1FB-E0513E336548}" type="datetimeFigureOut">
              <a:rPr lang="fr-BE" smtClean="0"/>
              <a:t>22/03/2024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FA8F8-9B30-478A-B677-F9EBDB89E3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1715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Association constituée le 19 juin 1997</a:t>
            </a:r>
          </a:p>
          <a:p>
            <a:endParaRPr lang="fr-BE" dirty="0"/>
          </a:p>
          <a:p>
            <a:r>
              <a:rPr lang="fr-BE" b="1" i="1" dirty="0">
                <a:solidFill>
                  <a:srgbClr val="8D9297"/>
                </a:solidFill>
                <a:effectLst/>
                <a:latin typeface="Open Sans" panose="020B0606030504020204" pitchFamily="34" charset="0"/>
              </a:rPr>
              <a:t>Nous rassemblons celles et ceux (commanditaires, prestataires, scientifiques ou observateurs et observatrices averti.es) qui décident, conçoivent, accompagnent, animent, organisent et étudient les stratégies et dispositifs de développement et d’apprentissage (L&amp;D: Learning and </a:t>
            </a:r>
            <a:r>
              <a:rPr lang="fr-BE" b="1" i="1" dirty="0" err="1">
                <a:solidFill>
                  <a:srgbClr val="8D9297"/>
                </a:solidFill>
                <a:effectLst/>
                <a:latin typeface="Open Sans" panose="020B0606030504020204" pitchFamily="34" charset="0"/>
              </a:rPr>
              <a:t>Development</a:t>
            </a:r>
            <a:r>
              <a:rPr lang="fr-BE" b="1" i="1" dirty="0">
                <a:solidFill>
                  <a:srgbClr val="8D9297"/>
                </a:solidFill>
                <a:effectLst/>
                <a:latin typeface="Open Sans" panose="020B0606030504020204" pitchFamily="34" charset="0"/>
              </a:rPr>
              <a:t>) dans les organisations.</a:t>
            </a:r>
          </a:p>
          <a:p>
            <a:endParaRPr lang="fr-BE" b="1" i="1" dirty="0">
              <a:solidFill>
                <a:srgbClr val="8D9297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fr-BE" altLang="fr-FR" sz="4400" dirty="0"/>
              <a:t>300</a:t>
            </a:r>
            <a:r>
              <a:rPr lang="fr-BE" sz="4400" dirty="0"/>
              <a:t> membres dont </a:t>
            </a:r>
            <a:r>
              <a:rPr lang="fr-BE" altLang="fr-FR" sz="3600" dirty="0"/>
              <a:t>65 % Internes et 35 % Externes</a:t>
            </a:r>
            <a:endParaRPr lang="fr-BE" b="1" i="1" dirty="0">
              <a:solidFill>
                <a:srgbClr val="8D9297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815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Association constituée le 19 juin 1997</a:t>
            </a:r>
          </a:p>
          <a:p>
            <a:endParaRPr lang="fr-BE" dirty="0"/>
          </a:p>
          <a:p>
            <a:r>
              <a:rPr lang="fr-BE" b="1" i="1" dirty="0">
                <a:solidFill>
                  <a:srgbClr val="8D9297"/>
                </a:solidFill>
                <a:effectLst/>
                <a:latin typeface="Open Sans" panose="020B0606030504020204" pitchFamily="34" charset="0"/>
              </a:rPr>
              <a:t>Nous rassemblons celles et ceux (commanditaires, prestataires, scientifiques ou observateurs et observatrices averti.es) qui décident, conçoivent, accompagnent, animent, organisent et étudient les stratégies et dispositifs de développement et d’apprentissage (L&amp;D: Learning and </a:t>
            </a:r>
            <a:r>
              <a:rPr lang="fr-BE" b="1" i="1" dirty="0" err="1">
                <a:solidFill>
                  <a:srgbClr val="8D9297"/>
                </a:solidFill>
                <a:effectLst/>
                <a:latin typeface="Open Sans" panose="020B0606030504020204" pitchFamily="34" charset="0"/>
              </a:rPr>
              <a:t>Development</a:t>
            </a:r>
            <a:r>
              <a:rPr lang="fr-BE" b="1" i="1" dirty="0">
                <a:solidFill>
                  <a:srgbClr val="8D9297"/>
                </a:solidFill>
                <a:effectLst/>
                <a:latin typeface="Open Sans" panose="020B0606030504020204" pitchFamily="34" charset="0"/>
              </a:rPr>
              <a:t>) dans les organisations.</a:t>
            </a:r>
          </a:p>
          <a:p>
            <a:endParaRPr lang="fr-BE" b="1" i="1" dirty="0">
              <a:solidFill>
                <a:srgbClr val="8D9297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fr-BE" altLang="fr-FR" sz="4400" dirty="0"/>
              <a:t>300</a:t>
            </a:r>
            <a:r>
              <a:rPr lang="fr-BE" sz="4400" dirty="0"/>
              <a:t> membres dont </a:t>
            </a:r>
            <a:r>
              <a:rPr lang="fr-BE" altLang="fr-FR" sz="3600" dirty="0"/>
              <a:t>65 % Internes et 35 % Externes</a:t>
            </a:r>
            <a:endParaRPr lang="fr-BE" b="1" i="1" dirty="0">
              <a:solidFill>
                <a:srgbClr val="8D9297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466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FA8F8-9B30-478A-B677-F9EBDB89E375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448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- Photo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F9995A86-04B2-E656-1B70-44EE228A4A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Information utiles, sources, … (optionnel)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DC883E1D-F21D-D121-A508-AB3390DE90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76FE26-BE45-F74B-A879-0E78237BC0D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pour une image  30">
            <a:extLst>
              <a:ext uri="{FF2B5EF4-FFF2-40B4-BE49-F238E27FC236}">
                <a16:creationId xmlns="" xmlns:a16="http://schemas.microsoft.com/office/drawing/2014/main" id="{97A253B9-07E8-5858-3051-AAF49255C60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320800" y="851726"/>
            <a:ext cx="5050862" cy="194379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7" name="Espace réservé du texte 13">
            <a:extLst>
              <a:ext uri="{FF2B5EF4-FFF2-40B4-BE49-F238E27FC236}">
                <a16:creationId xmlns="" xmlns:a16="http://schemas.microsoft.com/office/drawing/2014/main" id="{5382661B-C868-81A4-6755-79020EE0A4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6207" y="1463205"/>
            <a:ext cx="5050862" cy="7330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 i="0">
                <a:solidFill>
                  <a:srgbClr val="0C0052"/>
                </a:solidFill>
                <a:latin typeface="New Hero Bold" panose="02000500000000000000" pitchFamily="2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="" xmlns:a16="http://schemas.microsoft.com/office/drawing/2014/main" id="{B347E49D-7B16-C840-7018-9B5971FD05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6207" y="3748868"/>
            <a:ext cx="6799073" cy="3920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0C0052"/>
                </a:solidFill>
                <a:latin typeface="New Hero" panose="02000500000000000000" pitchFamily="2" charset="0"/>
              </a:defRPr>
            </a:lvl1pPr>
          </a:lstStyle>
          <a:p>
            <a:pPr lvl="0"/>
            <a:r>
              <a:rPr lang="fr-FR" dirty="0"/>
              <a:t>Lorem ipsum dolor sit amet, consectetuer adipiscing elit.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Lorem ipsum dolor sit amet, consectetuer adipiscing elit. </a:t>
            </a:r>
          </a:p>
          <a:p>
            <a:pPr lvl="0"/>
            <a:r>
              <a:rPr lang="fr-FR" dirty="0" err="1"/>
              <a:t>Maecenas</a:t>
            </a:r>
            <a:r>
              <a:rPr lang="fr-FR" dirty="0"/>
              <a:t> porttitor congue massa. Fusce posuere, magna sed pulvinar </a:t>
            </a:r>
            <a:r>
              <a:rPr lang="fr-FR" dirty="0" err="1"/>
              <a:t>ultricies</a:t>
            </a:r>
            <a:r>
              <a:rPr lang="fr-FR" dirty="0"/>
              <a:t>.</a:t>
            </a:r>
          </a:p>
        </p:txBody>
      </p:sp>
      <p:sp>
        <p:nvSpPr>
          <p:cNvPr id="2" name="Espace réservé pour une image  6">
            <a:extLst>
              <a:ext uri="{FF2B5EF4-FFF2-40B4-BE49-F238E27FC236}">
                <a16:creationId xmlns="" xmlns:a16="http://schemas.microsoft.com/office/drawing/2014/main" id="{7EED5E17-0E91-13F9-41E8-AA1DE37FBC5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5400000">
            <a:off x="9971708" y="892010"/>
            <a:ext cx="9208295" cy="7424276"/>
          </a:xfrm>
          <a:custGeom>
            <a:avLst/>
            <a:gdLst>
              <a:gd name="connsiteX0" fmla="*/ 0 w 4920343"/>
              <a:gd name="connsiteY0" fmla="*/ 0 h 6138863"/>
              <a:gd name="connsiteX1" fmla="*/ 4920343 w 4920343"/>
              <a:gd name="connsiteY1" fmla="*/ 0 h 6138863"/>
              <a:gd name="connsiteX2" fmla="*/ 4920343 w 4920343"/>
              <a:gd name="connsiteY2" fmla="*/ 6138863 h 6138863"/>
              <a:gd name="connsiteX3" fmla="*/ 0 w 4920343"/>
              <a:gd name="connsiteY3" fmla="*/ 6138863 h 6138863"/>
              <a:gd name="connsiteX4" fmla="*/ 0 w 4920343"/>
              <a:gd name="connsiteY4" fmla="*/ 0 h 6138863"/>
              <a:gd name="connsiteX0" fmla="*/ 0 w 4920343"/>
              <a:gd name="connsiteY0" fmla="*/ 0 h 6138863"/>
              <a:gd name="connsiteX1" fmla="*/ 4920343 w 4920343"/>
              <a:gd name="connsiteY1" fmla="*/ 0 h 6138863"/>
              <a:gd name="connsiteX2" fmla="*/ 3962400 w 4920343"/>
              <a:gd name="connsiteY2" fmla="*/ 4970463 h 6138863"/>
              <a:gd name="connsiteX3" fmla="*/ 0 w 4920343"/>
              <a:gd name="connsiteY3" fmla="*/ 6138863 h 6138863"/>
              <a:gd name="connsiteX4" fmla="*/ 0 w 4920343"/>
              <a:gd name="connsiteY4" fmla="*/ 0 h 6138863"/>
              <a:gd name="connsiteX0" fmla="*/ 0 w 4920343"/>
              <a:gd name="connsiteY0" fmla="*/ 0 h 6138863"/>
              <a:gd name="connsiteX1" fmla="*/ 4920343 w 4920343"/>
              <a:gd name="connsiteY1" fmla="*/ 0 h 6138863"/>
              <a:gd name="connsiteX2" fmla="*/ 3962400 w 4920343"/>
              <a:gd name="connsiteY2" fmla="*/ 4970463 h 6138863"/>
              <a:gd name="connsiteX3" fmla="*/ 0 w 4920343"/>
              <a:gd name="connsiteY3" fmla="*/ 6138863 h 6138863"/>
              <a:gd name="connsiteX4" fmla="*/ 0 w 4920343"/>
              <a:gd name="connsiteY4" fmla="*/ 0 h 6138863"/>
              <a:gd name="connsiteX0" fmla="*/ 0 w 5049480"/>
              <a:gd name="connsiteY0" fmla="*/ 0 h 6138863"/>
              <a:gd name="connsiteX1" fmla="*/ 4920343 w 5049480"/>
              <a:gd name="connsiteY1" fmla="*/ 0 h 6138863"/>
              <a:gd name="connsiteX2" fmla="*/ 3962400 w 5049480"/>
              <a:gd name="connsiteY2" fmla="*/ 4970463 h 6138863"/>
              <a:gd name="connsiteX3" fmla="*/ 0 w 5049480"/>
              <a:gd name="connsiteY3" fmla="*/ 6138863 h 6138863"/>
              <a:gd name="connsiteX4" fmla="*/ 0 w 5049480"/>
              <a:gd name="connsiteY4" fmla="*/ 0 h 6138863"/>
              <a:gd name="connsiteX0" fmla="*/ 0 w 5049480"/>
              <a:gd name="connsiteY0" fmla="*/ 0 h 6138863"/>
              <a:gd name="connsiteX1" fmla="*/ 4920343 w 5049480"/>
              <a:gd name="connsiteY1" fmla="*/ 0 h 6138863"/>
              <a:gd name="connsiteX2" fmla="*/ 3962400 w 5049480"/>
              <a:gd name="connsiteY2" fmla="*/ 4970463 h 6138863"/>
              <a:gd name="connsiteX3" fmla="*/ 0 w 5049480"/>
              <a:gd name="connsiteY3" fmla="*/ 6138863 h 6138863"/>
              <a:gd name="connsiteX4" fmla="*/ 0 w 5049480"/>
              <a:gd name="connsiteY4" fmla="*/ 0 h 6138863"/>
              <a:gd name="connsiteX0" fmla="*/ 0 w 5049480"/>
              <a:gd name="connsiteY0" fmla="*/ 0 h 6141657"/>
              <a:gd name="connsiteX1" fmla="*/ 4920343 w 5049480"/>
              <a:gd name="connsiteY1" fmla="*/ 0 h 6141657"/>
              <a:gd name="connsiteX2" fmla="*/ 3962400 w 5049480"/>
              <a:gd name="connsiteY2" fmla="*/ 4970463 h 6141657"/>
              <a:gd name="connsiteX3" fmla="*/ 0 w 5049480"/>
              <a:gd name="connsiteY3" fmla="*/ 6138863 h 6141657"/>
              <a:gd name="connsiteX4" fmla="*/ 0 w 5049480"/>
              <a:gd name="connsiteY4" fmla="*/ 0 h 6141657"/>
              <a:gd name="connsiteX0" fmla="*/ 0 w 5049480"/>
              <a:gd name="connsiteY0" fmla="*/ 0 h 6138863"/>
              <a:gd name="connsiteX1" fmla="*/ 4920343 w 5049480"/>
              <a:gd name="connsiteY1" fmla="*/ 0 h 6138863"/>
              <a:gd name="connsiteX2" fmla="*/ 3962400 w 5049480"/>
              <a:gd name="connsiteY2" fmla="*/ 4970463 h 6138863"/>
              <a:gd name="connsiteX3" fmla="*/ 0 w 5049480"/>
              <a:gd name="connsiteY3" fmla="*/ 6138863 h 6138863"/>
              <a:gd name="connsiteX4" fmla="*/ 0 w 5049480"/>
              <a:gd name="connsiteY4" fmla="*/ 0 h 6138863"/>
              <a:gd name="connsiteX0" fmla="*/ 0 w 4964004"/>
              <a:gd name="connsiteY0" fmla="*/ 0 h 6138863"/>
              <a:gd name="connsiteX1" fmla="*/ 4920343 w 4964004"/>
              <a:gd name="connsiteY1" fmla="*/ 0 h 6138863"/>
              <a:gd name="connsiteX2" fmla="*/ 3962400 w 4964004"/>
              <a:gd name="connsiteY2" fmla="*/ 4970463 h 6138863"/>
              <a:gd name="connsiteX3" fmla="*/ 0 w 4964004"/>
              <a:gd name="connsiteY3" fmla="*/ 6138863 h 6138863"/>
              <a:gd name="connsiteX4" fmla="*/ 0 w 4964004"/>
              <a:gd name="connsiteY4" fmla="*/ 0 h 6138863"/>
              <a:gd name="connsiteX0" fmla="*/ 0 w 4954336"/>
              <a:gd name="connsiteY0" fmla="*/ 0 h 6138863"/>
              <a:gd name="connsiteX1" fmla="*/ 4920343 w 4954336"/>
              <a:gd name="connsiteY1" fmla="*/ 0 h 6138863"/>
              <a:gd name="connsiteX2" fmla="*/ 3962400 w 4954336"/>
              <a:gd name="connsiteY2" fmla="*/ 4970463 h 6138863"/>
              <a:gd name="connsiteX3" fmla="*/ 0 w 4954336"/>
              <a:gd name="connsiteY3" fmla="*/ 6138863 h 6138863"/>
              <a:gd name="connsiteX4" fmla="*/ 0 w 4954336"/>
              <a:gd name="connsiteY4" fmla="*/ 0 h 6138863"/>
              <a:gd name="connsiteX0" fmla="*/ 0 w 4935003"/>
              <a:gd name="connsiteY0" fmla="*/ 0 h 6138863"/>
              <a:gd name="connsiteX1" fmla="*/ 4920343 w 4935003"/>
              <a:gd name="connsiteY1" fmla="*/ 0 h 6138863"/>
              <a:gd name="connsiteX2" fmla="*/ 3962400 w 4935003"/>
              <a:gd name="connsiteY2" fmla="*/ 4970463 h 6138863"/>
              <a:gd name="connsiteX3" fmla="*/ 0 w 4935003"/>
              <a:gd name="connsiteY3" fmla="*/ 6138863 h 6138863"/>
              <a:gd name="connsiteX4" fmla="*/ 0 w 4935003"/>
              <a:gd name="connsiteY4" fmla="*/ 0 h 6138863"/>
              <a:gd name="connsiteX0" fmla="*/ 0 w 4964004"/>
              <a:gd name="connsiteY0" fmla="*/ 0 h 6138863"/>
              <a:gd name="connsiteX1" fmla="*/ 4920343 w 4964004"/>
              <a:gd name="connsiteY1" fmla="*/ 0 h 6138863"/>
              <a:gd name="connsiteX2" fmla="*/ 3962400 w 4964004"/>
              <a:gd name="connsiteY2" fmla="*/ 4970463 h 6138863"/>
              <a:gd name="connsiteX3" fmla="*/ 0 w 4964004"/>
              <a:gd name="connsiteY3" fmla="*/ 6138863 h 6138863"/>
              <a:gd name="connsiteX4" fmla="*/ 0 w 4964004"/>
              <a:gd name="connsiteY4" fmla="*/ 0 h 6138863"/>
              <a:gd name="connsiteX0" fmla="*/ 0 w 4964004"/>
              <a:gd name="connsiteY0" fmla="*/ 0 h 6138863"/>
              <a:gd name="connsiteX1" fmla="*/ 4920343 w 4964004"/>
              <a:gd name="connsiteY1" fmla="*/ 0 h 6138863"/>
              <a:gd name="connsiteX2" fmla="*/ 3962400 w 4964004"/>
              <a:gd name="connsiteY2" fmla="*/ 4970463 h 6138863"/>
              <a:gd name="connsiteX3" fmla="*/ 0 w 4964004"/>
              <a:gd name="connsiteY3" fmla="*/ 6138863 h 6138863"/>
              <a:gd name="connsiteX4" fmla="*/ 0 w 4964004"/>
              <a:gd name="connsiteY4" fmla="*/ 0 h 6138863"/>
              <a:gd name="connsiteX0" fmla="*/ 0 w 4952930"/>
              <a:gd name="connsiteY0" fmla="*/ 0 h 6138863"/>
              <a:gd name="connsiteX1" fmla="*/ 4920343 w 4952930"/>
              <a:gd name="connsiteY1" fmla="*/ 0 h 6138863"/>
              <a:gd name="connsiteX2" fmla="*/ 3918857 w 4952930"/>
              <a:gd name="connsiteY2" fmla="*/ 4999492 h 6138863"/>
              <a:gd name="connsiteX3" fmla="*/ 0 w 4952930"/>
              <a:gd name="connsiteY3" fmla="*/ 6138863 h 6138863"/>
              <a:gd name="connsiteX4" fmla="*/ 0 w 4952930"/>
              <a:gd name="connsiteY4" fmla="*/ 0 h 6138863"/>
              <a:gd name="connsiteX0" fmla="*/ 0 w 4976155"/>
              <a:gd name="connsiteY0" fmla="*/ 0 h 6138863"/>
              <a:gd name="connsiteX1" fmla="*/ 4920343 w 4976155"/>
              <a:gd name="connsiteY1" fmla="*/ 0 h 6138863"/>
              <a:gd name="connsiteX2" fmla="*/ 3918857 w 4976155"/>
              <a:gd name="connsiteY2" fmla="*/ 4999492 h 6138863"/>
              <a:gd name="connsiteX3" fmla="*/ 0 w 4976155"/>
              <a:gd name="connsiteY3" fmla="*/ 6138863 h 6138863"/>
              <a:gd name="connsiteX4" fmla="*/ 0 w 4976155"/>
              <a:gd name="connsiteY4" fmla="*/ 0 h 6138863"/>
              <a:gd name="connsiteX0" fmla="*/ 0 w 4928358"/>
              <a:gd name="connsiteY0" fmla="*/ 0 h 6138863"/>
              <a:gd name="connsiteX1" fmla="*/ 4920343 w 4928358"/>
              <a:gd name="connsiteY1" fmla="*/ 0 h 6138863"/>
              <a:gd name="connsiteX2" fmla="*/ 3918857 w 4928358"/>
              <a:gd name="connsiteY2" fmla="*/ 4999492 h 6138863"/>
              <a:gd name="connsiteX3" fmla="*/ 0 w 4928358"/>
              <a:gd name="connsiteY3" fmla="*/ 6138863 h 6138863"/>
              <a:gd name="connsiteX4" fmla="*/ 0 w 4928358"/>
              <a:gd name="connsiteY4" fmla="*/ 0 h 6138863"/>
              <a:gd name="connsiteX0" fmla="*/ 0 w 5016381"/>
              <a:gd name="connsiteY0" fmla="*/ 0 h 6138863"/>
              <a:gd name="connsiteX1" fmla="*/ 4920343 w 5016381"/>
              <a:gd name="connsiteY1" fmla="*/ 0 h 6138863"/>
              <a:gd name="connsiteX2" fmla="*/ 3918857 w 5016381"/>
              <a:gd name="connsiteY2" fmla="*/ 4999492 h 6138863"/>
              <a:gd name="connsiteX3" fmla="*/ 0 w 5016381"/>
              <a:gd name="connsiteY3" fmla="*/ 6138863 h 6138863"/>
              <a:gd name="connsiteX4" fmla="*/ 0 w 5016381"/>
              <a:gd name="connsiteY4" fmla="*/ 0 h 6138863"/>
              <a:gd name="connsiteX0" fmla="*/ 0 w 5033082"/>
              <a:gd name="connsiteY0" fmla="*/ 0 h 6144315"/>
              <a:gd name="connsiteX1" fmla="*/ 4920343 w 5033082"/>
              <a:gd name="connsiteY1" fmla="*/ 0 h 6144315"/>
              <a:gd name="connsiteX2" fmla="*/ 3962400 w 5033082"/>
              <a:gd name="connsiteY2" fmla="*/ 5122863 h 6144315"/>
              <a:gd name="connsiteX3" fmla="*/ 0 w 5033082"/>
              <a:gd name="connsiteY3" fmla="*/ 6138863 h 6144315"/>
              <a:gd name="connsiteX4" fmla="*/ 0 w 5033082"/>
              <a:gd name="connsiteY4" fmla="*/ 0 h 6144315"/>
              <a:gd name="connsiteX0" fmla="*/ 0 w 4941805"/>
              <a:gd name="connsiteY0" fmla="*/ 0 h 6138863"/>
              <a:gd name="connsiteX1" fmla="*/ 4920343 w 4941805"/>
              <a:gd name="connsiteY1" fmla="*/ 0 h 6138863"/>
              <a:gd name="connsiteX2" fmla="*/ 3962400 w 4941805"/>
              <a:gd name="connsiteY2" fmla="*/ 5122863 h 6138863"/>
              <a:gd name="connsiteX3" fmla="*/ 0 w 4941805"/>
              <a:gd name="connsiteY3" fmla="*/ 6138863 h 6138863"/>
              <a:gd name="connsiteX4" fmla="*/ 0 w 4941805"/>
              <a:gd name="connsiteY4" fmla="*/ 0 h 6138863"/>
              <a:gd name="connsiteX0" fmla="*/ 0 w 4949516"/>
              <a:gd name="connsiteY0" fmla="*/ 0 h 6138863"/>
              <a:gd name="connsiteX1" fmla="*/ 4920343 w 4949516"/>
              <a:gd name="connsiteY1" fmla="*/ 0 h 6138863"/>
              <a:gd name="connsiteX2" fmla="*/ 3998686 w 4949516"/>
              <a:gd name="connsiteY2" fmla="*/ 4897892 h 6138863"/>
              <a:gd name="connsiteX3" fmla="*/ 0 w 4949516"/>
              <a:gd name="connsiteY3" fmla="*/ 6138863 h 6138863"/>
              <a:gd name="connsiteX4" fmla="*/ 0 w 4949516"/>
              <a:gd name="connsiteY4" fmla="*/ 0 h 6138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9516" h="6138863">
                <a:moveTo>
                  <a:pt x="0" y="0"/>
                </a:moveTo>
                <a:lnTo>
                  <a:pt x="4920343" y="0"/>
                </a:lnTo>
                <a:cubicBezTo>
                  <a:pt x="4927601" y="1199620"/>
                  <a:pt x="5188858" y="3760938"/>
                  <a:pt x="3998686" y="4897892"/>
                </a:cubicBezTo>
                <a:cubicBezTo>
                  <a:pt x="2808514" y="6034846"/>
                  <a:pt x="1582057" y="6126767"/>
                  <a:pt x="0" y="6138863"/>
                </a:cubicBezTo>
                <a:lnTo>
                  <a:pt x="0" y="0"/>
                </a:lnTo>
                <a:close/>
              </a:path>
            </a:pathLst>
          </a:custGeom>
          <a:pattFill prst="pct5">
            <a:fgClr>
              <a:srgbClr val="4D4DFF"/>
            </a:fgClr>
            <a:bgClr>
              <a:srgbClr val="C4FDF3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710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0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1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761" b="-875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534524" y="5341336"/>
            <a:ext cx="5927649" cy="3651028"/>
          </a:xfrm>
          <a:custGeom>
            <a:avLst/>
            <a:gdLst/>
            <a:ahLst/>
            <a:cxnLst/>
            <a:rect l="l" t="t" r="r" b="b"/>
            <a:pathLst>
              <a:path w="5927649" h="3651028">
                <a:moveTo>
                  <a:pt x="0" y="0"/>
                </a:moveTo>
                <a:lnTo>
                  <a:pt x="5927650" y="0"/>
                </a:lnTo>
                <a:lnTo>
                  <a:pt x="5927650" y="3651028"/>
                </a:lnTo>
                <a:lnTo>
                  <a:pt x="0" y="36510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6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484791" y="8368354"/>
            <a:ext cx="9954766" cy="1717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7"/>
              </a:lnSpc>
            </a:pPr>
            <a:r>
              <a:rPr lang="en-US" sz="4197">
                <a:solidFill>
                  <a:srgbClr val="0180C7"/>
                </a:solidFill>
                <a:latin typeface="Questrial"/>
              </a:rPr>
              <a:t>LE RENDEZ-VOUS</a:t>
            </a:r>
          </a:p>
          <a:p>
            <a:pPr algn="ctr">
              <a:lnSpc>
                <a:spcPts val="4617"/>
              </a:lnSpc>
            </a:pPr>
            <a:r>
              <a:rPr lang="en-US" sz="4197">
                <a:solidFill>
                  <a:srgbClr val="0180C7"/>
                </a:solidFill>
                <a:latin typeface="Questrial"/>
              </a:rPr>
              <a:t> INSPIRATION &amp; RESEAU</a:t>
            </a:r>
          </a:p>
          <a:p>
            <a:pPr algn="ctr">
              <a:lnSpc>
                <a:spcPts val="4617"/>
              </a:lnSpc>
            </a:pPr>
            <a:r>
              <a:rPr lang="en-US" sz="4197">
                <a:solidFill>
                  <a:srgbClr val="0180C7"/>
                </a:solidFill>
                <a:latin typeface="Questrial"/>
              </a:rPr>
              <a:t> DU LEARNING &amp; DEVELOPMENT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506529" y="5836446"/>
            <a:ext cx="6104331" cy="1921233"/>
            <a:chOff x="0" y="0"/>
            <a:chExt cx="8139108" cy="2561644"/>
          </a:xfrm>
        </p:grpSpPr>
        <p:sp>
          <p:nvSpPr>
            <p:cNvPr id="6" name="TextBox 6"/>
            <p:cNvSpPr txBox="1"/>
            <p:nvPr/>
          </p:nvSpPr>
          <p:spPr>
            <a:xfrm>
              <a:off x="0" y="-38100"/>
              <a:ext cx="8137611" cy="326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1"/>
                </a:lnSpc>
              </a:pPr>
              <a:r>
                <a:rPr lang="en-US" sz="1501" spc="60">
                  <a:solidFill>
                    <a:srgbClr val="F16F0D"/>
                  </a:solidFill>
                  <a:latin typeface="Questrial"/>
                </a:rPr>
                <a:t>LOUVAIN-LA-NEUVE (AULA MAGNA)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574322"/>
              <a:ext cx="8137611" cy="1276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839"/>
                </a:lnSpc>
              </a:pPr>
              <a:r>
                <a:rPr lang="en-US" sz="7434" spc="74" dirty="0">
                  <a:solidFill>
                    <a:srgbClr val="F16F0D"/>
                  </a:solidFill>
                  <a:latin typeface="League Gothic"/>
                </a:rPr>
                <a:t>3 OCTOBRE 2024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497" y="2152724"/>
              <a:ext cx="8137611" cy="408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35"/>
                </a:lnSpc>
              </a:pPr>
              <a:r>
                <a:rPr lang="en-US" sz="1882" spc="37">
                  <a:solidFill>
                    <a:srgbClr val="0166B1"/>
                  </a:solidFill>
                  <a:latin typeface="Questrial"/>
                </a:rPr>
                <a:t>EN PARTENARIAT AVEC HTAG - RÉFÉRENCES</a:t>
              </a:r>
            </a:p>
          </p:txBody>
        </p:sp>
      </p:grp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t="43677"/>
          <a:stretch/>
        </p:blipFill>
        <p:spPr>
          <a:xfrm>
            <a:off x="15849600" y="9404240"/>
            <a:ext cx="2018597" cy="55153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" r="10421" b="8774"/>
          <a:stretch/>
        </p:blipFill>
        <p:spPr>
          <a:xfrm>
            <a:off x="15849600" y="8134070"/>
            <a:ext cx="2018597" cy="12766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515600" y="1878262"/>
            <a:ext cx="7000610" cy="1345357"/>
            <a:chOff x="0" y="0"/>
            <a:chExt cx="5420212" cy="10416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20212" cy="1041641"/>
            </a:xfrm>
            <a:custGeom>
              <a:avLst/>
              <a:gdLst/>
              <a:ahLst/>
              <a:cxnLst/>
              <a:rect l="l" t="t" r="r" b="b"/>
              <a:pathLst>
                <a:path w="5420212" h="1041641">
                  <a:moveTo>
                    <a:pt x="5295752" y="1041640"/>
                  </a:moveTo>
                  <a:lnTo>
                    <a:pt x="124460" y="1041640"/>
                  </a:lnTo>
                  <a:cubicBezTo>
                    <a:pt x="55880" y="1041640"/>
                    <a:pt x="0" y="985761"/>
                    <a:pt x="0" y="9171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917181"/>
                  </a:lnTo>
                  <a:cubicBezTo>
                    <a:pt x="5420212" y="985761"/>
                    <a:pt x="5364332" y="1041641"/>
                    <a:pt x="5295752" y="1041641"/>
                  </a:cubicBez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5" name="TextBox 5"/>
          <p:cNvSpPr txBox="1"/>
          <p:nvPr/>
        </p:nvSpPr>
        <p:spPr>
          <a:xfrm>
            <a:off x="10951099" y="2065775"/>
            <a:ext cx="5976140" cy="9703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t">
            <a:spAutoFit/>
          </a:bodyPr>
          <a:lstStyle/>
          <a:p>
            <a:pPr lvl="0">
              <a:lnSpc>
                <a:spcPts val="3941"/>
              </a:lnSpc>
              <a:spcBef>
                <a:spcPct val="0"/>
              </a:spcBef>
            </a:pPr>
            <a:r>
              <a:rPr lang="en-US" sz="3031" spc="121" dirty="0">
                <a:solidFill>
                  <a:srgbClr val="000000"/>
                </a:solidFill>
                <a:latin typeface="Questrial"/>
              </a:rPr>
              <a:t>Option conference 30' </a:t>
            </a:r>
            <a:r>
              <a:rPr lang="en-US" sz="3031" spc="121" dirty="0" err="1">
                <a:solidFill>
                  <a:srgbClr val="000000"/>
                </a:solidFill>
                <a:latin typeface="Questrial"/>
              </a:rPr>
              <a:t>dans</a:t>
            </a:r>
            <a:r>
              <a:rPr lang="en-US" sz="3031" spc="121" dirty="0">
                <a:solidFill>
                  <a:srgbClr val="000000"/>
                </a:solidFill>
                <a:latin typeface="Questrial"/>
              </a:rPr>
              <a:t> </a:t>
            </a:r>
            <a:r>
              <a:rPr lang="en-US" sz="3031" spc="121" dirty="0" err="1">
                <a:solidFill>
                  <a:srgbClr val="000000"/>
                </a:solidFill>
                <a:latin typeface="Questrial"/>
              </a:rPr>
              <a:t>une</a:t>
            </a:r>
            <a:r>
              <a:rPr lang="en-US" sz="3031" spc="121" dirty="0">
                <a:solidFill>
                  <a:srgbClr val="000000"/>
                </a:solidFill>
                <a:latin typeface="Questrial"/>
              </a:rPr>
              <a:t> </a:t>
            </a:r>
            <a:r>
              <a:rPr lang="en-US" sz="3031" spc="121" dirty="0" err="1">
                <a:solidFill>
                  <a:srgbClr val="000000"/>
                </a:solidFill>
                <a:latin typeface="Questrial"/>
              </a:rPr>
              <a:t>salle</a:t>
            </a:r>
            <a:r>
              <a:rPr lang="en-US" sz="3031" spc="121" dirty="0">
                <a:solidFill>
                  <a:srgbClr val="000000"/>
                </a:solidFill>
                <a:latin typeface="Questrial"/>
              </a:rPr>
              <a:t> de 50 participants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515600" y="3624031"/>
            <a:ext cx="7000610" cy="1345357"/>
            <a:chOff x="0" y="0"/>
            <a:chExt cx="5420212" cy="10416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20212" cy="1041641"/>
            </a:xfrm>
            <a:custGeom>
              <a:avLst/>
              <a:gdLst/>
              <a:ahLst/>
              <a:cxnLst/>
              <a:rect l="l" t="t" r="r" b="b"/>
              <a:pathLst>
                <a:path w="5420212" h="1041641">
                  <a:moveTo>
                    <a:pt x="5295752" y="1041640"/>
                  </a:moveTo>
                  <a:lnTo>
                    <a:pt x="124460" y="1041640"/>
                  </a:lnTo>
                  <a:cubicBezTo>
                    <a:pt x="55880" y="1041640"/>
                    <a:pt x="0" y="985761"/>
                    <a:pt x="0" y="9171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917181"/>
                  </a:lnTo>
                  <a:cubicBezTo>
                    <a:pt x="5420212" y="985761"/>
                    <a:pt x="5364332" y="1041641"/>
                    <a:pt x="5295752" y="1041641"/>
                  </a:cubicBez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8" name="TextBox 8"/>
          <p:cNvSpPr txBox="1"/>
          <p:nvPr/>
        </p:nvSpPr>
        <p:spPr>
          <a:xfrm>
            <a:off x="10982944" y="3782562"/>
            <a:ext cx="5976140" cy="4701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41"/>
              </a:lnSpc>
              <a:spcBef>
                <a:spcPct val="0"/>
              </a:spcBef>
            </a:pPr>
            <a:endParaRPr lang="en-US" sz="3031" spc="121" dirty="0">
              <a:solidFill>
                <a:srgbClr val="000000"/>
              </a:solidFill>
              <a:latin typeface="Questrial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0515600" y="5369800"/>
            <a:ext cx="7000610" cy="1345357"/>
            <a:chOff x="0" y="0"/>
            <a:chExt cx="5420212" cy="10416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20212" cy="1041641"/>
            </a:xfrm>
            <a:custGeom>
              <a:avLst/>
              <a:gdLst/>
              <a:ahLst/>
              <a:cxnLst/>
              <a:rect l="l" t="t" r="r" b="b"/>
              <a:pathLst>
                <a:path w="5420212" h="1041641">
                  <a:moveTo>
                    <a:pt x="5295752" y="1041640"/>
                  </a:moveTo>
                  <a:lnTo>
                    <a:pt x="124460" y="1041640"/>
                  </a:lnTo>
                  <a:cubicBezTo>
                    <a:pt x="55880" y="1041640"/>
                    <a:pt x="0" y="985761"/>
                    <a:pt x="0" y="9171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917181"/>
                  </a:lnTo>
                  <a:cubicBezTo>
                    <a:pt x="5420212" y="985761"/>
                    <a:pt x="5364332" y="1041641"/>
                    <a:pt x="5295752" y="1041641"/>
                  </a:cubicBez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</p:grpSp>
      <p:grpSp>
        <p:nvGrpSpPr>
          <p:cNvPr id="12" name="Group 12"/>
          <p:cNvGrpSpPr/>
          <p:nvPr/>
        </p:nvGrpSpPr>
        <p:grpSpPr>
          <a:xfrm>
            <a:off x="10515600" y="7115569"/>
            <a:ext cx="7000610" cy="1345357"/>
            <a:chOff x="0" y="0"/>
            <a:chExt cx="5420212" cy="104164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420212" cy="1041641"/>
            </a:xfrm>
            <a:custGeom>
              <a:avLst/>
              <a:gdLst/>
              <a:ahLst/>
              <a:cxnLst/>
              <a:rect l="l" t="t" r="r" b="b"/>
              <a:pathLst>
                <a:path w="5420212" h="1041641">
                  <a:moveTo>
                    <a:pt x="5295752" y="1041640"/>
                  </a:moveTo>
                  <a:lnTo>
                    <a:pt x="124460" y="1041640"/>
                  </a:lnTo>
                  <a:cubicBezTo>
                    <a:pt x="55880" y="1041640"/>
                    <a:pt x="0" y="985761"/>
                    <a:pt x="0" y="9171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917181"/>
                  </a:lnTo>
                  <a:cubicBezTo>
                    <a:pt x="5420212" y="985761"/>
                    <a:pt x="5364332" y="1041641"/>
                    <a:pt x="5295752" y="1041641"/>
                  </a:cubicBez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14" name="TextBox 14"/>
          <p:cNvSpPr txBox="1"/>
          <p:nvPr/>
        </p:nvSpPr>
        <p:spPr>
          <a:xfrm>
            <a:off x="10982944" y="7477733"/>
            <a:ext cx="5976140" cy="4701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41"/>
              </a:lnSpc>
              <a:spcBef>
                <a:spcPct val="0"/>
              </a:spcBef>
            </a:pPr>
            <a:r>
              <a:rPr lang="en-US" sz="3031" spc="121" dirty="0">
                <a:solidFill>
                  <a:srgbClr val="000000"/>
                </a:solidFill>
                <a:latin typeface="Questrial"/>
              </a:rPr>
              <a:t>Option </a:t>
            </a:r>
            <a:r>
              <a:rPr lang="en-US" sz="3031" spc="121" dirty="0" smtClean="0">
                <a:solidFill>
                  <a:srgbClr val="000000"/>
                </a:solidFill>
                <a:latin typeface="Questrial"/>
              </a:rPr>
              <a:t>Sponsoring et </a:t>
            </a:r>
            <a:r>
              <a:rPr lang="en-US" sz="3031" spc="121" dirty="0" err="1" smtClean="0">
                <a:solidFill>
                  <a:srgbClr val="000000"/>
                </a:solidFill>
                <a:latin typeface="Questrial"/>
              </a:rPr>
              <a:t>visibilité</a:t>
            </a:r>
            <a:endParaRPr lang="en-US" sz="3031" spc="121" dirty="0">
              <a:solidFill>
                <a:srgbClr val="000000"/>
              </a:solidFill>
              <a:latin typeface="Questrial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90600" y="431126"/>
            <a:ext cx="668718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spc="80" dirty="0">
                <a:solidFill>
                  <a:srgbClr val="F16F0D"/>
                </a:solidFill>
                <a:latin typeface="League Gothic"/>
              </a:rPr>
              <a:t>EXPOSER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0515600" y="8860976"/>
            <a:ext cx="7000610" cy="856237"/>
            <a:chOff x="0" y="0"/>
            <a:chExt cx="5420212" cy="6629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420212" cy="662941"/>
            </a:xfrm>
            <a:custGeom>
              <a:avLst/>
              <a:gdLst/>
              <a:ahLst/>
              <a:cxnLst/>
              <a:rect l="l" t="t" r="r" b="b"/>
              <a:pathLst>
                <a:path w="5420212" h="662941">
                  <a:moveTo>
                    <a:pt x="5295752" y="662940"/>
                  </a:moveTo>
                  <a:lnTo>
                    <a:pt x="124460" y="662940"/>
                  </a:lnTo>
                  <a:cubicBezTo>
                    <a:pt x="55880" y="662940"/>
                    <a:pt x="0" y="607061"/>
                    <a:pt x="0" y="5384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538481"/>
                  </a:lnTo>
                  <a:cubicBezTo>
                    <a:pt x="5420212" y="607061"/>
                    <a:pt x="5364332" y="662941"/>
                    <a:pt x="5295752" y="662941"/>
                  </a:cubicBez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18" name="TextBox 18"/>
          <p:cNvSpPr txBox="1"/>
          <p:nvPr/>
        </p:nvSpPr>
        <p:spPr>
          <a:xfrm>
            <a:off x="11027835" y="9022901"/>
            <a:ext cx="5931249" cy="4319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51"/>
              </a:lnSpc>
              <a:spcBef>
                <a:spcPct val="0"/>
              </a:spcBef>
            </a:pPr>
            <a:r>
              <a:rPr lang="en-US" sz="2731" b="1" spc="109">
                <a:solidFill>
                  <a:srgbClr val="F16F0D"/>
                </a:solidFill>
                <a:latin typeface="Questrial"/>
              </a:rPr>
              <a:t>- 15% pour les membres Epsilon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591" y="1895727"/>
            <a:ext cx="2618289" cy="347407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"/>
          <a:stretch/>
        </p:blipFill>
        <p:spPr>
          <a:xfrm>
            <a:off x="4581138" y="348864"/>
            <a:ext cx="2627781" cy="3599936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390" y="4351900"/>
            <a:ext cx="3712779" cy="2313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9" name="Group 9"/>
          <p:cNvGrpSpPr/>
          <p:nvPr/>
        </p:nvGrpSpPr>
        <p:grpSpPr>
          <a:xfrm>
            <a:off x="3200400" y="7294176"/>
            <a:ext cx="5970055" cy="2115150"/>
            <a:chOff x="0" y="0"/>
            <a:chExt cx="11176949" cy="4700063"/>
          </a:xfrm>
        </p:grpSpPr>
        <p:pic>
          <p:nvPicPr>
            <p:cNvPr id="30" name="Picture 10"/>
            <p:cNvPicPr>
              <a:picLocks noChangeAspect="1"/>
            </p:cNvPicPr>
            <p:nvPr/>
          </p:nvPicPr>
          <p:blipFill>
            <a:blip r:embed="rId5"/>
            <a:srcRect t="18461" b="18461"/>
            <a:stretch>
              <a:fillRect/>
            </a:stretch>
          </p:blipFill>
          <p:spPr>
            <a:xfrm>
              <a:off x="0" y="0"/>
              <a:ext cx="11176949" cy="4700063"/>
            </a:xfrm>
            <a:prstGeom prst="rect">
              <a:avLst/>
            </a:prstGeom>
          </p:spPr>
        </p:pic>
      </p:grpSp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6"/>
          <a:srcRect r="53504"/>
          <a:stretch/>
        </p:blipFill>
        <p:spPr>
          <a:xfrm>
            <a:off x="2460763" y="1974006"/>
            <a:ext cx="3025637" cy="3949589"/>
          </a:xfrm>
          <a:prstGeom prst="rect">
            <a:avLst/>
          </a:prstGeom>
        </p:spPr>
      </p:pic>
      <p:grpSp>
        <p:nvGrpSpPr>
          <p:cNvPr id="32" name="Group 3"/>
          <p:cNvGrpSpPr/>
          <p:nvPr/>
        </p:nvGrpSpPr>
        <p:grpSpPr>
          <a:xfrm>
            <a:off x="586876" y="4452530"/>
            <a:ext cx="3428158" cy="3874133"/>
            <a:chOff x="0" y="0"/>
            <a:chExt cx="5932403" cy="7493163"/>
          </a:xfrm>
        </p:grpSpPr>
        <p:pic>
          <p:nvPicPr>
            <p:cNvPr id="33" name="Picture 4"/>
            <p:cNvPicPr>
              <a:picLocks noChangeAspect="1"/>
            </p:cNvPicPr>
            <p:nvPr/>
          </p:nvPicPr>
          <p:blipFill>
            <a:blip r:embed="rId7"/>
            <a:srcRect l="23609" r="23609"/>
            <a:stretch>
              <a:fillRect/>
            </a:stretch>
          </p:blipFill>
          <p:spPr>
            <a:xfrm>
              <a:off x="0" y="0"/>
              <a:ext cx="5932403" cy="749316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34" name="Group 3"/>
          <p:cNvGrpSpPr/>
          <p:nvPr/>
        </p:nvGrpSpPr>
        <p:grpSpPr>
          <a:xfrm>
            <a:off x="10515600" y="210995"/>
            <a:ext cx="7000610" cy="1345357"/>
            <a:chOff x="0" y="0"/>
            <a:chExt cx="5420212" cy="1041641"/>
          </a:xfrm>
        </p:grpSpPr>
        <p:sp>
          <p:nvSpPr>
            <p:cNvPr id="35" name="Freeform 4"/>
            <p:cNvSpPr/>
            <p:nvPr/>
          </p:nvSpPr>
          <p:spPr>
            <a:xfrm>
              <a:off x="0" y="0"/>
              <a:ext cx="5420212" cy="1041641"/>
            </a:xfrm>
            <a:custGeom>
              <a:avLst/>
              <a:gdLst/>
              <a:ahLst/>
              <a:cxnLst/>
              <a:rect l="l" t="t" r="r" b="b"/>
              <a:pathLst>
                <a:path w="5420212" h="1041641">
                  <a:moveTo>
                    <a:pt x="5295752" y="1041640"/>
                  </a:moveTo>
                  <a:lnTo>
                    <a:pt x="124460" y="1041640"/>
                  </a:lnTo>
                  <a:cubicBezTo>
                    <a:pt x="55880" y="1041640"/>
                    <a:pt x="0" y="985761"/>
                    <a:pt x="0" y="9171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917181"/>
                  </a:lnTo>
                  <a:cubicBezTo>
                    <a:pt x="5420212" y="985761"/>
                    <a:pt x="5364332" y="1041641"/>
                    <a:pt x="5295752" y="1041641"/>
                  </a:cubicBez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36" name="TextBox 5"/>
          <p:cNvSpPr txBox="1"/>
          <p:nvPr/>
        </p:nvSpPr>
        <p:spPr>
          <a:xfrm>
            <a:off x="10982944" y="573158"/>
            <a:ext cx="5976140" cy="49489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41"/>
              </a:lnSpc>
              <a:spcBef>
                <a:spcPct val="0"/>
              </a:spcBef>
            </a:pPr>
            <a:r>
              <a:rPr lang="en-US" sz="3031" spc="121">
                <a:solidFill>
                  <a:srgbClr val="000000"/>
                </a:solidFill>
                <a:latin typeface="Questrial"/>
              </a:rPr>
              <a:t>Stand 4m² ou 9m²et+</a:t>
            </a:r>
          </a:p>
        </p:txBody>
      </p:sp>
      <p:sp>
        <p:nvSpPr>
          <p:cNvPr id="37" name="TextBox 11"/>
          <p:cNvSpPr txBox="1"/>
          <p:nvPr/>
        </p:nvSpPr>
        <p:spPr>
          <a:xfrm>
            <a:off x="10982944" y="3769967"/>
            <a:ext cx="6314456" cy="10002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941"/>
              </a:lnSpc>
              <a:spcBef>
                <a:spcPct val="0"/>
              </a:spcBef>
            </a:pPr>
            <a:r>
              <a:rPr lang="en-US" sz="2800" spc="121" dirty="0">
                <a:solidFill>
                  <a:srgbClr val="000000"/>
                </a:solidFill>
                <a:latin typeface="Questrial"/>
              </a:rPr>
              <a:t>1/6 </a:t>
            </a:r>
            <a:r>
              <a:rPr lang="en-US" sz="2800" spc="121" dirty="0" err="1">
                <a:solidFill>
                  <a:srgbClr val="000000"/>
                </a:solidFill>
                <a:latin typeface="Questrial"/>
              </a:rPr>
              <a:t>ème</a:t>
            </a:r>
            <a:r>
              <a:rPr lang="en-US" sz="2800" spc="121" dirty="0">
                <a:solidFill>
                  <a:srgbClr val="000000"/>
                </a:solidFill>
                <a:latin typeface="Questrial"/>
              </a:rPr>
              <a:t> de page de pub </a:t>
            </a:r>
            <a:r>
              <a:rPr lang="en-US" sz="2800" spc="121" dirty="0" err="1">
                <a:solidFill>
                  <a:srgbClr val="000000"/>
                </a:solidFill>
                <a:latin typeface="Questrial"/>
              </a:rPr>
              <a:t>dans</a:t>
            </a:r>
            <a:r>
              <a:rPr lang="en-US" sz="2800" spc="121" dirty="0">
                <a:solidFill>
                  <a:srgbClr val="000000"/>
                </a:solidFill>
                <a:latin typeface="Questrial"/>
              </a:rPr>
              <a:t> </a:t>
            </a:r>
            <a:r>
              <a:rPr lang="en-US" sz="2800" spc="121" dirty="0" err="1">
                <a:solidFill>
                  <a:srgbClr val="000000"/>
                </a:solidFill>
                <a:latin typeface="Questrial"/>
              </a:rPr>
              <a:t>HTag</a:t>
            </a:r>
            <a:r>
              <a:rPr lang="en-US" sz="2800" spc="121" dirty="0">
                <a:solidFill>
                  <a:srgbClr val="000000"/>
                </a:solidFill>
                <a:latin typeface="Questrial"/>
              </a:rPr>
              <a:t> </a:t>
            </a:r>
            <a:r>
              <a:rPr lang="en-US" sz="2800" spc="121" dirty="0" smtClean="0">
                <a:solidFill>
                  <a:srgbClr val="000000"/>
                </a:solidFill>
                <a:latin typeface="Questrial"/>
              </a:rPr>
              <a:t/>
            </a:r>
            <a:br>
              <a:rPr lang="en-US" sz="2800" spc="121" dirty="0" smtClean="0">
                <a:solidFill>
                  <a:srgbClr val="000000"/>
                </a:solidFill>
                <a:latin typeface="Questrial"/>
              </a:rPr>
            </a:br>
            <a:r>
              <a:rPr lang="en-US" sz="2800" spc="121" dirty="0" smtClean="0">
                <a:solidFill>
                  <a:srgbClr val="000000"/>
                </a:solidFill>
                <a:latin typeface="Questrial"/>
              </a:rPr>
              <a:t>de </a:t>
            </a:r>
            <a:r>
              <a:rPr lang="en-US" sz="2800" spc="121" dirty="0">
                <a:solidFill>
                  <a:srgbClr val="000000"/>
                </a:solidFill>
                <a:latin typeface="Questrial"/>
              </a:rPr>
              <a:t>sept. </a:t>
            </a:r>
            <a:r>
              <a:rPr lang="en-US" sz="2800" spc="121" dirty="0" smtClean="0">
                <a:solidFill>
                  <a:srgbClr val="000000"/>
                </a:solidFill>
                <a:latin typeface="Questrial"/>
              </a:rPr>
              <a:t>2024 + diffusion </a:t>
            </a:r>
            <a:r>
              <a:rPr lang="en-US" sz="2800" spc="121" dirty="0" err="1" smtClean="0">
                <a:solidFill>
                  <a:srgbClr val="000000"/>
                </a:solidFill>
                <a:latin typeface="Questrial"/>
              </a:rPr>
              <a:t>en</a:t>
            </a:r>
            <a:r>
              <a:rPr lang="en-US" sz="2800" spc="121" dirty="0" smtClean="0">
                <a:solidFill>
                  <a:srgbClr val="000000"/>
                </a:solidFill>
                <a:latin typeface="Questrial"/>
              </a:rPr>
              <a:t> </a:t>
            </a:r>
            <a:r>
              <a:rPr lang="en-US" sz="2800" spc="121" dirty="0" err="1" smtClean="0">
                <a:solidFill>
                  <a:srgbClr val="000000"/>
                </a:solidFill>
                <a:latin typeface="Questrial"/>
              </a:rPr>
              <a:t>ligne</a:t>
            </a:r>
            <a:endParaRPr lang="en-US" sz="2800" spc="121" dirty="0">
              <a:solidFill>
                <a:srgbClr val="000000"/>
              </a:solidFill>
              <a:latin typeface="Questrial"/>
            </a:endParaRPr>
          </a:p>
        </p:txBody>
      </p:sp>
      <p:sp>
        <p:nvSpPr>
          <p:cNvPr id="39" name="TextBox 11"/>
          <p:cNvSpPr txBox="1"/>
          <p:nvPr/>
        </p:nvSpPr>
        <p:spPr>
          <a:xfrm>
            <a:off x="10982944" y="5508883"/>
            <a:ext cx="6314456" cy="10002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941"/>
              </a:lnSpc>
              <a:spcBef>
                <a:spcPct val="0"/>
              </a:spcBef>
            </a:pPr>
            <a:r>
              <a:rPr lang="en-US" sz="2400" spc="121" dirty="0" smtClean="0">
                <a:solidFill>
                  <a:srgbClr val="000000"/>
                </a:solidFill>
                <a:latin typeface="Questrial"/>
              </a:rPr>
              <a:t>Communication </a:t>
            </a:r>
            <a:r>
              <a:rPr lang="en-US" sz="2400" spc="121" dirty="0" err="1" smtClean="0">
                <a:solidFill>
                  <a:srgbClr val="000000"/>
                </a:solidFill>
                <a:latin typeface="Questrial"/>
              </a:rPr>
              <a:t>générale</a:t>
            </a:r>
            <a:r>
              <a:rPr lang="en-US" sz="2400" spc="121" dirty="0" smtClean="0">
                <a:solidFill>
                  <a:srgbClr val="000000"/>
                </a:solidFill>
                <a:latin typeface="Questrial"/>
              </a:rPr>
              <a:t> + Distribution </a:t>
            </a:r>
            <a:br>
              <a:rPr lang="en-US" sz="2400" spc="121" dirty="0" smtClean="0">
                <a:solidFill>
                  <a:srgbClr val="000000"/>
                </a:solidFill>
                <a:latin typeface="Questrial"/>
              </a:rPr>
            </a:br>
            <a:r>
              <a:rPr lang="en-US" sz="2400" spc="121" dirty="0" smtClean="0">
                <a:solidFill>
                  <a:srgbClr val="000000"/>
                </a:solidFill>
                <a:latin typeface="Questrial"/>
              </a:rPr>
              <a:t>du supplement </a:t>
            </a:r>
            <a:r>
              <a:rPr lang="en-US" sz="2400" spc="121" dirty="0" err="1" smtClean="0">
                <a:solidFill>
                  <a:srgbClr val="000000"/>
                </a:solidFill>
                <a:latin typeface="Questrial"/>
              </a:rPr>
              <a:t>Htag</a:t>
            </a:r>
            <a:r>
              <a:rPr lang="en-US" sz="2400" spc="121" dirty="0" smtClean="0">
                <a:solidFill>
                  <a:srgbClr val="000000"/>
                </a:solidFill>
                <a:latin typeface="Questrial"/>
              </a:rPr>
              <a:t> </a:t>
            </a:r>
            <a:r>
              <a:rPr lang="en-US" sz="2400" spc="121" dirty="0" err="1" smtClean="0">
                <a:solidFill>
                  <a:srgbClr val="000000"/>
                </a:solidFill>
                <a:latin typeface="Questrial"/>
              </a:rPr>
              <a:t>lors</a:t>
            </a:r>
            <a:r>
              <a:rPr lang="en-US" sz="2400" spc="121" dirty="0" smtClean="0">
                <a:solidFill>
                  <a:srgbClr val="000000"/>
                </a:solidFill>
                <a:latin typeface="Questrial"/>
              </a:rPr>
              <a:t> du salon</a:t>
            </a:r>
            <a:endParaRPr lang="en-US" sz="2400" spc="121" dirty="0">
              <a:solidFill>
                <a:srgbClr val="000000"/>
              </a:solidFill>
              <a:latin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250566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327835" y="1918945"/>
            <a:ext cx="7000610" cy="1345357"/>
            <a:chOff x="0" y="0"/>
            <a:chExt cx="5420212" cy="10416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20212" cy="1041641"/>
            </a:xfrm>
            <a:custGeom>
              <a:avLst/>
              <a:gdLst/>
              <a:ahLst/>
              <a:cxnLst/>
              <a:rect l="l" t="t" r="r" b="b"/>
              <a:pathLst>
                <a:path w="5420212" h="1041641">
                  <a:moveTo>
                    <a:pt x="5295752" y="1041640"/>
                  </a:moveTo>
                  <a:lnTo>
                    <a:pt x="124460" y="1041640"/>
                  </a:lnTo>
                  <a:cubicBezTo>
                    <a:pt x="55880" y="1041640"/>
                    <a:pt x="0" y="985761"/>
                    <a:pt x="0" y="9171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917181"/>
                  </a:lnTo>
                  <a:cubicBezTo>
                    <a:pt x="5420212" y="985761"/>
                    <a:pt x="5364332" y="1041641"/>
                    <a:pt x="5295752" y="1041641"/>
                  </a:cubicBez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5" name="TextBox 5"/>
          <p:cNvSpPr txBox="1"/>
          <p:nvPr/>
        </p:nvSpPr>
        <p:spPr>
          <a:xfrm>
            <a:off x="9795179" y="2281108"/>
            <a:ext cx="5976140" cy="49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41"/>
              </a:lnSpc>
              <a:spcBef>
                <a:spcPct val="0"/>
              </a:spcBef>
            </a:pPr>
            <a:r>
              <a:rPr lang="en-US" sz="3031" spc="121" dirty="0">
                <a:solidFill>
                  <a:srgbClr val="000000"/>
                </a:solidFill>
                <a:latin typeface="Questrial"/>
              </a:rPr>
              <a:t>Plus de 80 </a:t>
            </a:r>
            <a:r>
              <a:rPr lang="en-US" sz="3031" spc="121" dirty="0" err="1">
                <a:solidFill>
                  <a:srgbClr val="000000"/>
                </a:solidFill>
                <a:latin typeface="Questrial"/>
              </a:rPr>
              <a:t>prestataires</a:t>
            </a:r>
            <a:r>
              <a:rPr lang="en-US" sz="3031" spc="121" dirty="0">
                <a:solidFill>
                  <a:srgbClr val="000000"/>
                </a:solidFill>
                <a:latin typeface="Questrial"/>
              </a:rPr>
              <a:t> L&amp;D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327835" y="3664714"/>
            <a:ext cx="7000610" cy="1345357"/>
            <a:chOff x="0" y="0"/>
            <a:chExt cx="5420212" cy="10416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20212" cy="1041641"/>
            </a:xfrm>
            <a:custGeom>
              <a:avLst/>
              <a:gdLst/>
              <a:ahLst/>
              <a:cxnLst/>
              <a:rect l="l" t="t" r="r" b="b"/>
              <a:pathLst>
                <a:path w="5420212" h="1041641">
                  <a:moveTo>
                    <a:pt x="5295752" y="1041640"/>
                  </a:moveTo>
                  <a:lnTo>
                    <a:pt x="124460" y="1041640"/>
                  </a:lnTo>
                  <a:cubicBezTo>
                    <a:pt x="55880" y="1041640"/>
                    <a:pt x="0" y="985761"/>
                    <a:pt x="0" y="9171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917181"/>
                  </a:lnTo>
                  <a:cubicBezTo>
                    <a:pt x="5420212" y="985761"/>
                    <a:pt x="5364332" y="1041641"/>
                    <a:pt x="5295752" y="1041641"/>
                  </a:cubicBez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8" name="TextBox 8"/>
          <p:cNvSpPr txBox="1"/>
          <p:nvPr/>
        </p:nvSpPr>
        <p:spPr>
          <a:xfrm>
            <a:off x="9795179" y="3823245"/>
            <a:ext cx="5976140" cy="990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41"/>
              </a:lnSpc>
              <a:spcBef>
                <a:spcPct val="0"/>
              </a:spcBef>
            </a:pPr>
            <a:r>
              <a:rPr lang="en-US" sz="3031" spc="121">
                <a:solidFill>
                  <a:srgbClr val="000000"/>
                </a:solidFill>
                <a:latin typeface="Questrial"/>
              </a:rPr>
              <a:t>Grande conférence &amp; Learning Award Epsilon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327835" y="5410483"/>
            <a:ext cx="7000610" cy="1345357"/>
            <a:chOff x="0" y="0"/>
            <a:chExt cx="5420212" cy="10416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20212" cy="1041641"/>
            </a:xfrm>
            <a:custGeom>
              <a:avLst/>
              <a:gdLst/>
              <a:ahLst/>
              <a:cxnLst/>
              <a:rect l="l" t="t" r="r" b="b"/>
              <a:pathLst>
                <a:path w="5420212" h="1041641">
                  <a:moveTo>
                    <a:pt x="5295752" y="1041640"/>
                  </a:moveTo>
                  <a:lnTo>
                    <a:pt x="124460" y="1041640"/>
                  </a:lnTo>
                  <a:cubicBezTo>
                    <a:pt x="55880" y="1041640"/>
                    <a:pt x="0" y="985761"/>
                    <a:pt x="0" y="9171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917181"/>
                  </a:lnTo>
                  <a:cubicBezTo>
                    <a:pt x="5420212" y="985761"/>
                    <a:pt x="5364332" y="1041641"/>
                    <a:pt x="5295752" y="1041641"/>
                  </a:cubicBez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11" name="TextBox 11"/>
          <p:cNvSpPr txBox="1"/>
          <p:nvPr/>
        </p:nvSpPr>
        <p:spPr>
          <a:xfrm>
            <a:off x="9795179" y="5772646"/>
            <a:ext cx="5976140" cy="49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41"/>
              </a:lnSpc>
              <a:spcBef>
                <a:spcPct val="0"/>
              </a:spcBef>
            </a:pPr>
            <a:r>
              <a:rPr lang="en-US" sz="3031" spc="121" dirty="0" err="1">
                <a:solidFill>
                  <a:srgbClr val="000000"/>
                </a:solidFill>
                <a:latin typeface="Questrial"/>
              </a:rPr>
              <a:t>Programme</a:t>
            </a:r>
            <a:r>
              <a:rPr lang="en-US" sz="3031" spc="121" dirty="0">
                <a:solidFill>
                  <a:srgbClr val="000000"/>
                </a:solidFill>
                <a:latin typeface="Questrial"/>
              </a:rPr>
              <a:t> de 20 workshops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327835" y="7156252"/>
            <a:ext cx="7000610" cy="1345357"/>
            <a:chOff x="0" y="0"/>
            <a:chExt cx="5420212" cy="104164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420212" cy="1041641"/>
            </a:xfrm>
            <a:custGeom>
              <a:avLst/>
              <a:gdLst/>
              <a:ahLst/>
              <a:cxnLst/>
              <a:rect l="l" t="t" r="r" b="b"/>
              <a:pathLst>
                <a:path w="5420212" h="1041641">
                  <a:moveTo>
                    <a:pt x="5295752" y="1041640"/>
                  </a:moveTo>
                  <a:lnTo>
                    <a:pt x="124460" y="1041640"/>
                  </a:lnTo>
                  <a:cubicBezTo>
                    <a:pt x="55880" y="1041640"/>
                    <a:pt x="0" y="985761"/>
                    <a:pt x="0" y="9171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917181"/>
                  </a:lnTo>
                  <a:cubicBezTo>
                    <a:pt x="5420212" y="985761"/>
                    <a:pt x="5364332" y="1041641"/>
                    <a:pt x="5295752" y="1041641"/>
                  </a:cubicBez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14" name="TextBox 14"/>
          <p:cNvSpPr txBox="1"/>
          <p:nvPr/>
        </p:nvSpPr>
        <p:spPr>
          <a:xfrm>
            <a:off x="9795179" y="7518416"/>
            <a:ext cx="5976140" cy="49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41"/>
              </a:lnSpc>
              <a:spcBef>
                <a:spcPct val="0"/>
              </a:spcBef>
            </a:pPr>
            <a:r>
              <a:rPr lang="en-US" sz="3031" spc="121">
                <a:solidFill>
                  <a:srgbClr val="000000"/>
                </a:solidFill>
                <a:latin typeface="Questrial"/>
              </a:rPr>
              <a:t>Networking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39357" y="690220"/>
            <a:ext cx="668718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spc="80" dirty="0">
                <a:solidFill>
                  <a:srgbClr val="F16F0D"/>
                </a:solidFill>
                <a:latin typeface="League Gothic"/>
              </a:rPr>
              <a:t>VISITER</a:t>
            </a:r>
          </a:p>
        </p:txBody>
      </p:sp>
      <p:grpSp>
        <p:nvGrpSpPr>
          <p:cNvPr id="18" name="Group 3"/>
          <p:cNvGrpSpPr/>
          <p:nvPr/>
        </p:nvGrpSpPr>
        <p:grpSpPr>
          <a:xfrm>
            <a:off x="770855" y="4610099"/>
            <a:ext cx="4410745" cy="4915183"/>
            <a:chOff x="0" y="0"/>
            <a:chExt cx="10284344" cy="10972800"/>
          </a:xfrm>
        </p:grpSpPr>
        <p:pic>
          <p:nvPicPr>
            <p:cNvPr id="19" name="Picture 4"/>
            <p:cNvPicPr>
              <a:picLocks noChangeAspect="1"/>
            </p:cNvPicPr>
            <p:nvPr/>
          </p:nvPicPr>
          <p:blipFill>
            <a:blip r:embed="rId2"/>
            <a:srcRect l="20866" r="20866"/>
            <a:stretch>
              <a:fillRect/>
            </a:stretch>
          </p:blipFill>
          <p:spPr>
            <a:xfrm>
              <a:off x="0" y="0"/>
              <a:ext cx="10284344" cy="10972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0" name="Group 7"/>
          <p:cNvGrpSpPr/>
          <p:nvPr/>
        </p:nvGrpSpPr>
        <p:grpSpPr>
          <a:xfrm>
            <a:off x="4282950" y="1918945"/>
            <a:ext cx="4363791" cy="4897762"/>
            <a:chOff x="0" y="0"/>
            <a:chExt cx="5818388" cy="6530349"/>
          </a:xfrm>
        </p:grpSpPr>
        <p:pic>
          <p:nvPicPr>
            <p:cNvPr id="21" name="Picture 8"/>
            <p:cNvPicPr>
              <a:picLocks noChangeAspect="1"/>
            </p:cNvPicPr>
            <p:nvPr/>
          </p:nvPicPr>
          <p:blipFill>
            <a:blip r:embed="rId3"/>
            <a:srcRect l="16567" r="16567"/>
            <a:stretch>
              <a:fillRect/>
            </a:stretch>
          </p:blipFill>
          <p:spPr>
            <a:xfrm>
              <a:off x="0" y="0"/>
              <a:ext cx="5818388" cy="653034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597186"/>
              </p:ext>
            </p:extLst>
          </p:nvPr>
        </p:nvGraphicFramePr>
        <p:xfrm>
          <a:off x="2438400" y="2324100"/>
          <a:ext cx="13030199" cy="33528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8076938"/>
                <a:gridCol w="2454318"/>
                <a:gridCol w="2498943"/>
              </a:tblGrid>
              <a:tr h="365760">
                <a:tc>
                  <a:txBody>
                    <a:bodyPr/>
                    <a:lstStyle/>
                    <a:p>
                      <a:pPr algn="l" fontAlgn="b"/>
                      <a:endParaRPr lang="fr-B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400" b="1" u="none" strike="noStrike" dirty="0">
                          <a:effectLst/>
                        </a:rPr>
                        <a:t>Pack </a:t>
                      </a:r>
                      <a:r>
                        <a:rPr lang="fr-BE" sz="2400" b="1" u="none" strike="noStrike" dirty="0" err="1">
                          <a:effectLst/>
                        </a:rPr>
                        <a:t>Classic</a:t>
                      </a:r>
                      <a:endParaRPr lang="fr-B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400" b="1" u="none" strike="noStrike" dirty="0">
                          <a:effectLst/>
                        </a:rPr>
                        <a:t>Pack Premium</a:t>
                      </a:r>
                      <a:endParaRPr lang="fr-B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l" fontAlgn="b"/>
                      <a:r>
                        <a:rPr lang="fr-BE" sz="2400" u="none" strike="noStrike">
                          <a:effectLst/>
                        </a:rPr>
                        <a:t>Présence dans communication générale (Htag, Références, Site, Mailing)</a:t>
                      </a:r>
                      <a:endParaRPr lang="fr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400" u="none" strike="noStrike">
                          <a:effectLst/>
                        </a:rPr>
                        <a:t>v</a:t>
                      </a:r>
                      <a:endParaRPr lang="fr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400" u="none" strike="noStrike">
                          <a:effectLst/>
                        </a:rPr>
                        <a:t>v</a:t>
                      </a:r>
                      <a:endParaRPr lang="fr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l" fontAlgn="b"/>
                      <a:r>
                        <a:rPr lang="fr-BE" sz="2400" u="none" strike="noStrike" dirty="0" smtClean="0">
                          <a:effectLst/>
                        </a:rPr>
                        <a:t>Stand* </a:t>
                      </a:r>
                      <a:r>
                        <a:rPr lang="fr-BE" sz="2400" u="none" strike="noStrike" dirty="0" smtClean="0">
                          <a:effectLst/>
                        </a:rPr>
                        <a:t>avec</a:t>
                      </a:r>
                      <a:r>
                        <a:rPr lang="fr-BE" sz="2400" u="none" strike="noStrike" baseline="0" dirty="0" smtClean="0">
                          <a:effectLst/>
                        </a:rPr>
                        <a:t> électricité</a:t>
                      </a:r>
                      <a:r>
                        <a:rPr lang="fr-BE" sz="2400" u="none" strike="noStrike" baseline="0" dirty="0" smtClean="0">
                          <a:effectLst/>
                        </a:rPr>
                        <a:t>, table haute, chaises, </a:t>
                      </a:r>
                      <a:r>
                        <a:rPr lang="fr-BE" sz="2400" u="none" strike="noStrike" baseline="0" dirty="0" smtClean="0">
                          <a:effectLst/>
                        </a:rPr>
                        <a:t>wifi et moquette</a:t>
                      </a:r>
                      <a:endParaRPr lang="fr-B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400" u="none" strike="noStrike">
                          <a:effectLst/>
                        </a:rPr>
                        <a:t>4m²</a:t>
                      </a:r>
                      <a:endParaRPr lang="fr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400" u="none" strike="noStrike">
                          <a:effectLst/>
                        </a:rPr>
                        <a:t>9m²</a:t>
                      </a:r>
                      <a:endParaRPr lang="fr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BE" sz="2400" u="none" strike="noStrike">
                          <a:effectLst/>
                        </a:rPr>
                        <a:t>infos-sessions sur stand</a:t>
                      </a:r>
                      <a:endParaRPr lang="fr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400" u="none" strike="noStrike">
                          <a:effectLst/>
                        </a:rPr>
                        <a:t>x</a:t>
                      </a:r>
                      <a:endParaRPr lang="fr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400" u="none" strike="noStrike">
                          <a:effectLst/>
                        </a:rPr>
                        <a:t>V</a:t>
                      </a:r>
                      <a:endParaRPr lang="fr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fr-BE" sz="2400" u="none" strike="noStrike">
                          <a:effectLst/>
                        </a:rPr>
                        <a:t>Communication dédiée dans supplément Htag de septembre</a:t>
                      </a:r>
                      <a:endParaRPr lang="fr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400" u="none" strike="noStrike">
                          <a:effectLst/>
                        </a:rPr>
                        <a:t>1/6p </a:t>
                      </a:r>
                      <a:endParaRPr lang="fr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400" u="none" strike="noStrike">
                          <a:effectLst/>
                        </a:rPr>
                        <a:t>1/6P</a:t>
                      </a:r>
                      <a:endParaRPr lang="fr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fr-BE" sz="2400" b="1" u="none" strike="noStrike" dirty="0">
                          <a:effectLst/>
                        </a:rPr>
                        <a:t>Prix</a:t>
                      </a:r>
                      <a:endParaRPr lang="fr-B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400" b="1" u="none" strike="noStrike" dirty="0">
                          <a:effectLst/>
                        </a:rPr>
                        <a:t>1.950 €</a:t>
                      </a:r>
                      <a:endParaRPr lang="fr-B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400" b="1" u="none" strike="noStrike" dirty="0">
                          <a:effectLst/>
                        </a:rPr>
                        <a:t>3.200 €</a:t>
                      </a:r>
                      <a:endParaRPr lang="fr-B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fr-BE" sz="2400" u="none" strike="noStrike" dirty="0">
                          <a:effectLst/>
                        </a:rPr>
                        <a:t>Conférence de 30 </a:t>
                      </a:r>
                      <a:r>
                        <a:rPr lang="fr-BE" sz="2400" u="none" strike="noStrike" dirty="0" smtClean="0">
                          <a:effectLst/>
                        </a:rPr>
                        <a:t>min**</a:t>
                      </a:r>
                      <a:endParaRPr lang="fr-B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400" u="none" strike="noStrike">
                          <a:effectLst/>
                        </a:rPr>
                        <a:t>x</a:t>
                      </a:r>
                      <a:endParaRPr lang="fr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400" u="none" strike="noStrike" dirty="0">
                          <a:effectLst/>
                        </a:rPr>
                        <a:t>+1750€</a:t>
                      </a:r>
                      <a:endParaRPr lang="fr-B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fr-BE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Vidéo de présentation de la conférence</a:t>
                      </a:r>
                      <a:r>
                        <a:rPr lang="fr-BE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1’30’’</a:t>
                      </a:r>
                      <a:endParaRPr lang="fr-B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+500€</a:t>
                      </a:r>
                      <a:endParaRPr lang="fr-B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15"/>
          <p:cNvSpPr txBox="1"/>
          <p:nvPr/>
        </p:nvSpPr>
        <p:spPr>
          <a:xfrm>
            <a:off x="990600" y="431126"/>
            <a:ext cx="668718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spc="80" dirty="0" smtClean="0">
                <a:solidFill>
                  <a:srgbClr val="F16F0D"/>
                </a:solidFill>
                <a:latin typeface="League Gothic"/>
              </a:rPr>
              <a:t>PRIX</a:t>
            </a:r>
            <a:endParaRPr lang="en-US" sz="8000" spc="80" dirty="0">
              <a:solidFill>
                <a:srgbClr val="F16F0D"/>
              </a:solidFill>
              <a:latin typeface="League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73200" y="9182100"/>
            <a:ext cx="3013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6700" indent="-266700">
              <a:buFont typeface="Wingdings" panose="05000000000000000000" pitchFamily="2" charset="2"/>
              <a:buChar char="ü"/>
            </a:pPr>
            <a:r>
              <a:rPr lang="fr-FR" b="1" dirty="0"/>
              <a:t>Membres Epsilon : </a:t>
            </a:r>
            <a:r>
              <a:rPr lang="fr-FR" sz="2800" b="1" dirty="0">
                <a:solidFill>
                  <a:srgbClr val="002060"/>
                </a:solidFill>
              </a:rPr>
              <a:t>-15%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52600" y="8258770"/>
            <a:ext cx="103220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* </a:t>
            </a:r>
            <a:r>
              <a:rPr lang="fr-BE" dirty="0" smtClean="0"/>
              <a:t>Panneaux </a:t>
            </a:r>
            <a:r>
              <a:rPr lang="fr-BE" dirty="0"/>
              <a:t>blancs assemblés par des poteaux et traverses </a:t>
            </a:r>
            <a:r>
              <a:rPr lang="fr-BE" dirty="0" smtClean="0"/>
              <a:t>d’aluminium, 4m² avec 1 table haute et 2 chaises, </a:t>
            </a:r>
            <a:br>
              <a:rPr lang="fr-BE" dirty="0" smtClean="0"/>
            </a:br>
            <a:r>
              <a:rPr lang="fr-BE" dirty="0" smtClean="0"/>
              <a:t>9m² avec 2 tables hautes et 4 chaises </a:t>
            </a:r>
            <a:endParaRPr lang="fr-BE" dirty="0"/>
          </a:p>
          <a:p>
            <a:r>
              <a:rPr lang="fr-BE" dirty="0"/>
              <a:t/>
            </a:r>
            <a:br>
              <a:rPr lang="fr-BE" dirty="0"/>
            </a:br>
            <a:r>
              <a:rPr lang="fr-BE" dirty="0" smtClean="0"/>
              <a:t>** </a:t>
            </a:r>
            <a:r>
              <a:rPr lang="fr-BE" dirty="0"/>
              <a:t>Conférence avec la présence obligatoire d’un RH en entreprise qui illustre la solution présentée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94510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849180"/>
              </p:ext>
            </p:extLst>
          </p:nvPr>
        </p:nvGraphicFramePr>
        <p:xfrm>
          <a:off x="4334193" y="2324100"/>
          <a:ext cx="8467407" cy="370332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6179841"/>
                <a:gridCol w="2287566"/>
              </a:tblGrid>
              <a:tr h="365760">
                <a:tc>
                  <a:txBody>
                    <a:bodyPr/>
                    <a:lstStyle/>
                    <a:p>
                      <a:pPr algn="l" fontAlgn="b"/>
                      <a:endParaRPr lang="fr-B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400" b="1" u="none" strike="noStrike" dirty="0">
                          <a:effectLst/>
                        </a:rPr>
                        <a:t>Consultant </a:t>
                      </a:r>
                      <a:r>
                        <a:rPr lang="fr-BE" sz="2400" b="1" u="none" strike="noStrike" dirty="0" smtClean="0">
                          <a:effectLst/>
                        </a:rPr>
                        <a:t>Corner*</a:t>
                      </a:r>
                      <a:endParaRPr lang="fr-B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l" fontAlgn="b"/>
                      <a:r>
                        <a:rPr lang="fr-BE" sz="2400" u="none" strike="noStrike">
                          <a:effectLst/>
                        </a:rPr>
                        <a:t>Présence dans communication générale (Htag, Références, Site, Mailing)</a:t>
                      </a:r>
                      <a:endParaRPr lang="fr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400" u="none" strike="noStrike">
                          <a:effectLst/>
                        </a:rPr>
                        <a:t>x</a:t>
                      </a:r>
                      <a:endParaRPr lang="fr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l" fontAlgn="b"/>
                      <a:r>
                        <a:rPr lang="fr-BE" sz="2400" u="none" strike="noStrike" dirty="0" smtClean="0">
                          <a:effectLst/>
                        </a:rPr>
                        <a:t>Stand</a:t>
                      </a:r>
                      <a:r>
                        <a:rPr lang="fr-BE" sz="2400" u="none" strike="noStrike" baseline="0" dirty="0" smtClean="0">
                          <a:effectLst/>
                        </a:rPr>
                        <a:t> ouvert</a:t>
                      </a:r>
                      <a:r>
                        <a:rPr lang="fr-BE" sz="2400" u="none" strike="noStrike" dirty="0" smtClean="0">
                          <a:effectLst/>
                        </a:rPr>
                        <a:t> </a:t>
                      </a:r>
                      <a:r>
                        <a:rPr lang="fr-BE" sz="2400" u="none" strike="noStrike" dirty="0" smtClean="0">
                          <a:effectLst/>
                        </a:rPr>
                        <a:t>avec</a:t>
                      </a:r>
                      <a:r>
                        <a:rPr lang="fr-BE" sz="2400" u="none" strike="noStrike" baseline="0" dirty="0" smtClean="0">
                          <a:effectLst/>
                        </a:rPr>
                        <a:t> électricité, wifi et moquette</a:t>
                      </a:r>
                      <a:endParaRPr lang="fr-B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400" u="none" strike="noStrike">
                          <a:effectLst/>
                        </a:rPr>
                        <a:t>Table haute &amp; 2 chaises</a:t>
                      </a:r>
                      <a:endParaRPr lang="fr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BE" sz="2400" u="none" strike="noStrike">
                          <a:effectLst/>
                        </a:rPr>
                        <a:t>infos-sessions sur stand</a:t>
                      </a:r>
                      <a:endParaRPr lang="fr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400" u="none" strike="noStrike">
                          <a:effectLst/>
                        </a:rPr>
                        <a:t>x</a:t>
                      </a:r>
                      <a:endParaRPr lang="fr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fr-BE" sz="2400" u="none" strike="noStrike">
                          <a:effectLst/>
                        </a:rPr>
                        <a:t>Communication dédiée dans supplément Htag de septembre</a:t>
                      </a:r>
                      <a:endParaRPr lang="fr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400" u="none" strike="noStrike">
                          <a:effectLst/>
                        </a:rPr>
                        <a:t>x</a:t>
                      </a:r>
                      <a:endParaRPr lang="fr-B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fr-BE" sz="2400" b="1" u="none" strike="noStrike" dirty="0">
                          <a:effectLst/>
                        </a:rPr>
                        <a:t>Prix</a:t>
                      </a:r>
                      <a:endParaRPr lang="fr-B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400" b="1" u="none" strike="noStrike" dirty="0">
                          <a:effectLst/>
                        </a:rPr>
                        <a:t>950 </a:t>
                      </a:r>
                      <a:r>
                        <a:rPr lang="fr-BE" sz="2400" b="1" u="none" strike="noStrike" dirty="0" smtClean="0">
                          <a:effectLst/>
                        </a:rPr>
                        <a:t>€*</a:t>
                      </a:r>
                      <a:endParaRPr lang="fr-B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15"/>
          <p:cNvSpPr txBox="1"/>
          <p:nvPr/>
        </p:nvSpPr>
        <p:spPr>
          <a:xfrm>
            <a:off x="990600" y="431126"/>
            <a:ext cx="78486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spc="80" dirty="0" smtClean="0">
                <a:solidFill>
                  <a:srgbClr val="F16F0D"/>
                </a:solidFill>
                <a:latin typeface="League Gothic"/>
              </a:rPr>
              <a:t>PRIX – Consultant Corner</a:t>
            </a:r>
            <a:endParaRPr lang="en-US" sz="8000" spc="80" dirty="0">
              <a:solidFill>
                <a:srgbClr val="F16F0D"/>
              </a:solidFill>
              <a:latin typeface="League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73200" y="9182100"/>
            <a:ext cx="3013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6700" indent="-266700">
              <a:buFont typeface="Wingdings" panose="05000000000000000000" pitchFamily="2" charset="2"/>
              <a:buChar char="ü"/>
            </a:pPr>
            <a:r>
              <a:rPr lang="fr-FR" b="1" dirty="0"/>
              <a:t>Membres Epsilon : </a:t>
            </a:r>
            <a:r>
              <a:rPr lang="fr-FR" sz="2800" b="1" dirty="0">
                <a:solidFill>
                  <a:srgbClr val="002060"/>
                </a:solidFill>
              </a:rPr>
              <a:t>-15%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52600" y="8258770"/>
            <a:ext cx="7757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* Uniquement pour </a:t>
            </a:r>
            <a:r>
              <a:rPr lang="fr-BE" dirty="0" smtClean="0"/>
              <a:t>structure </a:t>
            </a:r>
            <a:r>
              <a:rPr lang="fr-BE" dirty="0"/>
              <a:t>existant depuis moins de 3 ans et « Unipersonnel »</a:t>
            </a:r>
          </a:p>
        </p:txBody>
      </p:sp>
    </p:spTree>
    <p:extLst>
      <p:ext uri="{BB962C8B-B14F-4D97-AF65-F5344CB8AC3E}">
        <p14:creationId xmlns:p14="http://schemas.microsoft.com/office/powerpoint/2010/main" val="2303205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5"/>
          <p:cNvSpPr txBox="1"/>
          <p:nvPr/>
        </p:nvSpPr>
        <p:spPr>
          <a:xfrm>
            <a:off x="990600" y="431126"/>
            <a:ext cx="102108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spc="80" dirty="0" smtClean="0">
                <a:solidFill>
                  <a:srgbClr val="F16F0D"/>
                </a:solidFill>
                <a:latin typeface="League Gothic"/>
              </a:rPr>
              <a:t>PRIX : Un coup de boost ? </a:t>
            </a:r>
            <a:endParaRPr lang="en-US" sz="8000" spc="80" dirty="0">
              <a:solidFill>
                <a:srgbClr val="F16F0D"/>
              </a:solidFill>
              <a:latin typeface="League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73200" y="9182100"/>
            <a:ext cx="3013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6700" indent="-266700">
              <a:buFont typeface="Wingdings" panose="05000000000000000000" pitchFamily="2" charset="2"/>
              <a:buChar char="ü"/>
            </a:pPr>
            <a:r>
              <a:rPr lang="fr-FR" b="1" dirty="0"/>
              <a:t>Membres Epsilon : </a:t>
            </a:r>
            <a:r>
              <a:rPr lang="fr-FR" sz="2800" b="1" dirty="0">
                <a:solidFill>
                  <a:srgbClr val="002060"/>
                </a:solidFill>
              </a:rPr>
              <a:t>-15%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33600" y="3619500"/>
            <a:ext cx="14478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3200" dirty="0"/>
              <a:t>Emailing aux inscrits du salon (Pré ou post salon) : 			750€ </a:t>
            </a:r>
          </a:p>
          <a:p>
            <a:endParaRPr lang="fr-B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3200" dirty="0"/>
              <a:t>Magazine Références Formation du 6 septembre</a:t>
            </a:r>
          </a:p>
          <a:p>
            <a:r>
              <a:rPr lang="fr-BE" sz="3200" dirty="0"/>
              <a:t>1/1p pub ou 1/1p article : 								2.750€ </a:t>
            </a:r>
          </a:p>
          <a:p>
            <a:endParaRPr lang="fr-B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3200" dirty="0"/>
              <a:t>Magazine </a:t>
            </a:r>
            <a:r>
              <a:rPr lang="fr-BE" sz="3200" dirty="0" err="1"/>
              <a:t>Htag</a:t>
            </a:r>
            <a:r>
              <a:rPr lang="fr-BE" sz="3200" dirty="0"/>
              <a:t> </a:t>
            </a:r>
          </a:p>
          <a:p>
            <a:r>
              <a:rPr lang="fr-BE" sz="3200" dirty="0" smtClean="0"/>
              <a:t>½ </a:t>
            </a:r>
            <a:r>
              <a:rPr lang="fr-BE" sz="3200" dirty="0"/>
              <a:t>Page de pub </a:t>
            </a:r>
            <a:r>
              <a:rPr lang="fr-BE" sz="3200" dirty="0" smtClean="0"/>
              <a:t>(Magazine spécial formation de juillet) </a:t>
            </a:r>
            <a:r>
              <a:rPr lang="fr-BE" sz="3200" dirty="0"/>
              <a:t>+ </a:t>
            </a:r>
            <a:r>
              <a:rPr lang="fr-BE" sz="3200" dirty="0" smtClean="0"/>
              <a:t/>
            </a:r>
            <a:br>
              <a:rPr lang="fr-BE" sz="3200" dirty="0" smtClean="0"/>
            </a:br>
            <a:r>
              <a:rPr lang="fr-BE" sz="3200" dirty="0" smtClean="0"/>
              <a:t>1 </a:t>
            </a:r>
            <a:r>
              <a:rPr lang="fr-BE" sz="3200" dirty="0"/>
              <a:t>page « Expert »/Cycle de vie du collaborateur (sept.) : 	</a:t>
            </a:r>
            <a:r>
              <a:rPr lang="fr-BE" sz="3200" dirty="0" smtClean="0"/>
              <a:t>	1.950</a:t>
            </a:r>
            <a:r>
              <a:rPr lang="fr-BE" sz="3200" dirty="0"/>
              <a:t>€ </a:t>
            </a:r>
          </a:p>
          <a:p>
            <a:r>
              <a:rPr lang="fr-BE" sz="3200" dirty="0" smtClean="0"/>
              <a:t>½ </a:t>
            </a:r>
            <a:r>
              <a:rPr lang="fr-BE" sz="3200" dirty="0"/>
              <a:t>page de pub : 										950€</a:t>
            </a:r>
          </a:p>
          <a:p>
            <a:r>
              <a:rPr lang="fr-BE" sz="3200" dirty="0"/>
              <a:t>1/1 p. pub : 			</a:t>
            </a:r>
            <a:r>
              <a:rPr lang="fr-BE" sz="3200" dirty="0" smtClean="0"/>
              <a:t>							1.750€ 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1939419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75" y="1307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761" b="-875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241075" y="6045720"/>
            <a:ext cx="12029827" cy="95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600" spc="104" dirty="0">
                <a:solidFill>
                  <a:srgbClr val="000000"/>
                </a:solidFill>
                <a:latin typeface="Questrial"/>
              </a:rPr>
              <a:t>Pour </a:t>
            </a:r>
            <a:r>
              <a:rPr lang="en-US" sz="2600" spc="104" dirty="0" err="1">
                <a:solidFill>
                  <a:srgbClr val="000000"/>
                </a:solidFill>
                <a:latin typeface="Questrial"/>
              </a:rPr>
              <a:t>réserver</a:t>
            </a:r>
            <a:r>
              <a:rPr lang="en-US" sz="2600" spc="104" dirty="0">
                <a:solidFill>
                  <a:srgbClr val="000000"/>
                </a:solidFill>
                <a:latin typeface="Questrial"/>
              </a:rPr>
              <a:t> un stand (</a:t>
            </a:r>
            <a:r>
              <a:rPr lang="en-US" sz="2600" spc="104" dirty="0" err="1">
                <a:solidFill>
                  <a:srgbClr val="000000"/>
                </a:solidFill>
                <a:latin typeface="Questrial"/>
              </a:rPr>
              <a:t>ou</a:t>
            </a:r>
            <a:r>
              <a:rPr lang="en-US" sz="2600" spc="104" dirty="0">
                <a:solidFill>
                  <a:srgbClr val="000000"/>
                </a:solidFill>
                <a:latin typeface="Questrial"/>
              </a:rPr>
              <a:t> plus </a:t>
            </a:r>
            <a:r>
              <a:rPr lang="en-US" sz="2600" spc="104" dirty="0" err="1">
                <a:solidFill>
                  <a:srgbClr val="000000"/>
                </a:solidFill>
                <a:latin typeface="Questrial"/>
              </a:rPr>
              <a:t>d’informations</a:t>
            </a:r>
            <a:r>
              <a:rPr lang="en-US" sz="2600" spc="104" dirty="0">
                <a:solidFill>
                  <a:srgbClr val="000000"/>
                </a:solidFill>
                <a:latin typeface="Questrial"/>
              </a:rPr>
              <a:t>), </a:t>
            </a:r>
            <a:r>
              <a:rPr lang="en-US" sz="2600" spc="104" dirty="0" err="1">
                <a:solidFill>
                  <a:srgbClr val="000000"/>
                </a:solidFill>
                <a:latin typeface="Questrial"/>
              </a:rPr>
              <a:t>prenez</a:t>
            </a:r>
            <a:r>
              <a:rPr lang="en-US" sz="2600" spc="104" dirty="0">
                <a:solidFill>
                  <a:srgbClr val="000000"/>
                </a:solidFill>
                <a:latin typeface="Questrial"/>
              </a:rPr>
              <a:t> contact avec:</a:t>
            </a:r>
          </a:p>
          <a:p>
            <a:pPr marL="0" lvl="0" indent="0" algn="ctr">
              <a:lnSpc>
                <a:spcPts val="3900"/>
              </a:lnSpc>
              <a:spcBef>
                <a:spcPct val="0"/>
              </a:spcBef>
            </a:pPr>
            <a:endParaRPr lang="en-US" sz="2600" spc="104" dirty="0">
              <a:solidFill>
                <a:srgbClr val="000000"/>
              </a:solidFill>
              <a:latin typeface="Questrial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97666" y="4405313"/>
            <a:ext cx="15692667" cy="1466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519"/>
              </a:lnSpc>
              <a:spcBef>
                <a:spcPct val="0"/>
              </a:spcBef>
            </a:pPr>
            <a:r>
              <a:rPr lang="en-US" sz="9600" spc="96">
                <a:solidFill>
                  <a:srgbClr val="F16F0D"/>
                </a:solidFill>
                <a:latin typeface="League Gothic"/>
              </a:rPr>
              <a:t>VOUS SOUHAITEZ EXPOSER?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6925179" y="2241133"/>
            <a:ext cx="4437642" cy="1236112"/>
            <a:chOff x="0" y="0"/>
            <a:chExt cx="5916856" cy="164815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5916856" cy="1648150"/>
              <a:chOff x="0" y="0"/>
              <a:chExt cx="6909363" cy="192461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909363" cy="1924614"/>
              </a:xfrm>
              <a:custGeom>
                <a:avLst/>
                <a:gdLst/>
                <a:ahLst/>
                <a:cxnLst/>
                <a:rect l="l" t="t" r="r" b="b"/>
                <a:pathLst>
                  <a:path w="6909363" h="1924614">
                    <a:moveTo>
                      <a:pt x="5939718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962307"/>
                    </a:cubicBezTo>
                    <a:cubicBezTo>
                      <a:pt x="0" y="1489639"/>
                      <a:pt x="434975" y="1924614"/>
                      <a:pt x="969645" y="1924614"/>
                    </a:cubicBezTo>
                    <a:lnTo>
                      <a:pt x="5939718" y="1924614"/>
                    </a:lnTo>
                    <a:cubicBezTo>
                      <a:pt x="6474388" y="1924614"/>
                      <a:pt x="6909363" y="1489639"/>
                      <a:pt x="6909363" y="962307"/>
                    </a:cubicBezTo>
                    <a:cubicBezTo>
                      <a:pt x="6909363" y="434975"/>
                      <a:pt x="6474388" y="0"/>
                      <a:pt x="5939718" y="0"/>
                    </a:cubicBezTo>
                    <a:close/>
                    <a:moveTo>
                      <a:pt x="5939718" y="1899214"/>
                    </a:moveTo>
                    <a:lnTo>
                      <a:pt x="969645" y="1899214"/>
                    </a:lnTo>
                    <a:cubicBezTo>
                      <a:pt x="448945" y="1899214"/>
                      <a:pt x="25400" y="1475669"/>
                      <a:pt x="25400" y="962307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5939718" y="25400"/>
                    </a:lnTo>
                    <a:cubicBezTo>
                      <a:pt x="6460418" y="25400"/>
                      <a:pt x="6883963" y="448945"/>
                      <a:pt x="6883963" y="962307"/>
                    </a:cubicBezTo>
                    <a:cubicBezTo>
                      <a:pt x="6883963" y="1475669"/>
                      <a:pt x="6460418" y="1899214"/>
                      <a:pt x="5939718" y="1899214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468614" y="450695"/>
              <a:ext cx="4979627" cy="6515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19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000000"/>
                  </a:solidFill>
                  <a:latin typeface="Questrial"/>
                </a:rPr>
                <a:t>CONTACT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00000" flipH="1">
            <a:off x="155409" y="949886"/>
            <a:ext cx="9801182" cy="980118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010400" y="2054678"/>
            <a:ext cx="10477164" cy="5616624"/>
          </a:xfrm>
        </p:spPr>
        <p:txBody>
          <a:bodyPr>
            <a:normAutofit fontScale="90000"/>
          </a:bodyPr>
          <a:lstStyle/>
          <a:p>
            <a:pPr algn="r"/>
            <a:r>
              <a:rPr lang="fr-BE" sz="5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Réseau</a:t>
            </a:r>
            <a:r>
              <a:rPr lang="fr-BE" sz="5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communauté de pratiques de professionnels de la formation et du développement des compétences dans les organisations</a:t>
            </a:r>
            <a:r>
              <a:rPr lang="fr-BE" b="1" i="1" dirty="0">
                <a:solidFill>
                  <a:srgbClr val="8D9297"/>
                </a:solidFill>
                <a:effectLst/>
                <a:latin typeface="Open Sans" panose="020B0606030504020204" pitchFamily="34" charset="0"/>
              </a:rPr>
              <a:t/>
            </a:r>
            <a:br>
              <a:rPr lang="fr-BE" b="1" i="1" dirty="0">
                <a:solidFill>
                  <a:srgbClr val="8D9297"/>
                </a:solidFill>
                <a:effectLst/>
                <a:latin typeface="Open Sans" panose="020B0606030504020204" pitchFamily="34" charset="0"/>
              </a:rPr>
            </a:br>
            <a:endParaRPr lang="fr-BE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t="43677"/>
          <a:stretch/>
        </p:blipFill>
        <p:spPr>
          <a:xfrm>
            <a:off x="15849600" y="9404240"/>
            <a:ext cx="2018597" cy="55153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" r="10421" b="8774"/>
          <a:stretch/>
        </p:blipFill>
        <p:spPr>
          <a:xfrm>
            <a:off x="15849600" y="8134070"/>
            <a:ext cx="2018597" cy="127663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xmlns="" id="{5914AC42-3A05-134D-E05D-BBB426E8FDC2}"/>
              </a:ext>
            </a:extLst>
          </p:cNvPr>
          <p:cNvSpPr txBox="1">
            <a:spLocks/>
          </p:cNvSpPr>
          <p:nvPr/>
        </p:nvSpPr>
        <p:spPr>
          <a:xfrm>
            <a:off x="12855979" y="228696"/>
            <a:ext cx="4267200" cy="1714500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BE" sz="6024" spc="60" dirty="0">
                <a:solidFill>
                  <a:srgbClr val="F16F0D"/>
                </a:solidFill>
                <a:latin typeface="League Gothic"/>
                <a:ea typeface="+mn-ea"/>
                <a:cs typeface="+mn-cs"/>
              </a:rPr>
              <a:t>EPSILON</a:t>
            </a:r>
            <a:r>
              <a:rPr lang="fr-BE" sz="4800" spc="450" dirty="0">
                <a:solidFill>
                  <a:srgbClr val="00B0F0"/>
                </a:solidFill>
                <a:latin typeface="A Year Without Rain" panose="02000000000000000000" pitchFamily="2" charset="0"/>
              </a:rPr>
              <a:t> </a:t>
            </a:r>
            <a:r>
              <a:rPr lang="fr-BE" sz="4800" spc="450" dirty="0" smtClean="0">
                <a:solidFill>
                  <a:srgbClr val="00B0F0"/>
                </a:solidFill>
                <a:latin typeface="A Year Without Rain" panose="02000000000000000000" pitchFamily="2" charset="0"/>
              </a:rPr>
              <a:t> </a:t>
            </a:r>
            <a:endParaRPr lang="fr-BE" sz="4800" spc="450" dirty="0">
              <a:solidFill>
                <a:srgbClr val="00B0F0"/>
              </a:solidFill>
              <a:latin typeface="A Year Without Rai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595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5914AC42-3A05-134D-E05D-BBB426E8FDC2}"/>
              </a:ext>
            </a:extLst>
          </p:cNvPr>
          <p:cNvSpPr txBox="1">
            <a:spLocks/>
          </p:cNvSpPr>
          <p:nvPr/>
        </p:nvSpPr>
        <p:spPr>
          <a:xfrm>
            <a:off x="12855979" y="228696"/>
            <a:ext cx="4267200" cy="1714500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BE" sz="6024" spc="60" dirty="0">
                <a:solidFill>
                  <a:srgbClr val="F16F0D"/>
                </a:solidFill>
                <a:latin typeface="League Gothic"/>
                <a:ea typeface="+mn-ea"/>
                <a:cs typeface="+mn-cs"/>
              </a:rPr>
              <a:t>EPSILON</a:t>
            </a:r>
            <a:r>
              <a:rPr lang="fr-BE" sz="4800" spc="450" dirty="0">
                <a:solidFill>
                  <a:srgbClr val="00B0F0"/>
                </a:solidFill>
                <a:latin typeface="A Year Without Rain" panose="02000000000000000000" pitchFamily="2" charset="0"/>
              </a:rPr>
              <a:t> </a:t>
            </a:r>
            <a:r>
              <a:rPr lang="fr-BE" sz="4800" spc="450" dirty="0" smtClean="0">
                <a:solidFill>
                  <a:srgbClr val="00B0F0"/>
                </a:solidFill>
                <a:latin typeface="A Year Without Rain" panose="02000000000000000000" pitchFamily="2" charset="0"/>
              </a:rPr>
              <a:t> </a:t>
            </a:r>
            <a:endParaRPr lang="fr-BE" sz="4800" spc="450" dirty="0">
              <a:solidFill>
                <a:srgbClr val="00B0F0"/>
              </a:solidFill>
              <a:latin typeface="A Year Without Rain" panose="02000000000000000000" pitchFamily="2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xmlns="" id="{DAE0F535-9D0D-6F40-8BB8-36DA39B46FA7}"/>
              </a:ext>
            </a:extLst>
          </p:cNvPr>
          <p:cNvSpPr txBox="1">
            <a:spLocks/>
          </p:cNvSpPr>
          <p:nvPr/>
        </p:nvSpPr>
        <p:spPr>
          <a:xfrm>
            <a:off x="11360496" y="6972300"/>
            <a:ext cx="5669868" cy="4219314"/>
          </a:xfrm>
          <a:prstGeom prst="rect">
            <a:avLst/>
          </a:prstGeom>
        </p:spPr>
        <p:txBody>
          <a:bodyPr vert="horz" lIns="137160" tIns="68580" rIns="137160" bIns="6858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5000"/>
              </a:lnSpc>
              <a:spcAft>
                <a:spcPts val="1500"/>
              </a:spcAft>
            </a:pPr>
            <a:r>
              <a:rPr lang="fr-BE" sz="2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Objectifs :  </a:t>
            </a:r>
          </a:p>
          <a:p>
            <a:pPr algn="l">
              <a:lnSpc>
                <a:spcPct val="115000"/>
              </a:lnSpc>
              <a:spcAft>
                <a:spcPts val="1500"/>
              </a:spcAft>
            </a:pPr>
            <a:r>
              <a:rPr lang="fr-BE" sz="2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Partager des contenus inspirants </a:t>
            </a:r>
            <a:br>
              <a:rPr lang="fr-BE" sz="2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sz="2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apprendre ensemble</a:t>
            </a:r>
            <a:br>
              <a:rPr lang="fr-BE" sz="2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sz="2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Favoriser les liens entre les professionnels </a:t>
            </a:r>
            <a:br>
              <a:rPr lang="fr-BE" sz="2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sz="2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 « Learning &amp; </a:t>
            </a:r>
            <a:r>
              <a:rPr lang="fr-BE" sz="21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fr-BE" sz="2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»</a:t>
            </a:r>
            <a:br>
              <a:rPr lang="fr-BE" sz="2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sz="2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Lieu d'expérimentation et de réflexion</a:t>
            </a:r>
            <a:endParaRPr lang="fr-BE" sz="2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BE" sz="2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t="43677"/>
          <a:stretch/>
        </p:blipFill>
        <p:spPr>
          <a:xfrm>
            <a:off x="15849600" y="9404240"/>
            <a:ext cx="2018597" cy="5515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" r="10421" b="8774"/>
          <a:stretch/>
        </p:blipFill>
        <p:spPr>
          <a:xfrm>
            <a:off x="15849600" y="8134070"/>
            <a:ext cx="2018597" cy="127663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00000" flipH="1">
            <a:off x="155409" y="949886"/>
            <a:ext cx="9801182" cy="9801182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6553200" y="1485900"/>
            <a:ext cx="10477164" cy="5616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BE" sz="3000" smtClean="0"/>
              <a:t>Association constituée le 19 juin 1997</a:t>
            </a:r>
            <a:br>
              <a:rPr lang="fr-BE" sz="3000" smtClean="0"/>
            </a:br>
            <a:r>
              <a:rPr lang="fr-BE" sz="3000" smtClean="0"/>
              <a:t/>
            </a:r>
            <a:br>
              <a:rPr lang="fr-BE" sz="3000" smtClean="0"/>
            </a:br>
            <a:r>
              <a:rPr lang="fr-BE" sz="3000" b="1" smtClean="0">
                <a:solidFill>
                  <a:srgbClr val="8D9297"/>
                </a:solidFill>
              </a:rPr>
              <a:t>Nous rassemblons celles et ceux (commanditaires, prestataires, scientifiques ou observateurs et observatrices averti.es) qui décident, conçoivent, accompagnent, animent, organisent et étudient les stratégies et dispositifs de développement et d’apprentissage (L&amp;D: Learning and Development) dans les organisations.</a:t>
            </a:r>
            <a:br>
              <a:rPr lang="fr-BE" sz="3000" b="1" smtClean="0">
                <a:solidFill>
                  <a:srgbClr val="8D9297"/>
                </a:solidFill>
              </a:rPr>
            </a:br>
            <a:r>
              <a:rPr lang="fr-BE" sz="3000" b="1" smtClean="0">
                <a:solidFill>
                  <a:srgbClr val="8D9297"/>
                </a:solidFill>
              </a:rPr>
              <a:t/>
            </a:r>
            <a:br>
              <a:rPr lang="fr-BE" sz="3000" b="1" smtClean="0">
                <a:solidFill>
                  <a:srgbClr val="8D9297"/>
                </a:solidFill>
              </a:rPr>
            </a:br>
            <a:r>
              <a:rPr lang="fr-BE" altLang="fr-FR" sz="3000" smtClean="0"/>
              <a:t>300</a:t>
            </a:r>
            <a:r>
              <a:rPr lang="fr-BE" sz="3000" smtClean="0"/>
              <a:t> membres actifs</a:t>
            </a:r>
            <a:endParaRPr lang="fr-BE" sz="3000" b="1" dirty="0">
              <a:solidFill>
                <a:srgbClr val="8D92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39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2482481"/>
            <a:ext cx="4449303" cy="5619873"/>
            <a:chOff x="0" y="0"/>
            <a:chExt cx="5932403" cy="7493163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23609" r="23609"/>
            <a:stretch>
              <a:fillRect/>
            </a:stretch>
          </p:blipFill>
          <p:spPr>
            <a:xfrm>
              <a:off x="0" y="0"/>
              <a:ext cx="5932403" cy="7493163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6371304" y="7192400"/>
            <a:ext cx="2645771" cy="2835699"/>
            <a:chOff x="0" y="0"/>
            <a:chExt cx="3527694" cy="3780932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 l="14972" r="14972"/>
            <a:stretch>
              <a:fillRect/>
            </a:stretch>
          </p:blipFill>
          <p:spPr>
            <a:xfrm>
              <a:off x="0" y="0"/>
              <a:ext cx="3527694" cy="3780932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13914861" y="5389238"/>
            <a:ext cx="4363791" cy="4897762"/>
            <a:chOff x="0" y="0"/>
            <a:chExt cx="5818388" cy="6530349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 l="16567" r="16567"/>
            <a:stretch>
              <a:fillRect/>
            </a:stretch>
          </p:blipFill>
          <p:spPr>
            <a:xfrm>
              <a:off x="0" y="0"/>
              <a:ext cx="5818388" cy="6530349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7829904" y="504"/>
            <a:ext cx="8382712" cy="3525048"/>
            <a:chOff x="0" y="0"/>
            <a:chExt cx="11176949" cy="4700063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 t="18461" b="18461"/>
            <a:stretch>
              <a:fillRect/>
            </a:stretch>
          </p:blipFill>
          <p:spPr>
            <a:xfrm>
              <a:off x="0" y="0"/>
              <a:ext cx="11176949" cy="4700063"/>
            </a:xfrm>
            <a:prstGeom prst="rect">
              <a:avLst/>
            </a:prstGeom>
          </p:spPr>
        </p:pic>
      </p:grpSp>
      <p:sp>
        <p:nvSpPr>
          <p:cNvPr id="11" name="TextBox 11"/>
          <p:cNvSpPr txBox="1"/>
          <p:nvPr/>
        </p:nvSpPr>
        <p:spPr>
          <a:xfrm>
            <a:off x="5335128" y="3886752"/>
            <a:ext cx="7329774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80"/>
              </a:lnSpc>
              <a:spcBef>
                <a:spcPct val="0"/>
              </a:spcBef>
            </a:pPr>
            <a:r>
              <a:rPr lang="en-US" sz="6650" spc="66">
                <a:solidFill>
                  <a:srgbClr val="000000"/>
                </a:solidFill>
                <a:latin typeface="League Gothic"/>
              </a:rPr>
              <a:t>LE </a:t>
            </a:r>
            <a:r>
              <a:rPr lang="en-US" sz="6650" spc="66">
                <a:solidFill>
                  <a:srgbClr val="F16F0D"/>
                </a:solidFill>
                <a:latin typeface="League Gothic"/>
              </a:rPr>
              <a:t>SALON </a:t>
            </a:r>
            <a:r>
              <a:rPr lang="en-US" sz="6650" spc="66">
                <a:solidFill>
                  <a:srgbClr val="0166B1"/>
                </a:solidFill>
                <a:latin typeface="League Gothic"/>
              </a:rPr>
              <a:t>EPSILON </a:t>
            </a:r>
            <a:r>
              <a:rPr lang="en-US" sz="6650" spc="66">
                <a:solidFill>
                  <a:srgbClr val="000000"/>
                </a:solidFill>
                <a:latin typeface="League Gothic"/>
              </a:rPr>
              <a:t>EST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3848759" y="4778479"/>
            <a:ext cx="10598662" cy="2650181"/>
            <a:chOff x="0" y="0"/>
            <a:chExt cx="16502009" cy="412630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502008" cy="4126305"/>
            </a:xfrm>
            <a:custGeom>
              <a:avLst/>
              <a:gdLst/>
              <a:ahLst/>
              <a:cxnLst/>
              <a:rect l="l" t="t" r="r" b="b"/>
              <a:pathLst>
                <a:path w="16502008" h="4126305">
                  <a:moveTo>
                    <a:pt x="15532364" y="0"/>
                  </a:moveTo>
                  <a:lnTo>
                    <a:pt x="969645" y="0"/>
                  </a:lnTo>
                  <a:cubicBezTo>
                    <a:pt x="434975" y="0"/>
                    <a:pt x="0" y="434975"/>
                    <a:pt x="0" y="2063153"/>
                  </a:cubicBezTo>
                  <a:cubicBezTo>
                    <a:pt x="0" y="3691330"/>
                    <a:pt x="434975" y="4126305"/>
                    <a:pt x="969645" y="4126305"/>
                  </a:cubicBezTo>
                  <a:lnTo>
                    <a:pt x="15532364" y="4126305"/>
                  </a:lnTo>
                  <a:cubicBezTo>
                    <a:pt x="16067033" y="4126305"/>
                    <a:pt x="16502008" y="3691330"/>
                    <a:pt x="16502008" y="2063153"/>
                  </a:cubicBezTo>
                  <a:cubicBezTo>
                    <a:pt x="16502008" y="434975"/>
                    <a:pt x="16067033" y="0"/>
                    <a:pt x="15532364" y="0"/>
                  </a:cubicBezTo>
                  <a:close/>
                  <a:moveTo>
                    <a:pt x="15532364" y="4100905"/>
                  </a:moveTo>
                  <a:lnTo>
                    <a:pt x="969645" y="4100905"/>
                  </a:lnTo>
                  <a:cubicBezTo>
                    <a:pt x="448945" y="4100905"/>
                    <a:pt x="25400" y="3677360"/>
                    <a:pt x="25400" y="2063153"/>
                  </a:cubicBezTo>
                  <a:cubicBezTo>
                    <a:pt x="25400" y="448945"/>
                    <a:pt x="448945" y="25400"/>
                    <a:pt x="969645" y="25400"/>
                  </a:cubicBezTo>
                  <a:lnTo>
                    <a:pt x="15532364" y="25400"/>
                  </a:lnTo>
                  <a:cubicBezTo>
                    <a:pt x="16053064" y="25400"/>
                    <a:pt x="16476608" y="448945"/>
                    <a:pt x="16476608" y="2063153"/>
                  </a:cubicBezTo>
                  <a:cubicBezTo>
                    <a:pt x="16476608" y="3677360"/>
                    <a:pt x="16053064" y="4100905"/>
                    <a:pt x="15532364" y="410090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4596930" y="4820716"/>
            <a:ext cx="9310299" cy="2646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600" dirty="0" err="1">
                <a:solidFill>
                  <a:srgbClr val="000000"/>
                </a:solidFill>
                <a:latin typeface="Questrial"/>
              </a:rPr>
              <a:t>une</a:t>
            </a:r>
            <a:r>
              <a:rPr lang="en-US" sz="2600" dirty="0">
                <a:solidFill>
                  <a:srgbClr val="000000"/>
                </a:solidFill>
                <a:latin typeface="Questrial"/>
              </a:rPr>
              <a:t> initiative du </a:t>
            </a:r>
            <a:r>
              <a:rPr lang="en-US" sz="2600" dirty="0" err="1">
                <a:solidFill>
                  <a:srgbClr val="000000"/>
                </a:solidFill>
                <a:latin typeface="Questrial"/>
              </a:rPr>
              <a:t>Groupe</a:t>
            </a:r>
            <a:r>
              <a:rPr lang="en-US" sz="2600" dirty="0">
                <a:solidFill>
                  <a:srgbClr val="000000"/>
                </a:solidFill>
                <a:latin typeface="Questrial"/>
              </a:rPr>
              <a:t> Epsilon, la Learning &amp; Development Community francophone.  </a:t>
            </a:r>
          </a:p>
          <a:p>
            <a:pPr algn="ctr">
              <a:lnSpc>
                <a:spcPts val="4199"/>
              </a:lnSpc>
            </a:pPr>
            <a:r>
              <a:rPr lang="en-US" sz="2600" dirty="0">
                <a:solidFill>
                  <a:srgbClr val="000000"/>
                </a:solidFill>
                <a:latin typeface="Questrial"/>
              </a:rPr>
              <a:t>Son </a:t>
            </a:r>
            <a:r>
              <a:rPr lang="en-US" sz="2600" dirty="0" err="1">
                <a:solidFill>
                  <a:srgbClr val="000000"/>
                </a:solidFill>
                <a:latin typeface="Questrial"/>
              </a:rPr>
              <a:t>organisation</a:t>
            </a:r>
            <a:r>
              <a:rPr lang="en-US" sz="2600" dirty="0">
                <a:solidFill>
                  <a:srgbClr val="000000"/>
                </a:solidFill>
                <a:latin typeface="Questrial"/>
              </a:rPr>
              <a:t> et </a:t>
            </a:r>
            <a:r>
              <a:rPr lang="en-US" sz="2600" dirty="0" err="1">
                <a:solidFill>
                  <a:srgbClr val="000000"/>
                </a:solidFill>
                <a:latin typeface="Questrial"/>
              </a:rPr>
              <a:t>sa</a:t>
            </a:r>
            <a:r>
              <a:rPr lang="en-US" sz="2600" dirty="0">
                <a:solidFill>
                  <a:srgbClr val="000000"/>
                </a:solidFill>
                <a:latin typeface="Questrial"/>
              </a:rPr>
              <a:t> promotion </a:t>
            </a:r>
            <a:r>
              <a:rPr lang="en-US" sz="2600" dirty="0" err="1">
                <a:solidFill>
                  <a:srgbClr val="000000"/>
                </a:solidFill>
                <a:latin typeface="Questrial"/>
              </a:rPr>
              <a:t>sont</a:t>
            </a:r>
            <a:r>
              <a:rPr lang="en-US" sz="2600" dirty="0">
                <a:solidFill>
                  <a:srgbClr val="000000"/>
                </a:solidFill>
                <a:latin typeface="Quest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Questrial"/>
              </a:rPr>
              <a:t>assurées</a:t>
            </a:r>
            <a:r>
              <a:rPr lang="en-US" sz="2600" dirty="0">
                <a:solidFill>
                  <a:srgbClr val="000000"/>
                </a:solidFill>
                <a:latin typeface="Questrial"/>
              </a:rPr>
              <a:t> par</a:t>
            </a:r>
          </a:p>
          <a:p>
            <a:pPr algn="ctr">
              <a:lnSpc>
                <a:spcPts val="4199"/>
              </a:lnSpc>
            </a:pPr>
            <a:r>
              <a:rPr lang="en-US" sz="2600" dirty="0" err="1">
                <a:solidFill>
                  <a:srgbClr val="000000"/>
                </a:solidFill>
                <a:latin typeface="Questrial"/>
              </a:rPr>
              <a:t>HTag</a:t>
            </a:r>
            <a:r>
              <a:rPr lang="en-US" sz="2600" dirty="0">
                <a:solidFill>
                  <a:srgbClr val="000000"/>
                </a:solidFill>
                <a:latin typeface="Questrial"/>
              </a:rPr>
              <a:t> by </a:t>
            </a:r>
            <a:r>
              <a:rPr lang="en-US" sz="2600" dirty="0" err="1">
                <a:solidFill>
                  <a:srgbClr val="000000"/>
                </a:solidFill>
                <a:latin typeface="Questrial"/>
              </a:rPr>
              <a:t>Références</a:t>
            </a:r>
            <a:r>
              <a:rPr lang="en-US" sz="2600" dirty="0">
                <a:solidFill>
                  <a:srgbClr val="000000"/>
                </a:solidFill>
                <a:latin typeface="Questrial"/>
              </a:rPr>
              <a:t>, Le </a:t>
            </a:r>
            <a:r>
              <a:rPr lang="en-US" sz="2600" dirty="0" err="1">
                <a:solidFill>
                  <a:srgbClr val="000000"/>
                </a:solidFill>
                <a:latin typeface="Questrial"/>
              </a:rPr>
              <a:t>média</a:t>
            </a:r>
            <a:r>
              <a:rPr lang="en-US" sz="2600" dirty="0">
                <a:solidFill>
                  <a:srgbClr val="000000"/>
                </a:solidFill>
                <a:latin typeface="Questrial"/>
              </a:rPr>
              <a:t> B2B francophone </a:t>
            </a:r>
            <a:r>
              <a:rPr lang="en-US" sz="2600" dirty="0" err="1">
                <a:solidFill>
                  <a:srgbClr val="000000"/>
                </a:solidFill>
                <a:latin typeface="Questrial"/>
              </a:rPr>
              <a:t>ciblé</a:t>
            </a:r>
            <a:r>
              <a:rPr lang="en-US" sz="2600" dirty="0">
                <a:solidFill>
                  <a:srgbClr val="000000"/>
                </a:solidFill>
                <a:latin typeface="Questrial"/>
              </a:rPr>
              <a:t> RH. </a:t>
            </a:r>
          </a:p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endParaRPr lang="en-US" sz="2799" dirty="0">
              <a:solidFill>
                <a:srgbClr val="000000"/>
              </a:solidFill>
              <a:latin typeface="Quest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8700" y="1028700"/>
            <a:ext cx="7713258" cy="8229600"/>
            <a:chOff x="0" y="0"/>
            <a:chExt cx="10284344" cy="109728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20866" r="20866"/>
            <a:stretch>
              <a:fillRect/>
            </a:stretch>
          </p:blipFill>
          <p:spPr>
            <a:xfrm>
              <a:off x="0" y="0"/>
              <a:ext cx="10284344" cy="10972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5" name="TextBox 5"/>
          <p:cNvSpPr txBox="1"/>
          <p:nvPr/>
        </p:nvSpPr>
        <p:spPr>
          <a:xfrm>
            <a:off x="9296400" y="1004248"/>
            <a:ext cx="8188216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29"/>
              </a:lnSpc>
              <a:spcBef>
                <a:spcPct val="0"/>
              </a:spcBef>
            </a:pPr>
            <a:r>
              <a:rPr lang="en-US" sz="6024" spc="60" dirty="0" smtClean="0">
                <a:solidFill>
                  <a:srgbClr val="F16F0D"/>
                </a:solidFill>
                <a:latin typeface="League Gothic"/>
              </a:rPr>
              <a:t>LE SALON EPSILON </a:t>
            </a:r>
            <a:br>
              <a:rPr lang="en-US" sz="6024" spc="60" dirty="0" smtClean="0">
                <a:solidFill>
                  <a:srgbClr val="F16F0D"/>
                </a:solidFill>
                <a:latin typeface="League Gothic"/>
              </a:rPr>
            </a:br>
            <a:r>
              <a:rPr lang="en-US" sz="4800" spc="60" dirty="0" smtClean="0">
                <a:latin typeface="League Gothic"/>
              </a:rPr>
              <a:t>Salon </a:t>
            </a:r>
            <a:r>
              <a:rPr lang="en-US" sz="4800" spc="60" dirty="0" err="1" smtClean="0">
                <a:latin typeface="League Gothic"/>
              </a:rPr>
              <a:t>professionnel</a:t>
            </a:r>
            <a:r>
              <a:rPr lang="en-US" sz="4800" spc="60" dirty="0" smtClean="0">
                <a:latin typeface="League Gothic"/>
              </a:rPr>
              <a:t> de la formation continue</a:t>
            </a:r>
            <a:endParaRPr lang="en-US" sz="4800" spc="60" dirty="0">
              <a:latin typeface="League Gothi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296400" y="3848100"/>
            <a:ext cx="8659244" cy="5078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48"/>
              </a:lnSpc>
              <a:spcBef>
                <a:spcPct val="0"/>
              </a:spcBef>
            </a:pPr>
            <a:r>
              <a:rPr lang="en-US" sz="2606" spc="104" dirty="0">
                <a:solidFill>
                  <a:srgbClr val="000000"/>
                </a:solidFill>
                <a:latin typeface="Questrial"/>
              </a:rPr>
              <a:t>1 </a:t>
            </a:r>
            <a:r>
              <a:rPr lang="en-US" sz="2606" spc="104" dirty="0" err="1">
                <a:solidFill>
                  <a:srgbClr val="000000"/>
                </a:solidFill>
                <a:latin typeface="Questrial"/>
              </a:rPr>
              <a:t>journée</a:t>
            </a:r>
            <a:r>
              <a:rPr lang="en-US" sz="2606" spc="104" dirty="0">
                <a:solidFill>
                  <a:srgbClr val="000000"/>
                </a:solidFill>
                <a:latin typeface="Questrial"/>
              </a:rPr>
              <a:t> pour proposer, </a:t>
            </a:r>
            <a:r>
              <a:rPr lang="en-US" sz="2606" spc="104" dirty="0" err="1">
                <a:solidFill>
                  <a:srgbClr val="000000"/>
                </a:solidFill>
                <a:latin typeface="Questrial"/>
              </a:rPr>
              <a:t>ou</a:t>
            </a:r>
            <a:r>
              <a:rPr lang="en-US" sz="2606" spc="104" dirty="0">
                <a:solidFill>
                  <a:srgbClr val="000000"/>
                </a:solidFill>
                <a:latin typeface="Questrial"/>
              </a:rPr>
              <a:t> </a:t>
            </a:r>
            <a:r>
              <a:rPr lang="en-US" sz="2606" spc="104" dirty="0" err="1">
                <a:solidFill>
                  <a:srgbClr val="000000"/>
                </a:solidFill>
                <a:latin typeface="Questrial"/>
              </a:rPr>
              <a:t>récolter</a:t>
            </a:r>
            <a:r>
              <a:rPr lang="en-US" sz="2606" spc="104" dirty="0">
                <a:solidFill>
                  <a:srgbClr val="000000"/>
                </a:solidFill>
                <a:latin typeface="Questrial"/>
              </a:rPr>
              <a:t>, tout </a:t>
            </a:r>
            <a:r>
              <a:rPr lang="en-US" sz="2606" spc="104" dirty="0" err="1">
                <a:solidFill>
                  <a:srgbClr val="000000"/>
                </a:solidFill>
                <a:latin typeface="Questrial"/>
              </a:rPr>
              <a:t>ce</a:t>
            </a:r>
            <a:r>
              <a:rPr lang="en-US" sz="2606" spc="104" dirty="0">
                <a:solidFill>
                  <a:srgbClr val="000000"/>
                </a:solidFill>
                <a:latin typeface="Questrial"/>
              </a:rPr>
              <a:t> qui </a:t>
            </a:r>
            <a:r>
              <a:rPr lang="en-US" sz="2606" spc="104" dirty="0" err="1">
                <a:solidFill>
                  <a:srgbClr val="000000"/>
                </a:solidFill>
                <a:latin typeface="Questrial"/>
              </a:rPr>
              <a:t>est</a:t>
            </a:r>
            <a:r>
              <a:rPr lang="en-US" sz="2606" spc="104" dirty="0">
                <a:solidFill>
                  <a:srgbClr val="000000"/>
                </a:solidFill>
                <a:latin typeface="Questrial"/>
              </a:rPr>
              <a:t> </a:t>
            </a:r>
            <a:r>
              <a:rPr lang="en-US" sz="2606" spc="104" dirty="0" err="1">
                <a:solidFill>
                  <a:srgbClr val="000000"/>
                </a:solidFill>
                <a:latin typeface="Questrial"/>
              </a:rPr>
              <a:t>innovant</a:t>
            </a:r>
            <a:r>
              <a:rPr lang="en-US" sz="2606" spc="104" dirty="0">
                <a:solidFill>
                  <a:srgbClr val="000000"/>
                </a:solidFill>
                <a:latin typeface="Questrial"/>
              </a:rPr>
              <a:t>, </a:t>
            </a:r>
            <a:r>
              <a:rPr lang="en-US" sz="2606" spc="104" dirty="0" err="1">
                <a:solidFill>
                  <a:srgbClr val="000000"/>
                </a:solidFill>
                <a:latin typeface="Questrial"/>
              </a:rPr>
              <a:t>nécessaire</a:t>
            </a:r>
            <a:r>
              <a:rPr lang="en-US" sz="2606" spc="104" dirty="0">
                <a:solidFill>
                  <a:srgbClr val="000000"/>
                </a:solidFill>
                <a:latin typeface="Questrial"/>
              </a:rPr>
              <a:t> </a:t>
            </a:r>
            <a:r>
              <a:rPr lang="en-US" sz="2606" spc="104" dirty="0" err="1">
                <a:solidFill>
                  <a:srgbClr val="000000"/>
                </a:solidFill>
                <a:latin typeface="Questrial"/>
              </a:rPr>
              <a:t>ou</a:t>
            </a:r>
            <a:r>
              <a:rPr lang="en-US" sz="2606" spc="104" dirty="0">
                <a:solidFill>
                  <a:srgbClr val="000000"/>
                </a:solidFill>
                <a:latin typeface="Questrial"/>
              </a:rPr>
              <a:t> </a:t>
            </a:r>
            <a:r>
              <a:rPr lang="en-US" sz="2606" spc="104" dirty="0" err="1">
                <a:solidFill>
                  <a:srgbClr val="000000"/>
                </a:solidFill>
                <a:latin typeface="Questrial"/>
              </a:rPr>
              <a:t>efficace</a:t>
            </a:r>
            <a:r>
              <a:rPr lang="en-US" sz="2606" spc="104" dirty="0">
                <a:solidFill>
                  <a:srgbClr val="000000"/>
                </a:solidFill>
                <a:latin typeface="Questrial"/>
              </a:rPr>
              <a:t> </a:t>
            </a:r>
            <a:r>
              <a:rPr lang="en-US" sz="2606" spc="104" dirty="0" err="1">
                <a:solidFill>
                  <a:srgbClr val="000000"/>
                </a:solidFill>
                <a:latin typeface="Questrial"/>
              </a:rPr>
              <a:t>en</a:t>
            </a:r>
            <a:r>
              <a:rPr lang="en-US" sz="2606" spc="104" dirty="0">
                <a:solidFill>
                  <a:srgbClr val="000000"/>
                </a:solidFill>
                <a:latin typeface="Questrial"/>
              </a:rPr>
              <a:t> </a:t>
            </a:r>
            <a:r>
              <a:rPr lang="en-US" sz="2606" spc="104" dirty="0" err="1">
                <a:solidFill>
                  <a:srgbClr val="000000"/>
                </a:solidFill>
                <a:latin typeface="Questrial"/>
              </a:rPr>
              <a:t>matière</a:t>
            </a:r>
            <a:r>
              <a:rPr lang="en-US" sz="2606" spc="104" dirty="0">
                <a:solidFill>
                  <a:srgbClr val="000000"/>
                </a:solidFill>
                <a:latin typeface="Questrial"/>
              </a:rPr>
              <a:t> de formation continue </a:t>
            </a:r>
            <a:r>
              <a:rPr lang="en-US" sz="2606" spc="104" dirty="0" err="1">
                <a:solidFill>
                  <a:srgbClr val="000000"/>
                </a:solidFill>
                <a:latin typeface="Questrial"/>
              </a:rPr>
              <a:t>dans</a:t>
            </a:r>
            <a:r>
              <a:rPr lang="en-US" sz="2606" spc="104" dirty="0">
                <a:solidFill>
                  <a:srgbClr val="000000"/>
                </a:solidFill>
                <a:latin typeface="Questrial"/>
              </a:rPr>
              <a:t> les </a:t>
            </a:r>
            <a:r>
              <a:rPr lang="en-US" sz="2606" spc="104" dirty="0" err="1">
                <a:solidFill>
                  <a:srgbClr val="000000"/>
                </a:solidFill>
                <a:latin typeface="Questrial"/>
              </a:rPr>
              <a:t>organisations</a:t>
            </a:r>
            <a:r>
              <a:rPr lang="en-US" sz="2606" spc="104" dirty="0">
                <a:solidFill>
                  <a:srgbClr val="000000"/>
                </a:solidFill>
                <a:latin typeface="Questrial"/>
              </a:rPr>
              <a:t>.</a:t>
            </a:r>
          </a:p>
          <a:p>
            <a:pPr marL="0" lvl="0" indent="0">
              <a:lnSpc>
                <a:spcPts val="3648"/>
              </a:lnSpc>
              <a:spcBef>
                <a:spcPct val="0"/>
              </a:spcBef>
            </a:pPr>
            <a:endParaRPr lang="en-US" sz="2606" spc="104" dirty="0">
              <a:solidFill>
                <a:srgbClr val="000000"/>
              </a:solidFill>
              <a:latin typeface="Questrial"/>
            </a:endParaRPr>
          </a:p>
          <a:p>
            <a:pPr marL="0" lvl="0" indent="0">
              <a:lnSpc>
                <a:spcPts val="3648"/>
              </a:lnSpc>
              <a:spcBef>
                <a:spcPct val="0"/>
              </a:spcBef>
            </a:pPr>
            <a:r>
              <a:rPr lang="en-US" sz="2606" spc="104" dirty="0">
                <a:solidFill>
                  <a:srgbClr val="000000"/>
                </a:solidFill>
                <a:latin typeface="Questrial"/>
              </a:rPr>
              <a:t>1 </a:t>
            </a:r>
            <a:r>
              <a:rPr lang="en-US" sz="2606" spc="104" dirty="0" err="1">
                <a:solidFill>
                  <a:srgbClr val="000000"/>
                </a:solidFill>
                <a:latin typeface="Questrial"/>
              </a:rPr>
              <a:t>journée</a:t>
            </a:r>
            <a:r>
              <a:rPr lang="en-US" sz="2606" spc="104" dirty="0">
                <a:solidFill>
                  <a:srgbClr val="000000"/>
                </a:solidFill>
                <a:latin typeface="Questrial"/>
              </a:rPr>
              <a:t> pour </a:t>
            </a:r>
            <a:r>
              <a:rPr lang="en-US" sz="2606" spc="104" dirty="0" err="1">
                <a:solidFill>
                  <a:srgbClr val="000000"/>
                </a:solidFill>
                <a:latin typeface="Questrial"/>
              </a:rPr>
              <a:t>nouer</a:t>
            </a:r>
            <a:r>
              <a:rPr lang="en-US" sz="2606" spc="104" dirty="0">
                <a:solidFill>
                  <a:srgbClr val="000000"/>
                </a:solidFill>
                <a:latin typeface="Questrial"/>
              </a:rPr>
              <a:t> des contacts et </a:t>
            </a:r>
            <a:r>
              <a:rPr lang="en-US" sz="2606" spc="104" dirty="0" err="1">
                <a:solidFill>
                  <a:srgbClr val="000000"/>
                </a:solidFill>
                <a:latin typeface="Questrial"/>
              </a:rPr>
              <a:t>découvrir</a:t>
            </a:r>
            <a:r>
              <a:rPr lang="en-US" sz="2606" spc="104" dirty="0">
                <a:solidFill>
                  <a:srgbClr val="000000"/>
                </a:solidFill>
                <a:latin typeface="Questrial"/>
              </a:rPr>
              <a:t> des </a:t>
            </a:r>
            <a:r>
              <a:rPr lang="en-US" sz="2606" spc="104" dirty="0" err="1">
                <a:solidFill>
                  <a:srgbClr val="000000"/>
                </a:solidFill>
                <a:latin typeface="Questrial"/>
              </a:rPr>
              <a:t>contenus</a:t>
            </a:r>
            <a:r>
              <a:rPr lang="en-US" sz="2606" spc="104" dirty="0">
                <a:solidFill>
                  <a:srgbClr val="000000"/>
                </a:solidFill>
                <a:latin typeface="Questrial"/>
              </a:rPr>
              <a:t> </a:t>
            </a:r>
            <a:r>
              <a:rPr lang="en-US" sz="2606" spc="104" dirty="0" err="1">
                <a:solidFill>
                  <a:srgbClr val="000000"/>
                </a:solidFill>
                <a:latin typeface="Questrial"/>
              </a:rPr>
              <a:t>pertinents</a:t>
            </a:r>
            <a:r>
              <a:rPr lang="en-US" sz="2606" spc="104" dirty="0">
                <a:solidFill>
                  <a:srgbClr val="000000"/>
                </a:solidFill>
                <a:latin typeface="Questrial"/>
              </a:rPr>
              <a:t> </a:t>
            </a:r>
            <a:r>
              <a:rPr lang="en-US" sz="2606" spc="104" dirty="0" err="1">
                <a:solidFill>
                  <a:srgbClr val="000000"/>
                </a:solidFill>
                <a:latin typeface="Questrial"/>
              </a:rPr>
              <a:t>en</a:t>
            </a:r>
            <a:r>
              <a:rPr lang="en-US" sz="2606" spc="104" dirty="0">
                <a:solidFill>
                  <a:srgbClr val="000000"/>
                </a:solidFill>
                <a:latin typeface="Questrial"/>
              </a:rPr>
              <a:t> Learning &amp; development (L&amp;D</a:t>
            </a:r>
            <a:r>
              <a:rPr lang="en-US" sz="2606" spc="104" dirty="0" smtClean="0">
                <a:solidFill>
                  <a:srgbClr val="000000"/>
                </a:solidFill>
                <a:latin typeface="Questrial"/>
              </a:rPr>
              <a:t>)</a:t>
            </a:r>
          </a:p>
          <a:p>
            <a:pPr marL="0" lvl="0" indent="0">
              <a:lnSpc>
                <a:spcPts val="3648"/>
              </a:lnSpc>
              <a:spcBef>
                <a:spcPct val="0"/>
              </a:spcBef>
            </a:pPr>
            <a:endParaRPr lang="en-US" sz="2606" spc="104" dirty="0">
              <a:solidFill>
                <a:srgbClr val="000000"/>
              </a:solidFill>
              <a:latin typeface="Questrial"/>
            </a:endParaRPr>
          </a:p>
          <a:p>
            <a:pPr marL="0" lvl="0" indent="0">
              <a:lnSpc>
                <a:spcPts val="3648"/>
              </a:lnSpc>
              <a:spcBef>
                <a:spcPct val="0"/>
              </a:spcBef>
            </a:pPr>
            <a:r>
              <a:rPr lang="en-US" sz="2606" b="1" spc="104" dirty="0" err="1" smtClean="0">
                <a:solidFill>
                  <a:srgbClr val="000000"/>
                </a:solidFill>
                <a:latin typeface="Questrial"/>
              </a:rPr>
              <a:t>Quand</a:t>
            </a:r>
            <a:r>
              <a:rPr lang="en-US" sz="2606" b="1" spc="104" dirty="0" smtClean="0">
                <a:solidFill>
                  <a:srgbClr val="000000"/>
                </a:solidFill>
                <a:latin typeface="Questrial"/>
              </a:rPr>
              <a:t> ? </a:t>
            </a:r>
            <a:endParaRPr lang="en-US" sz="2606" b="1" spc="104" dirty="0">
              <a:solidFill>
                <a:srgbClr val="000000"/>
              </a:solidFill>
              <a:latin typeface="Questrial"/>
            </a:endParaRPr>
          </a:p>
          <a:p>
            <a:pPr marL="0" lvl="0" indent="0">
              <a:lnSpc>
                <a:spcPts val="3648"/>
              </a:lnSpc>
              <a:spcBef>
                <a:spcPct val="0"/>
              </a:spcBef>
            </a:pPr>
            <a:r>
              <a:rPr lang="en-US" sz="2606" spc="104" dirty="0" smtClean="0">
                <a:solidFill>
                  <a:srgbClr val="000000"/>
                </a:solidFill>
                <a:latin typeface="Questrial"/>
              </a:rPr>
              <a:t>3 </a:t>
            </a:r>
            <a:r>
              <a:rPr lang="en-US" sz="2606" spc="104" dirty="0" err="1" smtClean="0">
                <a:solidFill>
                  <a:srgbClr val="000000"/>
                </a:solidFill>
                <a:latin typeface="Questrial"/>
              </a:rPr>
              <a:t>octobre</a:t>
            </a:r>
            <a:r>
              <a:rPr lang="en-US" sz="2606" spc="104" dirty="0" smtClean="0">
                <a:solidFill>
                  <a:srgbClr val="000000"/>
                </a:solidFill>
                <a:latin typeface="Questrial"/>
              </a:rPr>
              <a:t> 2024 </a:t>
            </a:r>
            <a:br>
              <a:rPr lang="en-US" sz="2606" spc="104" dirty="0" smtClean="0">
                <a:solidFill>
                  <a:srgbClr val="000000"/>
                </a:solidFill>
                <a:latin typeface="Questrial"/>
              </a:rPr>
            </a:br>
            <a:r>
              <a:rPr lang="en-US" sz="2606" spc="104" dirty="0" smtClean="0">
                <a:solidFill>
                  <a:srgbClr val="000000"/>
                </a:solidFill>
                <a:latin typeface="Questrial"/>
              </a:rPr>
              <a:t>Aula Magna</a:t>
            </a:r>
            <a:br>
              <a:rPr lang="en-US" sz="2606" spc="104" dirty="0" smtClean="0">
                <a:solidFill>
                  <a:srgbClr val="000000"/>
                </a:solidFill>
                <a:latin typeface="Questrial"/>
              </a:rPr>
            </a:br>
            <a:r>
              <a:rPr lang="en-US" sz="2606" spc="104" dirty="0" smtClean="0">
                <a:solidFill>
                  <a:srgbClr val="000000"/>
                </a:solidFill>
                <a:latin typeface="Questrial"/>
              </a:rPr>
              <a:t>9h30 – 18h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t="43677"/>
          <a:stretch/>
        </p:blipFill>
        <p:spPr>
          <a:xfrm>
            <a:off x="15849600" y="9404240"/>
            <a:ext cx="2018597" cy="5515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" r="10421" b="8774"/>
          <a:stretch/>
        </p:blipFill>
        <p:spPr>
          <a:xfrm>
            <a:off x="15849600" y="8134070"/>
            <a:ext cx="2018597" cy="1276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43485" y="559504"/>
            <a:ext cx="16230600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480"/>
              </a:lnSpc>
              <a:spcBef>
                <a:spcPct val="0"/>
              </a:spcBef>
            </a:pPr>
            <a:r>
              <a:rPr lang="en-US" sz="7900" spc="79" dirty="0">
                <a:solidFill>
                  <a:srgbClr val="F16F0D"/>
                </a:solidFill>
                <a:latin typeface="League Gothic"/>
              </a:rPr>
              <a:t>QUI Y PARTICIPE?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42067" y="4279981"/>
            <a:ext cx="7490219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79"/>
              </a:lnSpc>
              <a:spcBef>
                <a:spcPct val="0"/>
              </a:spcBef>
            </a:pPr>
            <a:r>
              <a:rPr lang="en-US" sz="6399">
                <a:solidFill>
                  <a:srgbClr val="000000"/>
                </a:solidFill>
                <a:latin typeface="Questrial"/>
              </a:rPr>
              <a:t>EXPOSANTS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783848" y="4147034"/>
            <a:ext cx="5698402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79"/>
              </a:lnSpc>
              <a:spcBef>
                <a:spcPct val="0"/>
              </a:spcBef>
            </a:pPr>
            <a:r>
              <a:rPr lang="en-US" sz="6399" dirty="0">
                <a:solidFill>
                  <a:srgbClr val="000000"/>
                </a:solidFill>
                <a:latin typeface="Questrial"/>
              </a:rPr>
              <a:t>PARTICIPANTS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5203906"/>
            <a:ext cx="7403587" cy="2761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54"/>
              </a:lnSpc>
              <a:spcBef>
                <a:spcPct val="0"/>
              </a:spcBef>
            </a:pPr>
            <a:r>
              <a:rPr lang="en-US" sz="2610" spc="104">
                <a:solidFill>
                  <a:srgbClr val="000000"/>
                </a:solidFill>
                <a:latin typeface="Questrial"/>
              </a:rPr>
              <a:t>Opérateurs L&amp;D (L&amp;D : Learning and Development), Associations professionnelles, Prestataires de services , Acteurs significatifs  dans le domaine de la formation, de l'apprentissage et/ou du développement des compétences, ...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671732" y="5213431"/>
            <a:ext cx="7922635" cy="2617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73"/>
              </a:lnSpc>
              <a:spcBef>
                <a:spcPct val="0"/>
              </a:spcBef>
            </a:pPr>
            <a:r>
              <a:rPr lang="en-US" sz="2480" spc="99" dirty="0">
                <a:solidFill>
                  <a:srgbClr val="000000"/>
                </a:solidFill>
                <a:latin typeface="Questrial"/>
              </a:rPr>
              <a:t>Les participants </a:t>
            </a:r>
            <a:r>
              <a:rPr lang="en-US" sz="2480" spc="99" dirty="0" err="1">
                <a:solidFill>
                  <a:srgbClr val="000000"/>
                </a:solidFill>
                <a:latin typeface="Questrial"/>
              </a:rPr>
              <a:t>attendus</a:t>
            </a:r>
            <a:r>
              <a:rPr lang="en-US" sz="2480" spc="99" dirty="0">
                <a:solidFill>
                  <a:srgbClr val="000000"/>
                </a:solidFill>
                <a:latin typeface="Questrial"/>
              </a:rPr>
              <a:t> et </a:t>
            </a:r>
            <a:r>
              <a:rPr lang="en-US" sz="2480" spc="99" dirty="0" err="1">
                <a:solidFill>
                  <a:srgbClr val="000000"/>
                </a:solidFill>
                <a:latin typeface="Questrial"/>
              </a:rPr>
              <a:t>ciblés</a:t>
            </a:r>
            <a:r>
              <a:rPr lang="en-US" sz="2480" spc="99" dirty="0">
                <a:solidFill>
                  <a:srgbClr val="000000"/>
                </a:solidFill>
                <a:latin typeface="Questrial"/>
              </a:rPr>
              <a:t> </a:t>
            </a:r>
            <a:r>
              <a:rPr lang="en-US" sz="2480" spc="99" dirty="0" err="1">
                <a:solidFill>
                  <a:srgbClr val="000000"/>
                </a:solidFill>
                <a:latin typeface="Questrial"/>
              </a:rPr>
              <a:t>sont</a:t>
            </a:r>
            <a:r>
              <a:rPr lang="en-US" sz="2480" spc="99" dirty="0">
                <a:solidFill>
                  <a:srgbClr val="000000"/>
                </a:solidFill>
                <a:latin typeface="Questrial"/>
              </a:rPr>
              <a:t> les </a:t>
            </a:r>
            <a:r>
              <a:rPr lang="en-US" sz="2480" spc="99" dirty="0" err="1">
                <a:solidFill>
                  <a:srgbClr val="000000"/>
                </a:solidFill>
                <a:latin typeface="Questrial"/>
              </a:rPr>
              <a:t>commanditaires</a:t>
            </a:r>
            <a:r>
              <a:rPr lang="en-US" sz="2480" spc="99" dirty="0">
                <a:solidFill>
                  <a:srgbClr val="000000"/>
                </a:solidFill>
                <a:latin typeface="Questrial"/>
              </a:rPr>
              <a:t> </a:t>
            </a:r>
            <a:r>
              <a:rPr lang="en-US" sz="2480" spc="99" dirty="0" err="1">
                <a:solidFill>
                  <a:srgbClr val="000000"/>
                </a:solidFill>
                <a:latin typeface="Questrial"/>
              </a:rPr>
              <a:t>ou</a:t>
            </a:r>
            <a:r>
              <a:rPr lang="en-US" sz="2480" spc="99" dirty="0">
                <a:solidFill>
                  <a:srgbClr val="000000"/>
                </a:solidFill>
                <a:latin typeface="Questrial"/>
              </a:rPr>
              <a:t> </a:t>
            </a:r>
            <a:r>
              <a:rPr lang="en-US" sz="2480" spc="99" dirty="0" err="1">
                <a:solidFill>
                  <a:srgbClr val="000000"/>
                </a:solidFill>
                <a:latin typeface="Questrial"/>
              </a:rPr>
              <a:t>acheteurs</a:t>
            </a:r>
            <a:r>
              <a:rPr lang="en-US" sz="2480" spc="99" dirty="0">
                <a:solidFill>
                  <a:srgbClr val="000000"/>
                </a:solidFill>
                <a:latin typeface="Questrial"/>
              </a:rPr>
              <a:t> de Learning &amp; Development, les </a:t>
            </a:r>
            <a:r>
              <a:rPr lang="en-US" sz="2480" spc="99" dirty="0" err="1">
                <a:solidFill>
                  <a:srgbClr val="000000"/>
                </a:solidFill>
                <a:latin typeface="Questrial"/>
              </a:rPr>
              <a:t>responsables</a:t>
            </a:r>
            <a:r>
              <a:rPr lang="en-US" sz="2480" spc="99" dirty="0">
                <a:solidFill>
                  <a:srgbClr val="000000"/>
                </a:solidFill>
                <a:latin typeface="Questrial"/>
              </a:rPr>
              <a:t> de </a:t>
            </a:r>
            <a:r>
              <a:rPr lang="en-US" sz="2480" spc="99" dirty="0" err="1">
                <a:solidFill>
                  <a:srgbClr val="000000"/>
                </a:solidFill>
                <a:latin typeface="Questrial"/>
              </a:rPr>
              <a:t>Ressources</a:t>
            </a:r>
            <a:r>
              <a:rPr lang="en-US" sz="2480" spc="99" dirty="0">
                <a:solidFill>
                  <a:srgbClr val="000000"/>
                </a:solidFill>
                <a:latin typeface="Questrial"/>
              </a:rPr>
              <a:t> </a:t>
            </a:r>
            <a:r>
              <a:rPr lang="en-US" sz="2480" spc="99" dirty="0" err="1">
                <a:solidFill>
                  <a:srgbClr val="000000"/>
                </a:solidFill>
                <a:latin typeface="Questrial"/>
              </a:rPr>
              <a:t>Humaines</a:t>
            </a:r>
            <a:r>
              <a:rPr lang="en-US" sz="2480" spc="99" dirty="0">
                <a:solidFill>
                  <a:srgbClr val="000000"/>
                </a:solidFill>
                <a:latin typeface="Questrial"/>
              </a:rPr>
              <a:t> et </a:t>
            </a:r>
            <a:r>
              <a:rPr lang="en-US" sz="2480" spc="99" dirty="0" err="1">
                <a:solidFill>
                  <a:srgbClr val="000000"/>
                </a:solidFill>
                <a:latin typeface="Questrial"/>
              </a:rPr>
              <a:t>leurs</a:t>
            </a:r>
            <a:r>
              <a:rPr lang="en-US" sz="2480" spc="99" dirty="0">
                <a:solidFill>
                  <a:srgbClr val="000000"/>
                </a:solidFill>
                <a:latin typeface="Questrial"/>
              </a:rPr>
              <a:t> </a:t>
            </a:r>
            <a:r>
              <a:rPr lang="en-US" sz="2480" spc="99" dirty="0" err="1">
                <a:solidFill>
                  <a:srgbClr val="000000"/>
                </a:solidFill>
                <a:latin typeface="Questrial"/>
              </a:rPr>
              <a:t>équipes</a:t>
            </a:r>
            <a:r>
              <a:rPr lang="en-US" sz="2480" spc="99" dirty="0">
                <a:solidFill>
                  <a:srgbClr val="000000"/>
                </a:solidFill>
                <a:latin typeface="Questrial"/>
              </a:rPr>
              <a:t>, les </a:t>
            </a:r>
            <a:r>
              <a:rPr lang="en-US" sz="2480" spc="99" dirty="0" err="1">
                <a:solidFill>
                  <a:srgbClr val="000000"/>
                </a:solidFill>
                <a:latin typeface="Questrial"/>
              </a:rPr>
              <a:t>responsables</a:t>
            </a:r>
            <a:r>
              <a:rPr lang="en-US" sz="2480" spc="99" dirty="0">
                <a:solidFill>
                  <a:srgbClr val="000000"/>
                </a:solidFill>
                <a:latin typeface="Questrial"/>
              </a:rPr>
              <a:t> de formation </a:t>
            </a:r>
            <a:r>
              <a:rPr lang="en-US" sz="2480" spc="99" dirty="0" err="1">
                <a:solidFill>
                  <a:srgbClr val="000000"/>
                </a:solidFill>
                <a:latin typeface="Questrial"/>
              </a:rPr>
              <a:t>ainsi</a:t>
            </a:r>
            <a:r>
              <a:rPr lang="en-US" sz="2480" spc="99" dirty="0">
                <a:solidFill>
                  <a:srgbClr val="000000"/>
                </a:solidFill>
                <a:latin typeface="Questrial"/>
              </a:rPr>
              <a:t> que des </a:t>
            </a:r>
            <a:r>
              <a:rPr lang="en-US" sz="2480" spc="99" dirty="0" err="1">
                <a:solidFill>
                  <a:srgbClr val="000000"/>
                </a:solidFill>
                <a:latin typeface="Questrial"/>
              </a:rPr>
              <a:t>dirigeants</a:t>
            </a:r>
            <a:r>
              <a:rPr lang="en-US" sz="2480" spc="99" dirty="0">
                <a:solidFill>
                  <a:srgbClr val="000000"/>
                </a:solidFill>
                <a:latin typeface="Questrial"/>
              </a:rPr>
              <a:t> </a:t>
            </a:r>
            <a:r>
              <a:rPr lang="en-US" sz="2480" spc="99" dirty="0" err="1">
                <a:solidFill>
                  <a:srgbClr val="000000"/>
                </a:solidFill>
                <a:latin typeface="Questrial"/>
              </a:rPr>
              <a:t>d’entreprises</a:t>
            </a:r>
            <a:r>
              <a:rPr lang="en-US" sz="2480" spc="99" dirty="0">
                <a:solidFill>
                  <a:srgbClr val="000000"/>
                </a:solidFill>
                <a:latin typeface="Questrial"/>
              </a:rPr>
              <a:t> </a:t>
            </a:r>
            <a:r>
              <a:rPr lang="en-US" sz="2480" spc="99" dirty="0" err="1">
                <a:solidFill>
                  <a:srgbClr val="000000"/>
                </a:solidFill>
                <a:latin typeface="Questrial"/>
              </a:rPr>
              <a:t>privées</a:t>
            </a:r>
            <a:r>
              <a:rPr lang="en-US" sz="2480" spc="99" dirty="0">
                <a:solidFill>
                  <a:srgbClr val="000000"/>
                </a:solidFill>
                <a:latin typeface="Questrial"/>
              </a:rPr>
              <a:t>, </a:t>
            </a:r>
            <a:r>
              <a:rPr lang="en-US" sz="2480" spc="99" dirty="0" err="1">
                <a:solidFill>
                  <a:srgbClr val="000000"/>
                </a:solidFill>
                <a:latin typeface="Questrial"/>
              </a:rPr>
              <a:t>publiques</a:t>
            </a:r>
            <a:r>
              <a:rPr lang="en-US" sz="2480" spc="99" dirty="0">
                <a:solidFill>
                  <a:srgbClr val="000000"/>
                </a:solidFill>
                <a:latin typeface="Questrial"/>
              </a:rPr>
              <a:t>, ...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2"/>
          <a:srcRect l="49910" t="-20" r="-49910" b="20"/>
          <a:stretch/>
        </p:blipFill>
        <p:spPr>
          <a:xfrm>
            <a:off x="12742372" y="2705100"/>
            <a:ext cx="3959208" cy="144193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3"/>
          <a:srcRect l="42968" t="3099" r="-42968" b="-3099"/>
          <a:stretch/>
        </p:blipFill>
        <p:spPr>
          <a:xfrm>
            <a:off x="3276600" y="2918870"/>
            <a:ext cx="6189172" cy="157855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/>
          <a:srcRect t="43677"/>
          <a:stretch/>
        </p:blipFill>
        <p:spPr>
          <a:xfrm>
            <a:off x="15849600" y="9404240"/>
            <a:ext cx="2018597" cy="55153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" r="10421" b="8774"/>
          <a:stretch/>
        </p:blipFill>
        <p:spPr>
          <a:xfrm>
            <a:off x="15849600" y="8134070"/>
            <a:ext cx="2018597" cy="12766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981200" y="2050713"/>
            <a:ext cx="6939272" cy="2527083"/>
            <a:chOff x="0" y="0"/>
            <a:chExt cx="5420212" cy="22290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20212" cy="2229061"/>
            </a:xfrm>
            <a:custGeom>
              <a:avLst/>
              <a:gdLst/>
              <a:ahLst/>
              <a:cxnLst/>
              <a:rect l="l" t="t" r="r" b="b"/>
              <a:pathLst>
                <a:path w="5420212" h="2229061">
                  <a:moveTo>
                    <a:pt x="5295752" y="2229060"/>
                  </a:moveTo>
                  <a:lnTo>
                    <a:pt x="124460" y="2229060"/>
                  </a:lnTo>
                  <a:cubicBezTo>
                    <a:pt x="55880" y="2229060"/>
                    <a:pt x="0" y="2173181"/>
                    <a:pt x="0" y="21046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104601"/>
                  </a:lnTo>
                  <a:cubicBezTo>
                    <a:pt x="5420212" y="2173181"/>
                    <a:pt x="5364332" y="2229061"/>
                    <a:pt x="5295752" y="2229061"/>
                  </a:cubicBez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</p:grpSp>
      <p:grpSp>
        <p:nvGrpSpPr>
          <p:cNvPr id="5" name="Group 5"/>
          <p:cNvGrpSpPr/>
          <p:nvPr/>
        </p:nvGrpSpPr>
        <p:grpSpPr>
          <a:xfrm>
            <a:off x="1981200" y="5376339"/>
            <a:ext cx="6939272" cy="2510362"/>
            <a:chOff x="0" y="0"/>
            <a:chExt cx="5420212" cy="22143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20212" cy="2214311"/>
            </a:xfrm>
            <a:custGeom>
              <a:avLst/>
              <a:gdLst/>
              <a:ahLst/>
              <a:cxnLst/>
              <a:rect l="l" t="t" r="r" b="b"/>
              <a:pathLst>
                <a:path w="5420212" h="2214311">
                  <a:moveTo>
                    <a:pt x="5295752" y="2214311"/>
                  </a:moveTo>
                  <a:lnTo>
                    <a:pt x="124460" y="2214311"/>
                  </a:lnTo>
                  <a:cubicBezTo>
                    <a:pt x="55880" y="2214311"/>
                    <a:pt x="0" y="2158431"/>
                    <a:pt x="0" y="20898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089851"/>
                  </a:lnTo>
                  <a:cubicBezTo>
                    <a:pt x="5420212" y="2158431"/>
                    <a:pt x="5364332" y="2214311"/>
                    <a:pt x="5295752" y="2214311"/>
                  </a:cubicBez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</p:grpSp>
      <p:grpSp>
        <p:nvGrpSpPr>
          <p:cNvPr id="7" name="Group 7"/>
          <p:cNvGrpSpPr/>
          <p:nvPr/>
        </p:nvGrpSpPr>
        <p:grpSpPr>
          <a:xfrm>
            <a:off x="9428866" y="2050713"/>
            <a:ext cx="6939272" cy="2527083"/>
            <a:chOff x="0" y="0"/>
            <a:chExt cx="5420212" cy="222906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420212" cy="2229061"/>
            </a:xfrm>
            <a:custGeom>
              <a:avLst/>
              <a:gdLst/>
              <a:ahLst/>
              <a:cxnLst/>
              <a:rect l="l" t="t" r="r" b="b"/>
              <a:pathLst>
                <a:path w="5420212" h="2229061">
                  <a:moveTo>
                    <a:pt x="5295752" y="2229060"/>
                  </a:moveTo>
                  <a:lnTo>
                    <a:pt x="124460" y="2229060"/>
                  </a:lnTo>
                  <a:cubicBezTo>
                    <a:pt x="55880" y="2229060"/>
                    <a:pt x="0" y="2173181"/>
                    <a:pt x="0" y="21046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104601"/>
                  </a:lnTo>
                  <a:cubicBezTo>
                    <a:pt x="5420212" y="2173181"/>
                    <a:pt x="5364332" y="2229061"/>
                    <a:pt x="5295752" y="2229061"/>
                  </a:cubicBez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</p:grpSp>
      <p:grpSp>
        <p:nvGrpSpPr>
          <p:cNvPr id="9" name="Group 9"/>
          <p:cNvGrpSpPr/>
          <p:nvPr/>
        </p:nvGrpSpPr>
        <p:grpSpPr>
          <a:xfrm>
            <a:off x="9428866" y="5376339"/>
            <a:ext cx="6939272" cy="2510362"/>
            <a:chOff x="0" y="0"/>
            <a:chExt cx="5420212" cy="221431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20212" cy="2214311"/>
            </a:xfrm>
            <a:custGeom>
              <a:avLst/>
              <a:gdLst/>
              <a:ahLst/>
              <a:cxnLst/>
              <a:rect l="l" t="t" r="r" b="b"/>
              <a:pathLst>
                <a:path w="5420212" h="2214311">
                  <a:moveTo>
                    <a:pt x="5295752" y="2214311"/>
                  </a:moveTo>
                  <a:lnTo>
                    <a:pt x="124460" y="2214311"/>
                  </a:lnTo>
                  <a:cubicBezTo>
                    <a:pt x="55880" y="2214311"/>
                    <a:pt x="0" y="2158431"/>
                    <a:pt x="0" y="20898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089851"/>
                  </a:lnTo>
                  <a:cubicBezTo>
                    <a:pt x="5420212" y="2158431"/>
                    <a:pt x="5364332" y="2214311"/>
                    <a:pt x="5295752" y="2214311"/>
                  </a:cubicBez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11" name="TextBox 11"/>
          <p:cNvSpPr txBox="1"/>
          <p:nvPr/>
        </p:nvSpPr>
        <p:spPr>
          <a:xfrm>
            <a:off x="2493269" y="2829700"/>
            <a:ext cx="5915133" cy="104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1"/>
              </a:lnSpc>
            </a:pPr>
            <a:r>
              <a:rPr lang="en-US" sz="3692" dirty="0">
                <a:solidFill>
                  <a:srgbClr val="000000"/>
                </a:solidFill>
                <a:latin typeface="Questrial"/>
              </a:rPr>
              <a:t>UNE GRANDE CONFÉRENCE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493269" y="6365186"/>
            <a:ext cx="5915133" cy="532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1"/>
              </a:lnSpc>
            </a:pPr>
            <a:r>
              <a:rPr lang="en-US" sz="3692" dirty="0">
                <a:solidFill>
                  <a:srgbClr val="000000"/>
                </a:solidFill>
                <a:latin typeface="Questrial"/>
              </a:rPr>
              <a:t>DES RENCONTRES B2B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28463" y="2564532"/>
            <a:ext cx="5915133" cy="157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1"/>
              </a:lnSpc>
            </a:pPr>
            <a:r>
              <a:rPr lang="en-US" sz="3692" dirty="0" smtClean="0">
                <a:solidFill>
                  <a:srgbClr val="000000"/>
                </a:solidFill>
                <a:latin typeface="Questrial"/>
              </a:rPr>
              <a:t>UNE VISIBILITÉ IMPACTANTE ET COMMUNICATION CIBLÉE</a:t>
            </a:r>
            <a:endParaRPr lang="en-US" sz="3692" dirty="0">
              <a:solidFill>
                <a:srgbClr val="000000"/>
              </a:solidFill>
              <a:latin typeface="Questrial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058400" y="6108011"/>
            <a:ext cx="5915133" cy="104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1"/>
              </a:lnSpc>
            </a:pPr>
            <a:r>
              <a:rPr lang="en-US" sz="3692" dirty="0">
                <a:solidFill>
                  <a:srgbClr val="000000"/>
                </a:solidFill>
                <a:latin typeface="Questrial"/>
              </a:rPr>
              <a:t>LEARNING AWARD EPSILON</a:t>
            </a:r>
          </a:p>
        </p:txBody>
      </p:sp>
      <p:sp>
        <p:nvSpPr>
          <p:cNvPr id="15" name="TextBox 3"/>
          <p:cNvSpPr txBox="1"/>
          <p:nvPr/>
        </p:nvSpPr>
        <p:spPr>
          <a:xfrm>
            <a:off x="1028700" y="667696"/>
            <a:ext cx="16230600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480"/>
              </a:lnSpc>
              <a:spcBef>
                <a:spcPct val="0"/>
              </a:spcBef>
            </a:pPr>
            <a:r>
              <a:rPr lang="en-US" sz="7900" spc="79" dirty="0" smtClean="0">
                <a:solidFill>
                  <a:srgbClr val="F16F0D"/>
                </a:solidFill>
                <a:latin typeface="League Gothic"/>
              </a:rPr>
              <a:t>POURQUOI Y PARTICIPER?</a:t>
            </a:r>
            <a:endParaRPr lang="en-US" sz="7900" spc="79" dirty="0">
              <a:solidFill>
                <a:srgbClr val="F16F0D"/>
              </a:solidFill>
              <a:latin typeface="League Gothic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/>
          <a:srcRect t="43677"/>
          <a:stretch/>
        </p:blipFill>
        <p:spPr>
          <a:xfrm>
            <a:off x="15849600" y="9404240"/>
            <a:ext cx="2018597" cy="55153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" r="10421" b="8774"/>
          <a:stretch/>
        </p:blipFill>
        <p:spPr>
          <a:xfrm>
            <a:off x="15849600" y="8134070"/>
            <a:ext cx="2018597" cy="12766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007"/>
            <a:ext cx="18287999" cy="1040501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90500"/>
            <a:ext cx="6096000" cy="17264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943694" y="2490076"/>
            <a:ext cx="6651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4D4DFF"/>
                </a:solidFill>
                <a:latin typeface="New Hero" panose="02000500000000000000" pitchFamily="50" charset="0"/>
              </a:rPr>
              <a:t>L’autorité de </a:t>
            </a:r>
            <a:r>
              <a:rPr lang="fr-FR" sz="3600" dirty="0" smtClean="0">
                <a:solidFill>
                  <a:srgbClr val="4D4DFF"/>
                </a:solidFill>
                <a:latin typeface="New Hero" panose="02000500000000000000" pitchFamily="50" charset="0"/>
              </a:rPr>
              <a:t>marques </a:t>
            </a:r>
            <a:endParaRPr lang="fr-FR" sz="2400" dirty="0">
              <a:solidFill>
                <a:srgbClr val="0C0052"/>
              </a:solidFill>
              <a:latin typeface="New Hero" panose="02000500000000000000" pitchFamily="50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1" b="15029"/>
          <a:stretch/>
        </p:blipFill>
        <p:spPr>
          <a:xfrm>
            <a:off x="15361535" y="2280525"/>
            <a:ext cx="2389110" cy="4095142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943692" y="3357799"/>
            <a:ext cx="82003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dirty="0">
                <a:solidFill>
                  <a:srgbClr val="0C0052"/>
                </a:solidFill>
                <a:latin typeface="New Hero" panose="02000500000000000000" pitchFamily="50" charset="0"/>
              </a:rPr>
              <a:t>Bénéficiez de la crédibilité </a:t>
            </a:r>
            <a:r>
              <a:rPr lang="fr-FR" sz="2100" dirty="0" smtClean="0">
                <a:solidFill>
                  <a:srgbClr val="0C0052"/>
                </a:solidFill>
                <a:latin typeface="New Hero" panose="02000500000000000000" pitchFamily="50" charset="0"/>
              </a:rPr>
              <a:t>des médias du groupe Rossel </a:t>
            </a:r>
            <a:r>
              <a:rPr lang="fr-FR" sz="2100" dirty="0">
                <a:solidFill>
                  <a:srgbClr val="0C0052"/>
                </a:solidFill>
                <a:latin typeface="New Hero" panose="02000500000000000000" pitchFamily="50" charset="0"/>
              </a:rPr>
              <a:t>pour convaincre nos lecteurs et insérez votre contenu dans les rendez-vous ponctuels que nous leur adressons. </a:t>
            </a:r>
          </a:p>
          <a:p>
            <a:endParaRPr lang="fr-FR" sz="2100" dirty="0">
              <a:solidFill>
                <a:srgbClr val="0C0052"/>
              </a:solidFill>
              <a:latin typeface="New Hero" panose="02000500000000000000" pitchFamily="50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F8DD3B6D-8589-250C-FCDD-2D0FDE7A8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982" y="5363392"/>
            <a:ext cx="2391597" cy="419988"/>
          </a:xfrm>
          <a:prstGeom prst="rect">
            <a:avLst/>
          </a:prstGeom>
        </p:spPr>
      </p:pic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xmlns="" id="{F5A3B167-4908-DE1B-DC8F-0450F0710FE3}"/>
              </a:ext>
            </a:extLst>
          </p:cNvPr>
          <p:cNvSpPr txBox="1">
            <a:spLocks/>
          </p:cNvSpPr>
          <p:nvPr/>
        </p:nvSpPr>
        <p:spPr>
          <a:xfrm>
            <a:off x="457200" y="5750503"/>
            <a:ext cx="1457844" cy="2712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rgbClr val="0C0052"/>
                </a:solidFill>
                <a:latin typeface="New Hero Bold" panose="02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4400" dirty="0">
              <a:latin typeface="+mj-lt"/>
            </a:endParaRP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xmlns="" id="{97B19DDA-AE99-EC0E-271C-38DB89F70110}"/>
              </a:ext>
            </a:extLst>
          </p:cNvPr>
          <p:cNvSpPr txBox="1">
            <a:spLocks/>
          </p:cNvSpPr>
          <p:nvPr/>
        </p:nvSpPr>
        <p:spPr>
          <a:xfrm>
            <a:off x="926342" y="5907830"/>
            <a:ext cx="2115430" cy="2712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rgbClr val="0C0052"/>
                </a:solidFill>
                <a:latin typeface="New Hero Bold" panose="02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+mj-lt"/>
              </a:rPr>
              <a:t>N°1 journal qualité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xmlns="" id="{F8009830-05C9-AB6F-9DFD-475012EF6580}"/>
              </a:ext>
            </a:extLst>
          </p:cNvPr>
          <p:cNvSpPr txBox="1">
            <a:spLocks/>
          </p:cNvSpPr>
          <p:nvPr/>
        </p:nvSpPr>
        <p:spPr>
          <a:xfrm>
            <a:off x="897151" y="6607713"/>
            <a:ext cx="2414510" cy="2712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rgbClr val="0C0052"/>
                </a:solidFill>
                <a:latin typeface="New Hero Bold" panose="02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0" dirty="0">
                <a:latin typeface="+mj-lt"/>
              </a:rPr>
              <a:t>Près de 800.000 lecteurs/jour*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xmlns="" id="{051A6885-3819-EA56-17D7-12312D344AEE}"/>
              </a:ext>
            </a:extLst>
          </p:cNvPr>
          <p:cNvSpPr txBox="1">
            <a:spLocks/>
          </p:cNvSpPr>
          <p:nvPr/>
        </p:nvSpPr>
        <p:spPr>
          <a:xfrm>
            <a:off x="897151" y="7464923"/>
            <a:ext cx="4191369" cy="11947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rgbClr val="0C0052"/>
                </a:solidFill>
                <a:latin typeface="New Hero Bold" panose="02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0" dirty="0">
                <a:latin typeface="+mj-lt"/>
              </a:rPr>
              <a:t>Profil d’audience</a:t>
            </a:r>
          </a:p>
          <a:p>
            <a:r>
              <a:rPr lang="fr-BE" sz="2000" b="0" dirty="0">
                <a:solidFill>
                  <a:srgbClr val="0C0052"/>
                </a:solidFill>
                <a:effectLst/>
                <a:latin typeface="+mj-lt"/>
              </a:rPr>
              <a:t>Audience éduquée abonnée à l’actualité nationale et internationale. Lectorat Premium.</a:t>
            </a:r>
          </a:p>
          <a:p>
            <a:endParaRPr lang="fr-FR" sz="2000" b="0" dirty="0">
              <a:latin typeface="+mj-lt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4"/>
          <a:srcRect t="43677"/>
          <a:stretch/>
        </p:blipFill>
        <p:spPr>
          <a:xfrm>
            <a:off x="5872892" y="5297617"/>
            <a:ext cx="2018597" cy="5515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31108" y="6607713"/>
            <a:ext cx="41342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C0052"/>
                </a:solidFill>
                <a:latin typeface="New Hero" panose="02000500000000000000" pitchFamily="50" charset="0"/>
              </a:rPr>
              <a:t>72.000 décideurs en </a:t>
            </a:r>
            <a:r>
              <a:rPr lang="fr-FR" dirty="0" smtClean="0">
                <a:solidFill>
                  <a:srgbClr val="0C0052"/>
                </a:solidFill>
                <a:latin typeface="New Hero" panose="02000500000000000000" pitchFamily="50" charset="0"/>
              </a:rPr>
              <a:t>entreprise &amp; DRH</a:t>
            </a:r>
            <a:r>
              <a:rPr lang="fr-FR" dirty="0">
                <a:solidFill>
                  <a:srgbClr val="0C0052"/>
                </a:solidFill>
                <a:latin typeface="New Hero" panose="02000500000000000000" pitchFamily="50" charset="0"/>
              </a:rPr>
              <a:t/>
            </a:r>
            <a:br>
              <a:rPr lang="fr-FR" dirty="0">
                <a:solidFill>
                  <a:srgbClr val="0C0052"/>
                </a:solidFill>
                <a:latin typeface="New Hero" panose="02000500000000000000" pitchFamily="50" charset="0"/>
              </a:rPr>
            </a:br>
            <a:r>
              <a:rPr lang="fr-FR" dirty="0">
                <a:solidFill>
                  <a:srgbClr val="0C0052"/>
                </a:solidFill>
                <a:latin typeface="New Hero" panose="02000500000000000000" pitchFamily="50" charset="0"/>
              </a:rPr>
              <a:t>7.750 </a:t>
            </a:r>
            <a:r>
              <a:rPr lang="fr-FR" dirty="0" err="1">
                <a:solidFill>
                  <a:srgbClr val="0C0052"/>
                </a:solidFill>
                <a:latin typeface="New Hero" panose="02000500000000000000" pitchFamily="50" charset="0"/>
              </a:rPr>
              <a:t>followers</a:t>
            </a:r>
            <a:r>
              <a:rPr lang="fr-FR" dirty="0">
                <a:solidFill>
                  <a:srgbClr val="0C0052"/>
                </a:solidFill>
                <a:latin typeface="New Hero" panose="02000500000000000000" pitchFamily="50" charset="0"/>
              </a:rPr>
              <a:t> sur </a:t>
            </a:r>
            <a:r>
              <a:rPr lang="fr-FR" dirty="0" err="1" smtClean="0">
                <a:solidFill>
                  <a:srgbClr val="0C0052"/>
                </a:solidFill>
                <a:latin typeface="New Hero" panose="02000500000000000000" pitchFamily="50" charset="0"/>
              </a:rPr>
              <a:t>Linkedin</a:t>
            </a:r>
            <a:endParaRPr lang="fr-FR" dirty="0" smtClean="0">
              <a:solidFill>
                <a:srgbClr val="0C0052"/>
              </a:solidFill>
              <a:latin typeface="New Hero" panose="02000500000000000000" pitchFamily="50" charset="0"/>
            </a:endParaRPr>
          </a:p>
          <a:p>
            <a:endParaRPr lang="fr-FR" dirty="0">
              <a:solidFill>
                <a:srgbClr val="0C0052"/>
              </a:solidFill>
              <a:latin typeface="New Hero" panose="02000500000000000000" pitchFamily="50" charset="0"/>
            </a:endParaRPr>
          </a:p>
          <a:p>
            <a:r>
              <a:rPr lang="fr-BE" dirty="0" smtClean="0">
                <a:solidFill>
                  <a:srgbClr val="0C0052"/>
                </a:solidFill>
                <a:latin typeface="New Hero" panose="02000500000000000000" pitchFamily="50" charset="0"/>
              </a:rPr>
              <a:t>Magazine mensuel, encarté dans Le Soir et </a:t>
            </a:r>
            <a:r>
              <a:rPr lang="fr-BE" dirty="0" err="1" smtClean="0">
                <a:solidFill>
                  <a:srgbClr val="0C0052"/>
                </a:solidFill>
                <a:latin typeface="New Hero" panose="02000500000000000000" pitchFamily="50" charset="0"/>
              </a:rPr>
              <a:t>Sudinfo</a:t>
            </a:r>
            <a:r>
              <a:rPr lang="fr-BE" dirty="0" smtClean="0">
                <a:solidFill>
                  <a:srgbClr val="0C0052"/>
                </a:solidFill>
                <a:latin typeface="New Hero" panose="02000500000000000000" pitchFamily="50" charset="0"/>
              </a:rPr>
              <a:t> </a:t>
            </a:r>
          </a:p>
          <a:p>
            <a:endParaRPr lang="fr-BE" dirty="0">
              <a:solidFill>
                <a:srgbClr val="0C0052"/>
              </a:solidFill>
              <a:latin typeface="New Hero" panose="02000500000000000000" pitchFamily="50" charset="0"/>
            </a:endParaRPr>
          </a:p>
          <a:p>
            <a:r>
              <a:rPr lang="fr-BE" dirty="0" smtClean="0">
                <a:solidFill>
                  <a:srgbClr val="0C0052"/>
                </a:solidFill>
                <a:latin typeface="New Hero" panose="02000500000000000000" pitchFamily="50" charset="0"/>
              </a:rPr>
              <a:t>Un site web avec plus de 650.000 visites par mois</a:t>
            </a:r>
            <a:endParaRPr lang="fr-BE" dirty="0">
              <a:solidFill>
                <a:srgbClr val="0C0052"/>
              </a:solidFill>
              <a:latin typeface="New Hero" panose="02000500000000000000" pitchFamily="50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778" y="426601"/>
            <a:ext cx="2618289" cy="3474073"/>
          </a:xfrm>
          <a:prstGeom prst="rect">
            <a:avLst/>
          </a:prstGeom>
        </p:spPr>
      </p:pic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xmlns="" id="{97B19DDA-AE99-EC0E-271C-38DB89F70110}"/>
              </a:ext>
            </a:extLst>
          </p:cNvPr>
          <p:cNvSpPr txBox="1">
            <a:spLocks/>
          </p:cNvSpPr>
          <p:nvPr/>
        </p:nvSpPr>
        <p:spPr>
          <a:xfrm>
            <a:off x="5847408" y="5875613"/>
            <a:ext cx="2936280" cy="2736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rgbClr val="0C0052"/>
                </a:solidFill>
                <a:latin typeface="New Hero Bold" panose="02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>
                <a:latin typeface="+mj-lt"/>
              </a:rPr>
              <a:t>Media carrière du groupe Rossel</a:t>
            </a:r>
            <a:endParaRPr lang="fr-FR" sz="2000" dirty="0">
              <a:latin typeface="+mj-lt"/>
            </a:endParaRPr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xmlns="" id="{59333EFF-8F67-3A3E-B847-99F0E27062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3694" y="910427"/>
            <a:ext cx="6813959" cy="733017"/>
          </a:xfrm>
        </p:spPr>
        <p:txBody>
          <a:bodyPr>
            <a:noAutofit/>
          </a:bodyPr>
          <a:lstStyle/>
          <a:p>
            <a:r>
              <a:rPr lang="fr-FR" sz="8000" spc="79" dirty="0">
                <a:solidFill>
                  <a:srgbClr val="F16F0D"/>
                </a:solidFill>
                <a:latin typeface="League Gothic"/>
              </a:rPr>
              <a:t>Le contexte idéal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742163" y="6310761"/>
            <a:ext cx="3326360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C0052"/>
                </a:solidFill>
                <a:latin typeface="New Hero" panose="02000500000000000000" pitchFamily="50" charset="0"/>
              </a:rPr>
              <a:t/>
            </a:r>
            <a:br>
              <a:rPr lang="fr-FR" dirty="0" smtClean="0">
                <a:solidFill>
                  <a:srgbClr val="0C0052"/>
                </a:solidFill>
                <a:latin typeface="New Hero" panose="02000500000000000000" pitchFamily="50" charset="0"/>
              </a:rPr>
            </a:br>
            <a:r>
              <a:rPr lang="fr-FR" dirty="0" smtClean="0">
                <a:solidFill>
                  <a:srgbClr val="0C0052"/>
                </a:solidFill>
                <a:latin typeface="New Hero" panose="02000500000000000000" pitchFamily="50" charset="0"/>
              </a:rPr>
              <a:t>Média spécialisé en RH, </a:t>
            </a:r>
            <a:br>
              <a:rPr lang="fr-FR" dirty="0" smtClean="0">
                <a:solidFill>
                  <a:srgbClr val="0C0052"/>
                </a:solidFill>
                <a:latin typeface="New Hero" panose="02000500000000000000" pitchFamily="50" charset="0"/>
              </a:rPr>
            </a:br>
            <a:r>
              <a:rPr lang="fr-FR" dirty="0" smtClean="0">
                <a:solidFill>
                  <a:srgbClr val="0C0052"/>
                </a:solidFill>
                <a:latin typeface="New Hero" panose="02000500000000000000" pitchFamily="50" charset="0"/>
              </a:rPr>
              <a:t>rassemblant une communauté </a:t>
            </a:r>
            <a:br>
              <a:rPr lang="fr-FR" dirty="0" smtClean="0">
                <a:solidFill>
                  <a:srgbClr val="0C0052"/>
                </a:solidFill>
                <a:latin typeface="New Hero" panose="02000500000000000000" pitchFamily="50" charset="0"/>
              </a:rPr>
            </a:br>
            <a:r>
              <a:rPr lang="fr-FR" dirty="0" smtClean="0">
                <a:solidFill>
                  <a:srgbClr val="0C0052"/>
                </a:solidFill>
                <a:latin typeface="New Hero" panose="02000500000000000000" pitchFamily="50" charset="0"/>
              </a:rPr>
              <a:t>fidèle de DRH</a:t>
            </a:r>
            <a:br>
              <a:rPr lang="fr-FR" dirty="0" smtClean="0">
                <a:solidFill>
                  <a:srgbClr val="0C0052"/>
                </a:solidFill>
                <a:latin typeface="New Hero" panose="02000500000000000000" pitchFamily="50" charset="0"/>
              </a:rPr>
            </a:br>
            <a:endParaRPr lang="fr-FR" dirty="0" smtClean="0">
              <a:solidFill>
                <a:srgbClr val="0C0052"/>
              </a:solidFill>
              <a:latin typeface="New Hero" panose="02000500000000000000" pitchFamily="50" charset="0"/>
            </a:endParaRPr>
          </a:p>
          <a:p>
            <a:r>
              <a:rPr lang="fr-FR" dirty="0" smtClean="0">
                <a:solidFill>
                  <a:srgbClr val="0C0052"/>
                </a:solidFill>
                <a:latin typeface="New Hero" panose="02000500000000000000" pitchFamily="50" charset="0"/>
              </a:rPr>
              <a:t>Magazine</a:t>
            </a:r>
            <a:br>
              <a:rPr lang="fr-FR" dirty="0" smtClean="0">
                <a:solidFill>
                  <a:srgbClr val="0C0052"/>
                </a:solidFill>
                <a:latin typeface="New Hero" panose="02000500000000000000" pitchFamily="50" charset="0"/>
              </a:rPr>
            </a:br>
            <a:endParaRPr lang="fr-FR" dirty="0" smtClean="0">
              <a:solidFill>
                <a:srgbClr val="0C0052"/>
              </a:solidFill>
              <a:latin typeface="New Hero" panose="02000500000000000000" pitchFamily="50" charset="0"/>
            </a:endParaRPr>
          </a:p>
          <a:p>
            <a:r>
              <a:rPr lang="fr-FR" dirty="0" smtClean="0">
                <a:solidFill>
                  <a:srgbClr val="0C0052"/>
                </a:solidFill>
                <a:latin typeface="New Hero" panose="02000500000000000000" pitchFamily="50" charset="0"/>
              </a:rPr>
              <a:t>6 magazines par an</a:t>
            </a:r>
            <a:br>
              <a:rPr lang="fr-FR" dirty="0" smtClean="0">
                <a:solidFill>
                  <a:srgbClr val="0C0052"/>
                </a:solidFill>
                <a:latin typeface="New Hero" panose="02000500000000000000" pitchFamily="50" charset="0"/>
              </a:rPr>
            </a:br>
            <a:r>
              <a:rPr lang="fr-FR" dirty="0" smtClean="0">
                <a:solidFill>
                  <a:srgbClr val="0C0052"/>
                </a:solidFill>
                <a:latin typeface="New Hero" panose="02000500000000000000" pitchFamily="50" charset="0"/>
              </a:rPr>
              <a:t>20 événements par an</a:t>
            </a:r>
            <a:endParaRPr lang="fr-BE" dirty="0" smtClean="0">
              <a:solidFill>
                <a:srgbClr val="0C0052"/>
              </a:solidFill>
              <a:latin typeface="New Hero" panose="02000500000000000000" pitchFamily="50" charset="0"/>
            </a:endParaRPr>
          </a:p>
          <a:p>
            <a:endParaRPr lang="fr-FR" dirty="0">
              <a:solidFill>
                <a:srgbClr val="0C0052"/>
              </a:solidFill>
              <a:latin typeface="New Hero" panose="02000500000000000000" pitchFamily="50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" r="10421" b="8774"/>
          <a:stretch/>
        </p:blipFill>
        <p:spPr>
          <a:xfrm>
            <a:off x="10760360" y="5144787"/>
            <a:ext cx="1588192" cy="1004427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"/>
          <a:stretch/>
        </p:blipFill>
        <p:spPr>
          <a:xfrm>
            <a:off x="14109024" y="4807745"/>
            <a:ext cx="2627781" cy="359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8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704</Words>
  <Application>Microsoft Office PowerPoint</Application>
  <PresentationFormat>Personnalisé</PresentationFormat>
  <Paragraphs>126</Paragraphs>
  <Slides>15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7" baseType="lpstr">
      <vt:lpstr>Arial</vt:lpstr>
      <vt:lpstr>New Hero Bold</vt:lpstr>
      <vt:lpstr>League Gothic</vt:lpstr>
      <vt:lpstr>Wingdings</vt:lpstr>
      <vt:lpstr>Questrial</vt:lpstr>
      <vt:lpstr>Open Sans</vt:lpstr>
      <vt:lpstr>Calibri</vt:lpstr>
      <vt:lpstr>Century Gothic</vt:lpstr>
      <vt:lpstr>A Year Without Rain</vt:lpstr>
      <vt:lpstr>Times New Roman</vt:lpstr>
      <vt:lpstr>New Hero</vt:lpstr>
      <vt:lpstr>Office Theme</vt:lpstr>
      <vt:lpstr>Présentation PowerPoint</vt:lpstr>
      <vt:lpstr>Réseau et communauté de pratiques de professionnels de la formation et du développement des compétences dans les organisations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Salon Epsilon 2024 (présentation)</dc:title>
  <dc:creator>SABBAGH Nicolas</dc:creator>
  <cp:lastModifiedBy>SABBAGH Nicolas</cp:lastModifiedBy>
  <cp:revision>21</cp:revision>
  <dcterms:created xsi:type="dcterms:W3CDTF">2006-08-16T00:00:00Z</dcterms:created>
  <dcterms:modified xsi:type="dcterms:W3CDTF">2024-03-22T16:29:43Z</dcterms:modified>
  <dc:identifier>DAF-6vihwcw</dc:identifier>
</cp:coreProperties>
</file>